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68" r:id="rId3"/>
    <p:sldId id="261" r:id="rId4"/>
    <p:sldId id="259" r:id="rId5"/>
    <p:sldId id="260" r:id="rId6"/>
    <p:sldId id="267" r:id="rId7"/>
    <p:sldId id="262" r:id="rId8"/>
    <p:sldId id="263" r:id="rId9"/>
    <p:sldId id="264" r:id="rId10"/>
    <p:sldId id="269" r:id="rId11"/>
    <p:sldId id="270" r:id="rId12"/>
    <p:sldId id="271" r:id="rId13"/>
    <p:sldId id="272" r:id="rId14"/>
    <p:sldId id="273" r:id="rId15"/>
    <p:sldId id="265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smtClean="0">
                <a:solidFill>
                  <a:srgbClr val="800000"/>
                </a:solidFill>
                <a:latin typeface="Arial" charset="0"/>
              </a:rPr>
              <a:t>«Лабораторный практикум по химии  для 5-7х класса»</a:t>
            </a:r>
            <a:endParaRPr lang="ru-RU" sz="4000" smtClean="0">
              <a:solidFill>
                <a:srgbClr val="800000"/>
              </a:solidFill>
            </a:endParaRPr>
          </a:p>
        </p:txBody>
      </p:sp>
      <p:sp>
        <p:nvSpPr>
          <p:cNvPr id="9219" name="Содержимое 4"/>
          <p:cNvSpPr>
            <a:spLocks noGrp="1"/>
          </p:cNvSpPr>
          <p:nvPr>
            <p:ph sz="quarter" idx="1"/>
          </p:nvPr>
        </p:nvSpPr>
        <p:spPr>
          <a:xfrm>
            <a:off x="611188" y="1571625"/>
            <a:ext cx="4675187" cy="50720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800000"/>
                </a:solidFill>
              </a:rPr>
              <a:t>     ЦЕЛЬ КУРСА</a:t>
            </a:r>
            <a:r>
              <a:rPr lang="ru-RU" sz="2000" dirty="0" smtClean="0">
                <a:solidFill>
                  <a:srgbClr val="800000"/>
                </a:solidFill>
              </a:rPr>
              <a:t>:</a:t>
            </a:r>
          </a:p>
          <a:p>
            <a:pPr eaLnBrk="1" hangingPunct="1"/>
            <a:r>
              <a:rPr lang="ru-RU" sz="2000" dirty="0" smtClean="0"/>
              <a:t>Развитие интереса к предмету химия, обеспечение  основы знаний по предмету химия для последующего обучения в старших классах. 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800000"/>
                </a:solidFill>
              </a:rPr>
              <a:t>     ЗАДАЧИ КУРСА</a:t>
            </a:r>
            <a:r>
              <a:rPr lang="ru-RU" sz="2000" dirty="0" smtClean="0">
                <a:solidFill>
                  <a:srgbClr val="800000"/>
                </a:solidFill>
              </a:rPr>
              <a:t>:</a:t>
            </a:r>
          </a:p>
          <a:p>
            <a:pPr eaLnBrk="1" hangingPunct="1"/>
            <a:r>
              <a:rPr lang="ru-RU" sz="1800" dirty="0" smtClean="0"/>
              <a:t>Сформировать первоначальные знания о предмете химия.</a:t>
            </a:r>
          </a:p>
          <a:p>
            <a:pPr eaLnBrk="1" hangingPunct="1"/>
            <a:r>
              <a:rPr lang="ru-RU" sz="1800" dirty="0" smtClean="0"/>
              <a:t>Сформировать практические умения для выполнения лабораторных работ.</a:t>
            </a:r>
          </a:p>
          <a:p>
            <a:pPr eaLnBrk="1" hangingPunct="1"/>
            <a:r>
              <a:rPr lang="ru-RU" sz="1800" dirty="0" smtClean="0"/>
              <a:t>Познакомить  учащихся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5-7х </a:t>
            </a:r>
            <a:r>
              <a:rPr lang="ru-RU" sz="1800" dirty="0" smtClean="0"/>
              <a:t>классов с « химическим языком».</a:t>
            </a:r>
          </a:p>
          <a:p>
            <a:pPr eaLnBrk="1" hangingPunct="1"/>
            <a:r>
              <a:rPr lang="ru-RU" sz="1800" dirty="0" smtClean="0"/>
              <a:t>Воспитать  у учащихся умение самостоятельно организовывать работу.</a:t>
            </a:r>
          </a:p>
          <a:p>
            <a:pPr eaLnBrk="1" hangingPunct="1"/>
            <a:endParaRPr lang="ru-RU" sz="1800" dirty="0" smtClean="0"/>
          </a:p>
        </p:txBody>
      </p:sp>
      <p:pic>
        <p:nvPicPr>
          <p:cNvPr id="9220" name="Picture 2" descr="C:\Documents and Settings\1\Рабочий стол\Новая папка (2)\periodictable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357818" y="1714488"/>
            <a:ext cx="3657600" cy="447953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8043862" cy="14208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solidFill>
                  <a:srgbClr val="800000"/>
                </a:solidFill>
              </a:rPr>
              <a:t>Практическая работа № 4</a:t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rgbClr val="800000"/>
                </a:solidFill>
              </a:rPr>
              <a:t>тема: Спиртовка и приемы обращения с ней. Нагревание веществ. Строение пламени.</a:t>
            </a:r>
            <a:r>
              <a:rPr lang="ru-RU" sz="2400" dirty="0" smtClean="0">
                <a:solidFill>
                  <a:srgbClr val="800000"/>
                </a:solidFill>
              </a:rPr>
              <a:t/>
            </a:r>
            <a:br>
              <a:rPr lang="ru-RU" sz="2400" dirty="0" smtClean="0">
                <a:solidFill>
                  <a:srgbClr val="8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1507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5032375" cy="4900613"/>
          </a:xfrm>
        </p:spPr>
        <p:txBody>
          <a:bodyPr>
            <a:normAutofit lnSpcReduction="10000"/>
          </a:bodyPr>
          <a:lstStyle/>
          <a:p>
            <a:r>
              <a:rPr lang="ru-RU" sz="2000" b="1" i="1" smtClean="0">
                <a:solidFill>
                  <a:srgbClr val="800000"/>
                </a:solidFill>
              </a:rPr>
              <a:t>Цель:</a:t>
            </a:r>
            <a:r>
              <a:rPr lang="ru-RU" sz="2000" i="1" smtClean="0">
                <a:solidFill>
                  <a:srgbClr val="800000"/>
                </a:solidFill>
              </a:rPr>
              <a:t> </a:t>
            </a:r>
            <a:r>
              <a:rPr lang="ru-RU" sz="2000" smtClean="0"/>
              <a:t>изучение устройства спиртовки и приёмы обращения с ней, проведение нагревания веществ с помощью спиртовки, изучение строения пламени.</a:t>
            </a:r>
          </a:p>
          <a:p>
            <a:r>
              <a:rPr lang="ru-RU" sz="2000" b="1" i="1" smtClean="0">
                <a:solidFill>
                  <a:srgbClr val="800000"/>
                </a:solidFill>
              </a:rPr>
              <a:t>Оборудование и реактивы</a:t>
            </a:r>
            <a:r>
              <a:rPr lang="ru-RU" sz="2000" i="1" smtClean="0"/>
              <a:t>: </a:t>
            </a:r>
            <a:r>
              <a:rPr lang="ru-RU" sz="2000" smtClean="0"/>
              <a:t>спиртовка со спиртом, спички, лучинка, пробирка, держатель для пробирок; вода.</a:t>
            </a:r>
          </a:p>
          <a:p>
            <a:r>
              <a:rPr lang="ru-RU" sz="2000" b="1" i="1" smtClean="0">
                <a:solidFill>
                  <a:srgbClr val="800000"/>
                </a:solidFill>
              </a:rPr>
              <a:t>Задание:</a:t>
            </a:r>
            <a:r>
              <a:rPr lang="ru-RU" sz="2000" i="1" smtClean="0"/>
              <a:t> </a:t>
            </a:r>
            <a:r>
              <a:rPr lang="ru-RU" sz="2000" smtClean="0"/>
              <a:t>изучить строение спиртовки с помощью предложенного объекта и рисунка; выяснить приёмы обращения со спиртовкой, провести нагревание жидкости в пробирке; изучить строение пламени спиртовки.</a:t>
            </a:r>
          </a:p>
          <a:p>
            <a:pPr eaLnBrk="1" hangingPunct="1"/>
            <a:endParaRPr lang="ru-RU" sz="2000" smtClean="0"/>
          </a:p>
        </p:txBody>
      </p:sp>
      <p:pic>
        <p:nvPicPr>
          <p:cNvPr id="21508" name="Picture 5" descr="C:\Documents and Settings\1\Рабочий стол\Новая папка (2)\1-11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0" y="1857375"/>
            <a:ext cx="3054350" cy="40719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772400" cy="7858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rgbClr val="800000"/>
                </a:solidFill>
              </a:rPr>
              <a:t>Инструкция к практической работе</a:t>
            </a:r>
            <a:r>
              <a:rPr lang="ru-RU" sz="4400" dirty="0" smtClean="0">
                <a:solidFill>
                  <a:srgbClr val="800000"/>
                </a:solidFill>
              </a:rPr>
              <a:t/>
            </a:r>
            <a:br>
              <a:rPr lang="ru-RU" sz="4400" dirty="0" smtClean="0">
                <a:solidFill>
                  <a:srgbClr val="800000"/>
                </a:solidFill>
              </a:rPr>
            </a:br>
            <a:endParaRPr lang="ru-RU" dirty="0" smtClean="0">
              <a:solidFill>
                <a:srgbClr val="800000"/>
              </a:solidFill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785813" y="1600200"/>
            <a:ext cx="7900987" cy="511492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ru-RU" sz="1400" i="1" dirty="0" smtClean="0"/>
              <a:t>1. </a:t>
            </a:r>
            <a:r>
              <a:rPr lang="ru-RU" sz="1400" dirty="0" smtClean="0"/>
              <a:t>Рассмотрите спиртовку,  изучите её составные части.   Спиртовка   состоит   из   резервуара, в который налит спирт, фитиля, укреплённого в металлической трубке с диском, и колпачка.</a:t>
            </a:r>
          </a:p>
          <a:p>
            <a:pPr>
              <a:buFont typeface="Wingdings" pitchFamily="2" charset="2"/>
              <a:buNone/>
            </a:pPr>
            <a:r>
              <a:rPr lang="ru-RU" sz="1400" dirty="0" smtClean="0"/>
              <a:t>2. Повторите правила работы со спиртовкой </a:t>
            </a:r>
          </a:p>
          <a:p>
            <a:pPr>
              <a:buFont typeface="Wingdings" pitchFamily="2" charset="2"/>
              <a:buNone/>
            </a:pPr>
            <a:r>
              <a:rPr lang="ru-RU" sz="1400" dirty="0" smtClean="0"/>
              <a:t>3. Зажгите спиртовку спичкой или горящей лучинкой.</a:t>
            </a:r>
          </a:p>
          <a:p>
            <a:pPr>
              <a:buFont typeface="Wingdings" pitchFamily="2" charset="2"/>
              <a:buNone/>
            </a:pPr>
            <a:r>
              <a:rPr lang="ru-RU" sz="1400" b="1" dirty="0" smtClean="0">
                <a:solidFill>
                  <a:srgbClr val="800000"/>
                </a:solidFill>
              </a:rPr>
              <a:t>Строение спиртовки</a:t>
            </a:r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pPr>
              <a:buFont typeface="Wingdings" pitchFamily="2" charset="2"/>
              <a:buNone/>
            </a:pPr>
            <a:endParaRPr lang="ru-RU" sz="1200" dirty="0" smtClean="0"/>
          </a:p>
          <a:p>
            <a:pPr algn="ctr"/>
            <a:r>
              <a:rPr lang="ru-RU" sz="1400" b="1" dirty="0" smtClean="0">
                <a:solidFill>
                  <a:srgbClr val="800000"/>
                </a:solidFill>
              </a:rPr>
              <a:t>Строение пламени</a:t>
            </a:r>
          </a:p>
          <a:p>
            <a:endParaRPr lang="ru-RU" sz="1200" dirty="0" smtClean="0"/>
          </a:p>
          <a:p>
            <a:r>
              <a:rPr lang="ru-RU" sz="1200" dirty="0" smtClean="0"/>
              <a:t> Внешняя часть пламени (наиболее горячая)</a:t>
            </a:r>
          </a:p>
          <a:p>
            <a:endParaRPr lang="ru-RU" sz="1200" dirty="0" smtClean="0"/>
          </a:p>
          <a:p>
            <a:r>
              <a:rPr lang="ru-RU" sz="1200" dirty="0" smtClean="0"/>
              <a:t>Средняя часть пламени (яркая)</a:t>
            </a:r>
          </a:p>
          <a:p>
            <a:endParaRPr lang="ru-RU" sz="1200" dirty="0" smtClean="0"/>
          </a:p>
          <a:p>
            <a:r>
              <a:rPr lang="ru-RU" sz="1200" dirty="0" smtClean="0"/>
              <a:t>Внутренняя часть пламени (тёмная)</a:t>
            </a:r>
          </a:p>
          <a:p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endParaRPr lang="ru-RU" dirty="0" smtClean="0"/>
          </a:p>
        </p:txBody>
      </p:sp>
      <p:pic>
        <p:nvPicPr>
          <p:cNvPr id="22532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3286125"/>
            <a:ext cx="19177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Рисунок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5" y="5072063"/>
            <a:ext cx="6096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rgbClr val="800000"/>
                </a:solidFill>
              </a:rPr>
              <a:t>Инструкция( продолжение)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684213" y="1557338"/>
            <a:ext cx="8002587" cy="515778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sz="1800" smtClean="0"/>
              <a:t>4. </a:t>
            </a:r>
            <a:r>
              <a:rPr lang="ru-RU" sz="1600" smtClean="0"/>
              <a:t>Рассмотрите пламя спиртовки. Сколько частей пламени можно заметить?</a:t>
            </a:r>
          </a:p>
          <a:p>
            <a:pPr>
              <a:buFont typeface="Wingdings" pitchFamily="2" charset="2"/>
              <a:buNone/>
            </a:pPr>
            <a:r>
              <a:rPr lang="ru-RU" sz="1600" smtClean="0"/>
              <a:t>5. Поместите лучинку (спичку) в пламя спиртовки так, чтобы она проходила через внутреннюю часть пла­мени. Повторите то же для внешней и средней частей. В какой части пламени наиболее высокая температура? Где быстрее загорается лучинка?</a:t>
            </a:r>
          </a:p>
          <a:p>
            <a:pPr>
              <a:buFont typeface="Wingdings" pitchFamily="2" charset="2"/>
              <a:buNone/>
            </a:pPr>
            <a:r>
              <a:rPr lang="ru-RU" sz="1600" smtClean="0"/>
              <a:t>6. Отметьте в таблице цвет и характеристику частей пламени по температуре (самая горячая, менее горячая, негорячая).</a:t>
            </a:r>
          </a:p>
          <a:p>
            <a:endParaRPr lang="ru-RU" sz="1600" smtClean="0"/>
          </a:p>
          <a:p>
            <a:pPr>
              <a:buFont typeface="Wingdings" pitchFamily="2" charset="2"/>
              <a:buNone/>
            </a:pPr>
            <a:endParaRPr lang="ru-RU" sz="1600" smtClean="0"/>
          </a:p>
          <a:p>
            <a:pPr>
              <a:buFont typeface="Wingdings" pitchFamily="2" charset="2"/>
              <a:buNone/>
            </a:pPr>
            <a:endParaRPr lang="ru-RU" sz="1600" smtClean="0"/>
          </a:p>
          <a:p>
            <a:pPr>
              <a:buFont typeface="Wingdings" pitchFamily="2" charset="2"/>
              <a:buNone/>
            </a:pPr>
            <a:r>
              <a:rPr lang="ru-RU" sz="1600" smtClean="0"/>
              <a:t>      </a:t>
            </a:r>
          </a:p>
          <a:p>
            <a:pPr>
              <a:buFont typeface="Wingdings" pitchFamily="2" charset="2"/>
              <a:buNone/>
            </a:pPr>
            <a:r>
              <a:rPr lang="ru-RU" sz="1600" smtClean="0"/>
              <a:t> </a:t>
            </a:r>
          </a:p>
          <a:p>
            <a:pPr>
              <a:buFont typeface="Wingdings" pitchFamily="2" charset="2"/>
              <a:buNone/>
            </a:pPr>
            <a:endParaRPr lang="ru-RU" sz="1600" smtClean="0"/>
          </a:p>
          <a:p>
            <a:pPr>
              <a:buFont typeface="Wingdings" pitchFamily="2" charset="2"/>
              <a:buNone/>
            </a:pPr>
            <a:endParaRPr lang="ru-RU" sz="1600" smtClean="0"/>
          </a:p>
          <a:p>
            <a:pPr>
              <a:buFont typeface="Wingdings" pitchFamily="2" charset="2"/>
              <a:buNone/>
            </a:pPr>
            <a:r>
              <a:rPr lang="ru-RU" sz="1600" smtClean="0"/>
              <a:t>В какую часть пламени необходимо помещать нагреваемый предмет? </a:t>
            </a:r>
          </a:p>
          <a:p>
            <a:pPr>
              <a:buFont typeface="Wingdings" pitchFamily="2" charset="2"/>
              <a:buNone/>
            </a:pPr>
            <a:r>
              <a:rPr lang="ru-RU" sz="1600" smtClean="0"/>
              <a:t>Почему?</a:t>
            </a:r>
          </a:p>
          <a:p>
            <a:pPr>
              <a:buFont typeface="Wingdings" pitchFamily="2" charset="2"/>
              <a:buNone/>
            </a:pPr>
            <a:r>
              <a:rPr lang="ru-RU" sz="1600" smtClean="0"/>
              <a:t>7. Повторите правила работы со спиртовкой и правила нагревания </a:t>
            </a:r>
          </a:p>
          <a:p>
            <a:endParaRPr lang="ru-RU" sz="16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4213" y="3573463"/>
          <a:ext cx="7858125" cy="1738313"/>
        </p:xfrm>
        <a:graphic>
          <a:graphicData uri="http://schemas.openxmlformats.org/drawingml/2006/table">
            <a:tbl>
              <a:tblPr/>
              <a:tblGrid>
                <a:gridCol w="2619375"/>
                <a:gridCol w="2619375"/>
                <a:gridCol w="2619375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Arial" charset="0"/>
                        </a:rPr>
                        <a:t>Части пламени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Arial" charset="0"/>
                        </a:rPr>
                        <a:t>Цвет пламени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Arial" charset="0"/>
                        </a:rPr>
                        <a:t>Характеристика частей пламени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rgbClr val="800000"/>
                </a:solidFill>
              </a:rPr>
              <a:t>Инструкция (завершение)</a:t>
            </a:r>
            <a:endParaRPr lang="ru-RU" smtClean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</p:txBody>
      </p:sp>
      <p:pic>
        <p:nvPicPr>
          <p:cNvPr id="24580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2143125"/>
            <a:ext cx="16859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Содержимое 2"/>
          <p:cNvSpPr txBox="1">
            <a:spLocks/>
          </p:cNvSpPr>
          <p:nvPr/>
        </p:nvSpPr>
        <p:spPr bwMode="auto">
          <a:xfrm>
            <a:off x="714375" y="1571625"/>
            <a:ext cx="84296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endParaRPr lang="ru-RU" sz="2800"/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/>
              <a:t>8.Налейте  в пробирку воду на одну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/>
              <a:t> треть ее объема. Поместите пробирку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/>
              <a:t>в пробиркодержатель и внесите ее в самую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/>
              <a:t>горячую часть пламени.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/>
              <a:t>9. Сделайте рисунок спиртовки в протоколе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/>
              <a:t>и подпишите ее составные части.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/>
              <a:t>10. Выпишите правила обращения со спиртовкой и запомните их.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endParaRPr lang="ru-RU" b="1">
              <a:solidFill>
                <a:srgbClr val="800000"/>
              </a:solidFill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 b="1">
                <a:solidFill>
                  <a:srgbClr val="800000"/>
                </a:solidFill>
                <a:cs typeface="Times New Roman" pitchFamily="18" charset="0"/>
              </a:rPr>
              <a:t>Дополнительные</a:t>
            </a:r>
            <a:r>
              <a:rPr lang="ru-RU" b="1">
                <a:solidFill>
                  <a:srgbClr val="80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ru-RU" b="1">
                <a:solidFill>
                  <a:srgbClr val="800000"/>
                </a:solidFill>
                <a:cs typeface="Times New Roman" pitchFamily="18" charset="0"/>
              </a:rPr>
              <a:t>задания</a:t>
            </a:r>
            <a:endParaRPr lang="ru-RU"/>
          </a:p>
          <a:p>
            <a:pPr marL="342900" indent="-342900" eaLnBrk="0" hangingPunct="0"/>
            <a:r>
              <a:rPr lang="ru-RU" i="1">
                <a:cs typeface="Times New Roman" pitchFamily="18" charset="0"/>
              </a:rPr>
              <a:t>1. </a:t>
            </a:r>
            <a:r>
              <a:rPr lang="ru-RU">
                <a:cs typeface="Times New Roman" pitchFamily="18" charset="0"/>
              </a:rPr>
              <a:t>Зажгли две лучинки. Одну из них</a:t>
            </a:r>
            <a:r>
              <a:rPr lang="ru-RU">
                <a:solidFill>
                  <a:srgbClr val="800000"/>
                </a:solidFill>
              </a:rPr>
              <a:t> п</a:t>
            </a:r>
            <a:r>
              <a:rPr lang="ru-RU">
                <a:cs typeface="Times New Roman" pitchFamily="18" charset="0"/>
              </a:rPr>
              <a:t>овернули горящим концом вниз,</a:t>
            </a:r>
          </a:p>
          <a:p>
            <a:pPr marL="342900" indent="-342900" eaLnBrk="0" hangingPunct="0"/>
            <a:r>
              <a:rPr lang="ru-RU">
                <a:cs typeface="Times New Roman" pitchFamily="18" charset="0"/>
              </a:rPr>
              <a:t> а другую держали горящим концом вверх. </a:t>
            </a:r>
          </a:p>
          <a:p>
            <a:pPr marL="342900" indent="-342900" eaLnBrk="0" hangingPunct="0"/>
            <a:r>
              <a:rPr lang="ru-RU">
                <a:cs typeface="Times New Roman" pitchFamily="18" charset="0"/>
              </a:rPr>
              <a:t>Какая лучинка сгорит быстрее и почему?</a:t>
            </a:r>
            <a:endParaRPr lang="ru-RU" sz="1100"/>
          </a:p>
          <a:p>
            <a:pPr marL="342900" indent="-342900" eaLnBrk="0" hangingPunct="0"/>
            <a:r>
              <a:rPr lang="ru-RU">
                <a:cs typeface="Times New Roman" pitchFamily="18" charset="0"/>
              </a:rPr>
              <a:t>2. Объясните,  почему пламя свечи становится почти бесцветным, </a:t>
            </a:r>
          </a:p>
          <a:p>
            <a:pPr marL="342900" indent="-342900" eaLnBrk="0" hangingPunct="0"/>
            <a:r>
              <a:rPr lang="ru-RU">
                <a:cs typeface="Times New Roman" pitchFamily="18" charset="0"/>
              </a:rPr>
              <a:t>когда в него вдувают струю свежего</a:t>
            </a:r>
            <a:r>
              <a:rPr lang="ru-RU" sz="1100"/>
              <a:t> </a:t>
            </a:r>
            <a:r>
              <a:rPr lang="ru-RU">
                <a:cs typeface="Times New Roman" pitchFamily="18" charset="0"/>
              </a:rPr>
              <a:t>воздуха.</a:t>
            </a:r>
            <a:endParaRPr lang="ru-RU" sz="1100"/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mtClean="0">
                <a:solidFill>
                  <a:srgbClr val="800000"/>
                </a:solidFill>
              </a:rPr>
              <a:t>Протокол исследования № 4</a:t>
            </a:r>
            <a:br>
              <a:rPr lang="ru-RU" sz="3600" b="1" smtClean="0">
                <a:solidFill>
                  <a:srgbClr val="800000"/>
                </a:solidFill>
              </a:rPr>
            </a:br>
            <a:r>
              <a:rPr lang="ru-RU" sz="3600" b="1" smtClean="0">
                <a:solidFill>
                  <a:srgbClr val="800000"/>
                </a:solidFill>
              </a:rPr>
              <a:t>(продолжение)</a:t>
            </a:r>
            <a:r>
              <a:rPr lang="ru-RU" sz="3600" smtClean="0">
                <a:solidFill>
                  <a:srgbClr val="800000"/>
                </a:solidFill>
              </a:rPr>
              <a:t> </a:t>
            </a:r>
            <a:endParaRPr lang="ru-RU" sz="3600" smtClean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500063" y="1500188"/>
            <a:ext cx="8115300" cy="2286000"/>
          </a:xfrm>
        </p:spPr>
        <p:txBody>
          <a:bodyPr/>
          <a:lstStyle/>
          <a:p>
            <a:r>
              <a:rPr lang="ru-RU" sz="2000" smtClean="0"/>
              <a:t>Охарактеризуйте части пламени: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38" y="2214563"/>
          <a:ext cx="8001000" cy="1645920"/>
        </p:xfrm>
        <a:graphic>
          <a:graphicData uri="http://schemas.openxmlformats.org/drawingml/2006/table">
            <a:tbl>
              <a:tblPr/>
              <a:tblGrid>
                <a:gridCol w="2667000"/>
                <a:gridCol w="2667000"/>
                <a:gridCol w="2667000"/>
              </a:tblGrid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 пламени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Цвет пламени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частей пламени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</a:tbl>
          </a:graphicData>
        </a:graphic>
      </p:graphicFrame>
      <p:sp>
        <p:nvSpPr>
          <p:cNvPr id="26650" name="TextBox 10"/>
          <p:cNvSpPr txBox="1">
            <a:spLocks noChangeArrowheads="1"/>
          </p:cNvSpPr>
          <p:nvPr/>
        </p:nvSpPr>
        <p:spPr bwMode="auto">
          <a:xfrm>
            <a:off x="1000125" y="4429125"/>
            <a:ext cx="77152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Правила обращения со спиртовкой_____________________________</a:t>
            </a:r>
          </a:p>
          <a:p>
            <a:r>
              <a:rPr lang="ru-RU"/>
              <a:t>__________________________________________________________</a:t>
            </a:r>
          </a:p>
          <a:p>
            <a:r>
              <a:rPr lang="ru-RU"/>
              <a:t>__________________________________________________________</a:t>
            </a:r>
          </a:p>
          <a:p>
            <a:endParaRPr lang="ru-RU"/>
          </a:p>
          <a:p>
            <a:r>
              <a:rPr lang="ru-RU"/>
              <a:t>Вывод по практической работе:________________________________</a:t>
            </a:r>
          </a:p>
          <a:p>
            <a:r>
              <a:rPr lang="ru-RU"/>
              <a:t>___________________________________________________________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                                                      </a:t>
            </a:r>
            <a:r>
              <a:rPr lang="ru-RU" sz="3100" b="1" i="1" dirty="0" smtClean="0"/>
              <a:t>Материально - техническая оснащенность</a:t>
            </a: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Компьютеризация кабинета</a:t>
            </a:r>
          </a:p>
          <a:p>
            <a:r>
              <a:rPr lang="ru-RU" dirty="0" smtClean="0"/>
              <a:t>Виртуальная химическая лаборатория</a:t>
            </a:r>
          </a:p>
          <a:p>
            <a:r>
              <a:rPr lang="ru-RU" dirty="0" smtClean="0"/>
              <a:t>Цифровые образовательные ресурсы</a:t>
            </a:r>
          </a:p>
          <a:p>
            <a:r>
              <a:rPr lang="ru-RU" dirty="0" smtClean="0"/>
              <a:t>Пополнение библиотеки ( справочники, энциклопедии)</a:t>
            </a:r>
          </a:p>
          <a:p>
            <a:r>
              <a:rPr lang="ru-RU" dirty="0" smtClean="0"/>
              <a:t>Пополнение лабораторного оборудования и реактивов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00034" y="285728"/>
            <a:ext cx="7772400" cy="1143000"/>
          </a:xfrm>
        </p:spPr>
        <p:txBody>
          <a:bodyPr/>
          <a:lstStyle/>
          <a:p>
            <a:pPr algn="ctr"/>
            <a:r>
              <a:rPr lang="ru-RU" b="1" smtClean="0"/>
              <a:t>Спасибо за внимание!</a:t>
            </a:r>
          </a:p>
        </p:txBody>
      </p:sp>
      <p:pic>
        <p:nvPicPr>
          <p:cNvPr id="20483" name="Picture 2" descr="C:\Documents and Settings\1\Рабочий стол\Новая папка (2)\i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000364" y="1857364"/>
            <a:ext cx="2668587" cy="3963987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800000"/>
                </a:solidFill>
              </a:rPr>
              <a:t>Чему должны научиться дети?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389937" cy="5643562"/>
          </a:xfrm>
        </p:spPr>
        <p:txBody>
          <a:bodyPr>
            <a:normAutofit lnSpcReduction="10000"/>
          </a:bodyPr>
          <a:lstStyle/>
          <a:p>
            <a:pPr eaLnBrk="1" hangingPunct="1"/>
            <a:endParaRPr lang="ru-RU" sz="1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1600" b="1" dirty="0" smtClean="0">
                <a:solidFill>
                  <a:srgbClr val="800000"/>
                </a:solidFill>
              </a:rPr>
              <a:t>Учащиеся должны знать</a:t>
            </a:r>
            <a:r>
              <a:rPr lang="ru-RU" sz="1600" dirty="0" smtClean="0">
                <a:solidFill>
                  <a:srgbClr val="800000"/>
                </a:solidFill>
              </a:rPr>
              <a:t>:</a:t>
            </a:r>
          </a:p>
          <a:p>
            <a:pPr eaLnBrk="1" hangingPunct="1"/>
            <a:r>
              <a:rPr lang="ru-RU" sz="1600" dirty="0" smtClean="0"/>
              <a:t>Правила техники безопасности.</a:t>
            </a:r>
          </a:p>
          <a:p>
            <a:pPr eaLnBrk="1" hangingPunct="1"/>
            <a:r>
              <a:rPr lang="ru-RU" sz="1600" dirty="0" smtClean="0"/>
              <a:t>Устройство лабораторного штатива и спиртовки.</a:t>
            </a:r>
          </a:p>
          <a:p>
            <a:pPr eaLnBrk="1" hangingPunct="1"/>
            <a:r>
              <a:rPr lang="ru-RU" sz="1600" dirty="0" smtClean="0"/>
              <a:t>Название и назначение химической посуды.</a:t>
            </a:r>
          </a:p>
          <a:p>
            <a:pPr eaLnBrk="1" hangingPunct="1"/>
            <a:r>
              <a:rPr lang="ru-RU" sz="1600" dirty="0" smtClean="0"/>
              <a:t>Вещество. Свойства веществ на примере сахара, поваренной соли, уксусной кислоты, алюминия.</a:t>
            </a:r>
          </a:p>
          <a:p>
            <a:pPr eaLnBrk="1" hangingPunct="1"/>
            <a:r>
              <a:rPr lang="ru-RU" sz="1600" dirty="0" smtClean="0"/>
              <a:t>Состав вещества. Простые и сложные вещества.</a:t>
            </a:r>
          </a:p>
          <a:p>
            <a:pPr eaLnBrk="1" hangingPunct="1"/>
            <a:r>
              <a:rPr lang="ru-RU" sz="1600" dirty="0" smtClean="0"/>
              <a:t>Химический элемент. Как химики учились понимать друг друга. Знаки химических элементов.</a:t>
            </a:r>
          </a:p>
          <a:p>
            <a:pPr eaLnBrk="1" hangingPunct="1"/>
            <a:r>
              <a:rPr lang="ru-RU" sz="1600" dirty="0" smtClean="0"/>
              <a:t>Физические и химические явления.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b="1" dirty="0" smtClean="0">
                <a:solidFill>
                  <a:srgbClr val="800000"/>
                </a:solidFill>
              </a:rPr>
              <a:t>Учащиеся должны уметь:</a:t>
            </a:r>
            <a:endParaRPr lang="ru-RU" sz="1600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ru-RU" sz="1600" dirty="0" smtClean="0"/>
              <a:t>Соблюдать технику безопасности при работе с лабораторным оборудованием.</a:t>
            </a:r>
          </a:p>
          <a:p>
            <a:pPr eaLnBrk="1" hangingPunct="1"/>
            <a:r>
              <a:rPr lang="ru-RU" sz="1600" dirty="0" smtClean="0"/>
              <a:t>Работать с лабораторным оборудованием.</a:t>
            </a:r>
          </a:p>
          <a:p>
            <a:pPr eaLnBrk="1" hangingPunct="1"/>
            <a:r>
              <a:rPr lang="ru-RU" sz="1600" dirty="0" smtClean="0"/>
              <a:t>Определять физические свойства предлагаемых веществ.</a:t>
            </a:r>
          </a:p>
          <a:p>
            <a:pPr eaLnBrk="1" hangingPunct="1"/>
            <a:r>
              <a:rPr lang="ru-RU" sz="1600" dirty="0" smtClean="0"/>
              <a:t>Изготавливать модели молекул веществ из пластилина.</a:t>
            </a:r>
          </a:p>
          <a:p>
            <a:pPr eaLnBrk="1" hangingPunct="1"/>
            <a:r>
              <a:rPr lang="ru-RU" sz="1600" dirty="0" smtClean="0"/>
              <a:t>Измерять объёмы жидкости с помощью мерной посуды.</a:t>
            </a:r>
          </a:p>
          <a:p>
            <a:pPr eaLnBrk="1" hangingPunct="1"/>
            <a:r>
              <a:rPr lang="ru-RU" sz="1600" dirty="0" smtClean="0"/>
              <a:t>Изготавливать фильтр из фильтровальной бумаги.</a:t>
            </a:r>
          </a:p>
          <a:p>
            <a:pPr eaLnBrk="1" hangingPunct="1"/>
            <a:r>
              <a:rPr lang="ru-RU" sz="1800" dirty="0" smtClean="0"/>
              <a:t>Выявлять причинно-следственные связи наблюдаемых явлений.</a:t>
            </a:r>
          </a:p>
          <a:p>
            <a:pPr eaLnBrk="1" hangingPunct="1"/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800000"/>
                </a:solidFill>
              </a:rPr>
              <a:t>Учебно-тематический план курса 5 класс.</a:t>
            </a:r>
            <a:endParaRPr lang="ru-RU" sz="360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625" y="1428750"/>
          <a:ext cx="8286750" cy="5313045"/>
        </p:xfrm>
        <a:graphic>
          <a:graphicData uri="http://schemas.openxmlformats.org/drawingml/2006/table">
            <a:tbl>
              <a:tblPr/>
              <a:tblGrid>
                <a:gridCol w="5286375"/>
                <a:gridCol w="1143000"/>
                <a:gridCol w="1857375"/>
              </a:tblGrid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57225" algn="l"/>
                        </a:tabLst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Тема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занятия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Правила техники безопасности.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Знакомство с лабораторным оборудованием: лабораторный штатив.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3.Знакомство с лабораторной посудой.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Спиртовка и приемы обращения с ней.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Измерение объёма жидкости с помощью мерной посуды.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Изготовление фильтра из фильтровальной бумаги или из бумажной салфетки.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Вещество. Физические свойства сахара и поваренной соли.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Вещество. Физические свойства уксусной кислоты и алюминия.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Состав вещества. Строение вещества.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Изготовление моделей молекул различных веществ из пластилина.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Знаки химических элементов.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 Явления, происходящие с веществами.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Занимательные опыты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работа.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D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Рассказы об элементах и веществах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Презентации, сообщения.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0"/>
            <a:ext cx="7986713" cy="857250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800000"/>
                </a:solidFill>
              </a:rPr>
              <a:t>Учебно-тематический план курса 6 класс. </a:t>
            </a:r>
            <a:r>
              <a:rPr lang="ru-RU" sz="2800" b="1" i="1" dirty="0" err="1" smtClean="0">
                <a:solidFill>
                  <a:srgbClr val="800000"/>
                </a:solidFill>
              </a:rPr>
              <a:t>Химия+</a:t>
            </a:r>
            <a:r>
              <a:rPr lang="ru-RU" sz="2800" b="1" i="1" dirty="0" smtClean="0">
                <a:solidFill>
                  <a:srgbClr val="800000"/>
                </a:solidFill>
              </a:rPr>
              <a:t> география, Химия + биология.</a:t>
            </a:r>
            <a:endParaRPr lang="ru-RU" sz="28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814388"/>
          <a:ext cx="9001156" cy="5984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/>
                <a:gridCol w="1714512"/>
                <a:gridCol w="2786050"/>
              </a:tblGrid>
              <a:tr h="568643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часов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</a:t>
                      </a:r>
                      <a:r>
                        <a:rPr lang="ru-RU" baseline="0" dirty="0" smtClean="0"/>
                        <a:t> занятий</a:t>
                      </a:r>
                      <a:endParaRPr lang="ru-RU" dirty="0"/>
                    </a:p>
                  </a:txBody>
                  <a:tcPr/>
                </a:tc>
              </a:tr>
              <a:tr h="36147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1.Правила техники безопасности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</a:t>
                      </a:r>
                      <a:r>
                        <a:rPr lang="ru-RU" sz="1400" baseline="0" dirty="0" smtClean="0"/>
                        <a:t> работа</a:t>
                      </a:r>
                      <a:endParaRPr lang="ru-RU" sz="1400" dirty="0"/>
                    </a:p>
                  </a:txBody>
                  <a:tcPr/>
                </a:tc>
              </a:tr>
              <a:tr h="632585">
                <a:tc>
                  <a:txBody>
                    <a:bodyPr/>
                    <a:lstStyle/>
                    <a:p>
                      <a:pPr algn="l"/>
                      <a:r>
                        <a:rPr lang="ru-RU" sz="1200" b="0" i="1" dirty="0" smtClean="0"/>
                        <a:t>2</a:t>
                      </a:r>
                      <a:r>
                        <a:rPr lang="ru-RU" sz="1200" b="1" i="1" dirty="0" smtClean="0"/>
                        <a:t>.</a:t>
                      </a:r>
                      <a:r>
                        <a:rPr lang="ru-RU" sz="1200" b="1" i="1" baseline="0" dirty="0" smtClean="0"/>
                        <a:t> </a:t>
                      </a:r>
                      <a:r>
                        <a:rPr lang="ru-RU" sz="1200" b="1" i="1" dirty="0" err="1" smtClean="0"/>
                        <a:t>Химия+Физика</a:t>
                      </a:r>
                      <a:r>
                        <a:rPr lang="ru-RU" sz="1200" b="1" i="1" dirty="0" smtClean="0"/>
                        <a:t>. </a:t>
                      </a:r>
                      <a:r>
                        <a:rPr lang="ru-RU" sz="1200" dirty="0" smtClean="0"/>
                        <a:t>Наблюдение</a:t>
                      </a:r>
                      <a:r>
                        <a:rPr lang="ru-RU" sz="1200" baseline="0" dirty="0" smtClean="0"/>
                        <a:t> броуновского движения частичек черной туши под микроскопом. Диффузия сахара в воде.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1час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</a:t>
                      </a:r>
                      <a:r>
                        <a:rPr lang="ru-RU" sz="1400" baseline="0" dirty="0" smtClean="0"/>
                        <a:t> работа</a:t>
                      </a:r>
                      <a:endParaRPr lang="ru-RU" sz="1400" dirty="0"/>
                    </a:p>
                  </a:txBody>
                  <a:tcPr/>
                </a:tc>
              </a:tr>
              <a:tr h="36147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3. Изучение скорости диффузии аэрозолей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 работа</a:t>
                      </a:r>
                      <a:endParaRPr lang="ru-RU" sz="1400" dirty="0"/>
                    </a:p>
                  </a:txBody>
                  <a:tcPr/>
                </a:tc>
              </a:tr>
              <a:tr h="36147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4. Диффузия ионов перманганата калия в воде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</a:t>
                      </a:r>
                      <a:r>
                        <a:rPr lang="ru-RU" sz="1400" baseline="0" dirty="0" smtClean="0"/>
                        <a:t> работа</a:t>
                      </a:r>
                      <a:endParaRPr lang="ru-RU" sz="1400" dirty="0"/>
                    </a:p>
                  </a:txBody>
                  <a:tcPr/>
                </a:tc>
              </a:tr>
              <a:tr h="36147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5. </a:t>
                      </a:r>
                      <a:r>
                        <a:rPr lang="ru-RU" sz="1200" b="1" i="1" dirty="0" smtClean="0"/>
                        <a:t>Химия + география</a:t>
                      </a:r>
                      <a:r>
                        <a:rPr lang="ru-RU" sz="1200" dirty="0" smtClean="0"/>
                        <a:t>. Минералы и горные породы.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 работа</a:t>
                      </a:r>
                      <a:endParaRPr lang="ru-RU" sz="1400" dirty="0"/>
                    </a:p>
                  </a:txBody>
                  <a:tcPr/>
                </a:tc>
              </a:tr>
              <a:tr h="32863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6.Изучение</a:t>
                      </a:r>
                      <a:r>
                        <a:rPr lang="ru-RU" sz="1200" baseline="0" dirty="0" smtClean="0"/>
                        <a:t> гранита с помощью увеличительного стекла.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час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 работа</a:t>
                      </a:r>
                      <a:endParaRPr lang="ru-RU" sz="1400" dirty="0"/>
                    </a:p>
                  </a:txBody>
                  <a:tcPr/>
                </a:tc>
              </a:tr>
              <a:tr h="451847">
                <a:tc>
                  <a:txBody>
                    <a:bodyPr/>
                    <a:lstStyle/>
                    <a:p>
                      <a:r>
                        <a:rPr lang="ru-RU" sz="1200" i="0" dirty="0" smtClean="0"/>
                        <a:t>7. </a:t>
                      </a:r>
                      <a:r>
                        <a:rPr lang="ru-RU" sz="1200" b="1" i="1" dirty="0" smtClean="0"/>
                        <a:t>Химия + биология. </a:t>
                      </a:r>
                      <a:r>
                        <a:rPr lang="ru-RU" sz="1200" i="0" dirty="0" smtClean="0"/>
                        <a:t>Обнаружение крахмала в пшеничной муке</a:t>
                      </a:r>
                      <a:endParaRPr lang="ru-RU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час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</a:t>
                      </a:r>
                      <a:r>
                        <a:rPr lang="ru-RU" sz="1400" baseline="0" dirty="0" smtClean="0"/>
                        <a:t> работа</a:t>
                      </a:r>
                      <a:endParaRPr lang="ru-RU" sz="1400" dirty="0"/>
                    </a:p>
                  </a:txBody>
                  <a:tcPr/>
                </a:tc>
              </a:tr>
              <a:tr h="451847">
                <a:tc>
                  <a:txBody>
                    <a:bodyPr/>
                    <a:lstStyle/>
                    <a:p>
                      <a:r>
                        <a:rPr lang="ru-RU" sz="1200" i="0" dirty="0" smtClean="0"/>
                        <a:t>8.Обнаружение масла в семенах подсолнечника и ядре грецкого ореха </a:t>
                      </a:r>
                      <a:endParaRPr lang="ru-RU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час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 работа</a:t>
                      </a:r>
                      <a:endParaRPr lang="ru-RU" sz="1400" dirty="0"/>
                    </a:p>
                  </a:txBody>
                  <a:tcPr/>
                </a:tc>
              </a:tr>
              <a:tr h="451847">
                <a:tc>
                  <a:txBody>
                    <a:bodyPr/>
                    <a:lstStyle/>
                    <a:p>
                      <a:r>
                        <a:rPr lang="ru-RU" sz="1200" i="0" dirty="0" smtClean="0"/>
                        <a:t>9. Обнаружение эфирных масел в апельсиновой корке</a:t>
                      </a:r>
                      <a:endParaRPr lang="ru-RU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час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 работа</a:t>
                      </a:r>
                      <a:endParaRPr lang="ru-RU" sz="1400" dirty="0"/>
                    </a:p>
                  </a:txBody>
                  <a:tcPr/>
                </a:tc>
              </a:tr>
              <a:tr h="378964">
                <a:tc>
                  <a:txBody>
                    <a:bodyPr/>
                    <a:lstStyle/>
                    <a:p>
                      <a:r>
                        <a:rPr lang="ru-RU" sz="1200" i="0" dirty="0" smtClean="0"/>
                        <a:t>10. Взаимодействие аскорбиновой кислоты с йодом.</a:t>
                      </a:r>
                      <a:endParaRPr lang="ru-RU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час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 работа</a:t>
                      </a:r>
                      <a:endParaRPr lang="ru-RU" sz="1400" dirty="0"/>
                    </a:p>
                  </a:txBody>
                  <a:tcPr/>
                </a:tc>
              </a:tr>
              <a:tr h="451847">
                <a:tc>
                  <a:txBody>
                    <a:bodyPr/>
                    <a:lstStyle/>
                    <a:p>
                      <a:r>
                        <a:rPr lang="ru-RU" sz="1200" i="0" dirty="0" smtClean="0"/>
                        <a:t>11. Взаимодействие раствора перманганата калия с аскорбиновой кислотой</a:t>
                      </a:r>
                      <a:endParaRPr lang="ru-RU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час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 работа</a:t>
                      </a:r>
                      <a:endParaRPr lang="ru-RU" sz="1400" dirty="0"/>
                    </a:p>
                  </a:txBody>
                  <a:tcPr/>
                </a:tc>
              </a:tr>
              <a:tr h="361477">
                <a:tc>
                  <a:txBody>
                    <a:bodyPr/>
                    <a:lstStyle/>
                    <a:p>
                      <a:r>
                        <a:rPr lang="ru-RU" sz="1200" i="0" dirty="0" smtClean="0"/>
                        <a:t>12. Приготовление известковой воды и опыты с ней</a:t>
                      </a:r>
                      <a:endParaRPr lang="ru-RU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Практическая работа</a:t>
                      </a:r>
                      <a:endParaRPr lang="ru-RU" sz="1400" dirty="0"/>
                    </a:p>
                  </a:txBody>
                  <a:tcPr/>
                </a:tc>
              </a:tr>
              <a:tr h="361477">
                <a:tc>
                  <a:txBody>
                    <a:bodyPr/>
                    <a:lstStyle/>
                    <a:p>
                      <a:r>
                        <a:rPr lang="ru-RU" sz="1200" i="0" dirty="0" smtClean="0"/>
                        <a:t>13. Предъявление</a:t>
                      </a:r>
                      <a:r>
                        <a:rPr lang="ru-RU" sz="1200" i="0" baseline="0" dirty="0" smtClean="0"/>
                        <a:t> опыта. Презентации</a:t>
                      </a:r>
                      <a:endParaRPr lang="ru-RU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r>
                        <a:rPr lang="ru-RU" sz="1200" baseline="0" dirty="0" smtClean="0"/>
                        <a:t> час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719274" cy="868346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800000"/>
                </a:solidFill>
              </a:rPr>
              <a:t>Учебно-тематический план курса </a:t>
            </a:r>
            <a:r>
              <a:rPr lang="ru-RU" sz="2400" b="1" dirty="0" smtClean="0">
                <a:solidFill>
                  <a:srgbClr val="800000"/>
                </a:solidFill>
                <a:latin typeface="Arial Narrow" pitchFamily="34" charset="0"/>
              </a:rPr>
              <a:t>7</a:t>
            </a:r>
            <a:r>
              <a:rPr lang="ru-RU" sz="2400" b="1" i="1" dirty="0" smtClean="0">
                <a:solidFill>
                  <a:srgbClr val="800000"/>
                </a:solidFill>
              </a:rPr>
              <a:t> класс. Химия + физика. Химия + математика.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785794"/>
          <a:ext cx="8572560" cy="594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2857520"/>
                <a:gridCol w="2857520"/>
              </a:tblGrid>
              <a:tr h="369982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часов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занятий</a:t>
                      </a:r>
                      <a:endParaRPr lang="ru-RU" dirty="0"/>
                    </a:p>
                  </a:txBody>
                  <a:tcPr/>
                </a:tc>
              </a:tr>
              <a:tr h="3699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1.Правила техники безопасности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  <a:tr h="81723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2. Химия + физика. Явления,</a:t>
                      </a:r>
                      <a:r>
                        <a:rPr lang="ru-RU" sz="1200" baseline="0" dirty="0" smtClean="0"/>
                        <a:t> происходящие с веществами. Физические и химические явления.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  <a:tr h="3699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3. Чистые вещества и смеси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  <a:tr h="4540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4.Очистка загрязненной поваренной соли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  <a:tr h="4540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5. Просеивание смеси муки и сахарного песка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  <a:tr h="81723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6. Химия + математика. Изучение состава бытовых, кулинарных  и хозяйственных</a:t>
                      </a:r>
                      <a:r>
                        <a:rPr lang="ru-RU" sz="1200" baseline="0" dirty="0" smtClean="0"/>
                        <a:t> смесей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  <a:tr h="63562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7. Изучение состава поливитаминов из домашней</a:t>
                      </a:r>
                      <a:r>
                        <a:rPr lang="ru-RU" sz="1200" baseline="0" dirty="0" smtClean="0"/>
                        <a:t> аптечки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  <a:tr h="63562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8. Адсорбция</a:t>
                      </a:r>
                      <a:r>
                        <a:rPr lang="ru-RU" sz="1200" baseline="0" dirty="0" smtClean="0"/>
                        <a:t> активированным углем  красящих веществ пепси- колы.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робота</a:t>
                      </a:r>
                      <a:endParaRPr lang="ru-RU" sz="1200" dirty="0"/>
                    </a:p>
                  </a:txBody>
                  <a:tcPr/>
                </a:tc>
              </a:tr>
              <a:tr h="63562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9. Адсорбция</a:t>
                      </a:r>
                      <a:r>
                        <a:rPr lang="ru-RU" sz="1200" baseline="0" dirty="0" smtClean="0"/>
                        <a:t> кукурузными палочками паров пахучих веществ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  <a:tr h="3699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10. Итоговой задание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часа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Практическая работа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800000"/>
                </a:solidFill>
              </a:rPr>
              <a:t>Организация занятий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571500" y="1357313"/>
            <a:ext cx="8115300" cy="5786437"/>
          </a:xfrm>
        </p:spPr>
        <p:txBody>
          <a:bodyPr/>
          <a:lstStyle/>
          <a:p>
            <a:pPr eaLnBrk="1" hangingPunct="1"/>
            <a:endParaRPr lang="ru-RU" sz="2400" b="1" smtClean="0">
              <a:solidFill>
                <a:srgbClr val="800000"/>
              </a:solidFill>
            </a:endParaRPr>
          </a:p>
          <a:p>
            <a:pPr eaLnBrk="1" hangingPunct="1"/>
            <a:r>
              <a:rPr lang="ru-RU" sz="2400" b="1" smtClean="0">
                <a:solidFill>
                  <a:srgbClr val="800000"/>
                </a:solidFill>
              </a:rPr>
              <a:t>Форма занятий</a:t>
            </a:r>
            <a:r>
              <a:rPr lang="ru-RU" sz="2400" smtClean="0">
                <a:solidFill>
                  <a:srgbClr val="800000"/>
                </a:solidFill>
              </a:rPr>
              <a:t>: </a:t>
            </a:r>
            <a:r>
              <a:rPr lang="ru-RU" sz="2400" smtClean="0"/>
              <a:t>практическая работа, лабораторная работа.</a:t>
            </a:r>
          </a:p>
          <a:p>
            <a:pPr eaLnBrk="1" hangingPunct="1"/>
            <a:r>
              <a:rPr lang="ru-RU" sz="2400" b="1" smtClean="0">
                <a:solidFill>
                  <a:srgbClr val="800000"/>
                </a:solidFill>
              </a:rPr>
              <a:t>Способы контроля</a:t>
            </a:r>
            <a:r>
              <a:rPr lang="ru-RU" sz="2400" smtClean="0">
                <a:solidFill>
                  <a:srgbClr val="800000"/>
                </a:solidFill>
              </a:rPr>
              <a:t>: </a:t>
            </a:r>
            <a:r>
              <a:rPr lang="ru-RU" sz="2400" smtClean="0"/>
              <a:t>промежуточный контроль осуществляется путем проверки учителем протокола исследования, который учащиеся заполняют в ходе занятия, итоговый контроль осуществляется путем проверки папки с протоколами исследования по всему курсу.</a:t>
            </a:r>
          </a:p>
          <a:p>
            <a:pPr eaLnBrk="1" hangingPunct="1"/>
            <a:r>
              <a:rPr lang="ru-RU" sz="2400" b="1" smtClean="0">
                <a:solidFill>
                  <a:srgbClr val="800000"/>
                </a:solidFill>
              </a:rPr>
              <a:t>Сроки реализации</a:t>
            </a:r>
            <a:r>
              <a:rPr lang="ru-RU" sz="2400" smtClean="0"/>
              <a:t>: программа кружка рассчитана на 20 занятий, продолжительность занятия – 1 академический час.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 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800000"/>
                </a:solidFill>
              </a:rPr>
              <a:t>Алгоритм проведения занятия</a:t>
            </a:r>
          </a:p>
        </p:txBody>
      </p:sp>
      <p:sp>
        <p:nvSpPr>
          <p:cNvPr id="15363" name="Содержимое 4"/>
          <p:cNvSpPr>
            <a:spLocks noGrp="1"/>
          </p:cNvSpPr>
          <p:nvPr>
            <p:ph sz="quarter" idx="1"/>
          </p:nvPr>
        </p:nvSpPr>
        <p:spPr>
          <a:xfrm>
            <a:off x="611188" y="1285875"/>
            <a:ext cx="5032375" cy="5143500"/>
          </a:xfrm>
        </p:spPr>
        <p:txBody>
          <a:bodyPr/>
          <a:lstStyle/>
          <a:p>
            <a:pPr eaLnBrk="1" hangingPunct="1"/>
            <a:endParaRPr lang="ru-RU" sz="200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3200" b="1" smtClean="0">
                <a:solidFill>
                  <a:srgbClr val="800000"/>
                </a:solidFill>
              </a:rPr>
              <a:t>Начало работы</a:t>
            </a:r>
          </a:p>
          <a:p>
            <a:pPr eaLnBrk="1" hangingPunct="1"/>
            <a:r>
              <a:rPr lang="ru-RU" sz="2000" smtClean="0"/>
              <a:t>Каждому учащемуся выдается маршрутный лист, по которому он продвигается в силу своих индивидуальных особенностей. </a:t>
            </a:r>
          </a:p>
          <a:p>
            <a:pPr eaLnBrk="1" hangingPunct="1"/>
            <a:r>
              <a:rPr lang="ru-RU" sz="2000" smtClean="0"/>
              <a:t>Таким образом, школьник проводит свои опыты не хаотично, а в строгой последовательности. </a:t>
            </a:r>
          </a:p>
          <a:p>
            <a:pPr eaLnBrk="1" hangingPunct="1"/>
            <a:r>
              <a:rPr lang="ru-RU" sz="2000" smtClean="0"/>
              <a:t>Он не может взять материал, до которого он ещё не дошел по своему маршруту и не проработал те эксперименты, которые должен провести первоначально.</a:t>
            </a:r>
          </a:p>
          <a:p>
            <a:pPr eaLnBrk="1" hangingPunct="1"/>
            <a:endParaRPr lang="ru-RU" sz="2000" smtClean="0"/>
          </a:p>
        </p:txBody>
      </p:sp>
      <p:pic>
        <p:nvPicPr>
          <p:cNvPr id="15364" name="Picture 5" descr="P10603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2286000"/>
            <a:ext cx="328612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smtClean="0">
                <a:solidFill>
                  <a:srgbClr val="800000"/>
                </a:solidFill>
              </a:rPr>
              <a:t>Свободная практическая работа</a:t>
            </a:r>
          </a:p>
        </p:txBody>
      </p:sp>
      <p:sp>
        <p:nvSpPr>
          <p:cNvPr id="17411" name="Содержимое 4"/>
          <p:cNvSpPr>
            <a:spLocks noGrp="1"/>
          </p:cNvSpPr>
          <p:nvPr>
            <p:ph sz="quarter" idx="1"/>
          </p:nvPr>
        </p:nvSpPr>
        <p:spPr>
          <a:xfrm>
            <a:off x="214313" y="1428750"/>
            <a:ext cx="5500687" cy="52863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2400" smtClean="0"/>
              <a:t>Учащийся самостоятельно выполняет химические опыты, производит необходимые простейшие измерения, делает выводы и выражает их в словесной форме; чувствует себя исследователем, первооткрывателем, привыкает работать вдумчиво, внимательно, четко. </a:t>
            </a:r>
          </a:p>
          <a:p>
            <a:pPr eaLnBrk="1" hangingPunct="1"/>
            <a:r>
              <a:rPr lang="ru-RU" sz="2400" smtClean="0"/>
              <a:t>С помощью пошаговых указаний в карточке-инструкции школьник фиксирует ход и результат своих учебных действий.</a:t>
            </a:r>
          </a:p>
          <a:p>
            <a:pPr eaLnBrk="1" hangingPunct="1"/>
            <a:endParaRPr lang="ru-RU" sz="2400" smtClean="0"/>
          </a:p>
        </p:txBody>
      </p:sp>
      <p:pic>
        <p:nvPicPr>
          <p:cNvPr id="17412" name="Picture 5" descr="P10603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1857375"/>
            <a:ext cx="2913062" cy="388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800000"/>
                </a:solidFill>
              </a:rPr>
              <a:t>Завершение работы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611188" y="1557338"/>
            <a:ext cx="4960937" cy="5157787"/>
          </a:xfrm>
        </p:spPr>
        <p:txBody>
          <a:bodyPr/>
          <a:lstStyle/>
          <a:p>
            <a:pPr eaLnBrk="1" hangingPunct="1"/>
            <a:r>
              <a:rPr lang="ru-RU" sz="1800" smtClean="0"/>
              <a:t>В результате проведенных экспериментов, наработанный материал учащегося превращается в большой исследовательский проект, так как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smtClean="0"/>
              <a:t>     после каждого проведенного опыта ученик должен найти научное обоснование исследованному явлению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smtClean="0"/>
              <a:t>     в информационных источниках. </a:t>
            </a:r>
          </a:p>
          <a:p>
            <a:pPr eaLnBrk="1" hangingPunct="1"/>
            <a:r>
              <a:rPr lang="ru-RU" sz="1800" smtClean="0"/>
              <a:t>Каждый эксперимент заканчивается выводом  и составлением протокола исследования. В итоге, когда весь маршрут пройден, ученик систематизирует наработанный материал и защищает свой проект.</a:t>
            </a:r>
          </a:p>
          <a:p>
            <a:pPr eaLnBrk="1" hangingPunct="1"/>
            <a:r>
              <a:rPr lang="ru-RU" sz="1800" smtClean="0"/>
              <a:t> После защиты учащийся получает звание, связанное с изученной сферой: «Юный химик», «Юный исследователь».</a:t>
            </a:r>
          </a:p>
          <a:p>
            <a:pPr eaLnBrk="1" hangingPunct="1">
              <a:buFont typeface="Wingdings" pitchFamily="2" charset="2"/>
              <a:buNone/>
            </a:pPr>
            <a:endParaRPr lang="ru-RU" sz="2000" smtClean="0"/>
          </a:p>
        </p:txBody>
      </p:sp>
      <p:pic>
        <p:nvPicPr>
          <p:cNvPr id="18436" name="Picture 5" descr="P10603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2349500"/>
            <a:ext cx="3643312" cy="273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4CD8455AA7AF444AEBEDE9EF13E428F" ma:contentTypeVersion="49" ma:contentTypeDescription="Создание документа." ma:contentTypeScope="" ma:versionID="58e0adac9a8bf8c84c00ccb09b870de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AWJJH2MPE6E2-1029727094-138</_dlc_DocId>
    <_dlc_DocIdUrl xmlns="4a252ca3-5a62-4c1c-90a6-29f4710e47f8">
      <Url>http://edu-sps.koiro.local/Kostroma_EDU/kos-sch-29/29-old/_layouts/15/DocIdRedir.aspx?ID=AWJJH2MPE6E2-1029727094-138</Url>
      <Description>AWJJH2MPE6E2-1029727094-138</Description>
    </_dlc_DocIdUrl>
  </documentManagement>
</p:properties>
</file>

<file path=customXml/itemProps1.xml><?xml version="1.0" encoding="utf-8"?>
<ds:datastoreItem xmlns:ds="http://schemas.openxmlformats.org/officeDocument/2006/customXml" ds:itemID="{75455ADB-8762-4843-902D-A0CE84A6A9BD}"/>
</file>

<file path=customXml/itemProps2.xml><?xml version="1.0" encoding="utf-8"?>
<ds:datastoreItem xmlns:ds="http://schemas.openxmlformats.org/officeDocument/2006/customXml" ds:itemID="{A969F348-7602-4026-B614-0F90E4F6A014}"/>
</file>

<file path=customXml/itemProps3.xml><?xml version="1.0" encoding="utf-8"?>
<ds:datastoreItem xmlns:ds="http://schemas.openxmlformats.org/officeDocument/2006/customXml" ds:itemID="{7527E399-077C-4777-AF49-C81DEB70C15E}"/>
</file>

<file path=customXml/itemProps4.xml><?xml version="1.0" encoding="utf-8"?>
<ds:datastoreItem xmlns:ds="http://schemas.openxmlformats.org/officeDocument/2006/customXml" ds:itemID="{42779CFF-956D-4B99-94A2-BD58B2382180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1316</Words>
  <PresentationFormat>Экран (4:3)</PresentationFormat>
  <Paragraphs>247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«Лабораторный практикум по химии  для 5-7х класса»</vt:lpstr>
      <vt:lpstr>Чему должны научиться дети?</vt:lpstr>
      <vt:lpstr>Учебно-тематический план курса 5 класс.</vt:lpstr>
      <vt:lpstr>Учебно-тематический план курса 6 класс. Химия+ география, Химия + биология.</vt:lpstr>
      <vt:lpstr>Учебно-тематический план курса 7 класс. Химия + физика. Химия + математика.</vt:lpstr>
      <vt:lpstr>Организация занятий</vt:lpstr>
      <vt:lpstr>Алгоритм проведения занятия</vt:lpstr>
      <vt:lpstr>Свободная практическая работа</vt:lpstr>
      <vt:lpstr>Завершение работы</vt:lpstr>
      <vt:lpstr>   Практическая работа № 4 тема: Спиртовка и приемы обращения с ней. Нагревание веществ. Строение пламени.  </vt:lpstr>
      <vt:lpstr> Инструкция к практической работе </vt:lpstr>
      <vt:lpstr>Инструкция( продолжение)</vt:lpstr>
      <vt:lpstr>Инструкция (завершение)</vt:lpstr>
      <vt:lpstr>Протокол исследования № 4 (продолжение) </vt:lpstr>
      <vt:lpstr>                                                          Материально - техническая оснащенность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«Лабораторный практикум по химии для 5-7 классов».</dc:title>
  <cp:lastModifiedBy>Мария</cp:lastModifiedBy>
  <cp:revision>6</cp:revision>
  <dcterms:modified xsi:type="dcterms:W3CDTF">2011-03-24T14:01:57Z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0x01010074CD8455AA7AF444AEBEDE9EF13E428F</vt:lpwstr>
  </property>
  <property fmtid="{D5CDD505-2E9C-101B-9397-08002B2CF9AE}" pid="3" name="_dlc_DocIdItemGuid">
    <vt:lpwstr>48d72bc6-65e1-40db-b626-340daeef6844</vt:lpwstr>
  </property>
</Properties>
</file>