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42"/>
  </p:notesMasterIdLst>
  <p:sldIdLst>
    <p:sldId id="256" r:id="rId2"/>
    <p:sldId id="291" r:id="rId3"/>
    <p:sldId id="293" r:id="rId4"/>
    <p:sldId id="294" r:id="rId5"/>
    <p:sldId id="257" r:id="rId6"/>
    <p:sldId id="292" r:id="rId7"/>
    <p:sldId id="258" r:id="rId8"/>
    <p:sldId id="259" r:id="rId9"/>
    <p:sldId id="295" r:id="rId10"/>
    <p:sldId id="260" r:id="rId11"/>
    <p:sldId id="261" r:id="rId12"/>
    <p:sldId id="262" r:id="rId13"/>
    <p:sldId id="299" r:id="rId14"/>
    <p:sldId id="308" r:id="rId15"/>
    <p:sldId id="301" r:id="rId16"/>
    <p:sldId id="263" r:id="rId17"/>
    <p:sldId id="264" r:id="rId18"/>
    <p:sldId id="297" r:id="rId19"/>
    <p:sldId id="298" r:id="rId20"/>
    <p:sldId id="309" r:id="rId21"/>
    <p:sldId id="310" r:id="rId22"/>
    <p:sldId id="265" r:id="rId23"/>
    <p:sldId id="266" r:id="rId24"/>
    <p:sldId id="302" r:id="rId25"/>
    <p:sldId id="272" r:id="rId26"/>
    <p:sldId id="311" r:id="rId27"/>
    <p:sldId id="312" r:id="rId28"/>
    <p:sldId id="269" r:id="rId29"/>
    <p:sldId id="267" r:id="rId30"/>
    <p:sldId id="303" r:id="rId31"/>
    <p:sldId id="313" r:id="rId32"/>
    <p:sldId id="268" r:id="rId33"/>
    <p:sldId id="304" r:id="rId34"/>
    <p:sldId id="314" r:id="rId35"/>
    <p:sldId id="305" r:id="rId36"/>
    <p:sldId id="315" r:id="rId37"/>
    <p:sldId id="307" r:id="rId38"/>
    <p:sldId id="306" r:id="rId39"/>
    <p:sldId id="316" r:id="rId40"/>
    <p:sldId id="31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E5CA05-E5FF-486F-A778-75ACF7B9FD5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AD580C-B9D6-4115-B8D2-A10BCC9D1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2DDF1-5112-4891-A1B7-D0EDD1CD844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A338B-83EF-47E1-A11F-F7B27A8CA7B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0CF9C9-5DBD-402B-A483-0B3807A6AEE9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70E5AA-75DF-4DBD-9188-C4D5E1C5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09B4-F302-4194-9C05-25A664D164D2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7509-5C0B-480D-BEAC-49C7A1BA5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0FF1-F735-4838-8B4E-435E1C17E8C3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C294-883A-4DDE-B43B-FB28325E8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34C9-720B-4A27-ACB1-BBA8431D0AAF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EBC-A51A-4788-8050-685DD9BC8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4B303D-65D2-4D12-B0C4-DE3D969553CF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9A0BD-6B50-4C58-8591-3269DEA42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F973-A9BD-4407-AF38-D8068AD1776E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BBF2-EFA8-4F31-B3C9-38B3CDCC7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F50E7-6B91-4D18-93E0-4E52CBB6F4C1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2724E-86E6-45AF-8919-A952DF57C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6FB1-23C5-49DC-8327-0F10C5FF91A5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1594-061B-4134-AC8E-F13337794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1C0D1D-E193-4171-9787-24B4339118D9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9E391C-D0D5-4DF2-94EC-A5D8814E6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1E46BC-9560-429D-BEDE-2086F728E9BB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0F786-885C-45E6-BC71-FD6F8B15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207F6-42D8-453A-999C-3FA8EB092A05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1B789D-F488-47D0-BE7B-B60D815A9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1C0429-3528-4724-9F49-4BDC4CEAAC34}" type="datetime1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8D8EF7-1E2E-4198-A882-94197A41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6" r:id="rId2"/>
    <p:sldLayoutId id="2147483932" r:id="rId3"/>
    <p:sldLayoutId id="2147483927" r:id="rId4"/>
    <p:sldLayoutId id="2147483933" r:id="rId5"/>
    <p:sldLayoutId id="2147483928" r:id="rId6"/>
    <p:sldLayoutId id="2147483934" r:id="rId7"/>
    <p:sldLayoutId id="2147483935" r:id="rId8"/>
    <p:sldLayoutId id="2147483936" r:id="rId9"/>
    <p:sldLayoutId id="2147483929" r:id="rId10"/>
    <p:sldLayoutId id="21474839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eg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sercat.com/content/geroi-chudak-v-avstriiskoi-i-russkoi-literature-xix-veka%20grilpartser-gogol-leskov-rozegger" TargetMode="External"/><Relationship Id="rId2" Type="http://schemas.openxmlformats.org/officeDocument/2006/relationships/hyperlink" Target="http://tolkslova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nparty.ru/fanclubs/freddie-highmore/tribune/113281" TargetMode="External"/><Relationship Id="rId4" Type="http://schemas.openxmlformats.org/officeDocument/2006/relationships/hyperlink" Target="http://zexy-999.ru/item/items19155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Образ человека-чудака в искусстве кинематографа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844675"/>
            <a:ext cx="7405687" cy="1752600"/>
          </a:xfrm>
        </p:spPr>
        <p:txBody>
          <a:bodyPr/>
          <a:lstStyle/>
          <a:p>
            <a:pPr marL="26988" algn="ctr" eaLnBrk="1" hangingPunct="1"/>
            <a:r>
              <a:rPr lang="ru-RU" sz="2400" dirty="0" smtClean="0">
                <a:solidFill>
                  <a:srgbClr val="000066"/>
                </a:solidFill>
              </a:rPr>
              <a:t>на примере персонажей Шляпника и Вилли </a:t>
            </a:r>
            <a:r>
              <a:rPr lang="ru-RU" sz="2400" dirty="0" err="1" smtClean="0">
                <a:solidFill>
                  <a:srgbClr val="000066"/>
                </a:solidFill>
              </a:rPr>
              <a:t>Вонка</a:t>
            </a:r>
            <a:r>
              <a:rPr lang="ru-RU" sz="2400" dirty="0" smtClean="0">
                <a:solidFill>
                  <a:srgbClr val="000066"/>
                </a:solidFill>
              </a:rPr>
              <a:t> из фильмов Т. </a:t>
            </a:r>
            <a:r>
              <a:rPr lang="ru-RU" sz="2400" dirty="0" err="1" smtClean="0">
                <a:solidFill>
                  <a:srgbClr val="000066"/>
                </a:solidFill>
              </a:rPr>
              <a:t>Бёртона</a:t>
            </a:r>
            <a:r>
              <a:rPr lang="ru-RU" sz="2400" dirty="0" smtClean="0">
                <a:solidFill>
                  <a:srgbClr val="000066"/>
                </a:solidFill>
              </a:rPr>
              <a:t> «Алиса в стране Чудес», «Чарли и шоколадная фабрика»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6375" y="4292600"/>
            <a:ext cx="7405688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355976" y="3501008"/>
            <a:ext cx="457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u="sng" dirty="0">
                <a:solidFill>
                  <a:srgbClr val="000066"/>
                </a:solidFill>
                <a:latin typeface="Corbel" pitchFamily="34" charset="0"/>
              </a:rPr>
              <a:t>Работу выполнила:</a:t>
            </a:r>
            <a:br>
              <a:rPr lang="ru-RU" u="sng" dirty="0">
                <a:solidFill>
                  <a:srgbClr val="000066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>Возлюбленная Анна</a:t>
            </a:r>
            <a:br>
              <a:rPr lang="ru-RU" dirty="0">
                <a:solidFill>
                  <a:srgbClr val="000066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>ученица </a:t>
            </a:r>
            <a:r>
              <a:rPr lang="en-US" dirty="0">
                <a:solidFill>
                  <a:srgbClr val="000066"/>
                </a:solidFill>
                <a:latin typeface="Corbel" pitchFamily="34" charset="0"/>
              </a:rPr>
              <a:t>10</a:t>
            </a: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>класса</a:t>
            </a:r>
            <a:br>
              <a:rPr lang="ru-RU" dirty="0">
                <a:solidFill>
                  <a:srgbClr val="000066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>МБОУ г. Костромы «СОШ № 29»</a:t>
            </a:r>
            <a:br>
              <a:rPr lang="ru-RU" dirty="0">
                <a:solidFill>
                  <a:srgbClr val="000066"/>
                </a:solidFill>
                <a:latin typeface="Corbel" pitchFamily="34" charset="0"/>
              </a:rPr>
            </a:br>
            <a:r>
              <a:rPr lang="ru-RU" u="sng" dirty="0">
                <a:solidFill>
                  <a:srgbClr val="000066"/>
                </a:solidFill>
                <a:latin typeface="Corbel" pitchFamily="34" charset="0"/>
              </a:rPr>
              <a:t>Руководитель:</a:t>
            </a: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/>
            </a:r>
            <a:br>
              <a:rPr lang="ru-RU" dirty="0">
                <a:solidFill>
                  <a:srgbClr val="000066"/>
                </a:solidFill>
                <a:latin typeface="Corbel" pitchFamily="34" charset="0"/>
              </a:rPr>
            </a:br>
            <a:r>
              <a:rPr lang="ru-RU" dirty="0">
                <a:solidFill>
                  <a:srgbClr val="000066"/>
                </a:solidFill>
                <a:latin typeface="Corbel" pitchFamily="34" charset="0"/>
              </a:rPr>
              <a:t>Булатова Ксения Евгеньевна</a:t>
            </a:r>
            <a:br>
              <a:rPr lang="ru-RU" dirty="0">
                <a:solidFill>
                  <a:srgbClr val="000066"/>
                </a:solidFill>
                <a:latin typeface="Corbel" pitchFamily="34" charset="0"/>
              </a:rPr>
            </a:br>
            <a:endParaRPr lang="ru-RU" dirty="0">
              <a:solidFill>
                <a:srgbClr val="000066"/>
              </a:solidFill>
              <a:latin typeface="Corbel" pitchFamily="34" charset="0"/>
            </a:endParaRPr>
          </a:p>
        </p:txBody>
      </p:sp>
      <p:pic>
        <p:nvPicPr>
          <p:cNvPr id="6" name="Содержимое 3" descr="kinopoisk.ru-Charlie-and-the-Chocolate-Factory-1195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2928934"/>
            <a:ext cx="4071966" cy="212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44008" y="5661248"/>
            <a:ext cx="432048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rgbClr val="000066"/>
                </a:solidFill>
                <a:latin typeface="Corbel" pitchFamily="34" charset="0"/>
              </a:rPr>
              <a:t>Муниципальное образовательное учреждение города Костромы «Средняя общеобразовательная школа № 29»</a:t>
            </a:r>
            <a:endParaRPr lang="ru-RU" dirty="0">
              <a:solidFill>
                <a:srgbClr val="000066"/>
              </a:solidFill>
              <a:latin typeface="Corbel" pitchFamily="34" charset="0"/>
            </a:endParaRPr>
          </a:p>
        </p:txBody>
      </p:sp>
      <p:pic>
        <p:nvPicPr>
          <p:cNvPr id="3074" name="Picture 2" descr="K:\Проекты\Человек-чуда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3384376" cy="191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Человек-чудак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500188" y="1214438"/>
            <a:ext cx="6888236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66"/>
                </a:solidFill>
              </a:rPr>
              <a:t>   Странный человек, вызывающий недоумение и удивление своей необычностью и поступками, получающий оценку других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0C432-E44D-4447-B8A3-D8F62A5B073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9" name="Picture 3" descr="K:\Проекты\Человек-чуда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672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Типы человека-чудака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1) эксцентричный человек, увлеченный необычным хобби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2) экстравагантный представитель мира искусства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3) странный интроверт, живущий в своем внутреннем мире, куда никому нет доступа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4) рассеянный и не по возрасту серьезный всезнайка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955B3-0BC1-42FF-8BE9-EA9666547EF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Характеристика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28688" y="1214438"/>
            <a:ext cx="7499350" cy="48006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000066"/>
                </a:solidFill>
              </a:rPr>
              <a:t>Интровертность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2" action="ppaction://hlinksldjump"/>
              </a:rPr>
              <a:t>Внешний вид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3" action="ppaction://hlinksldjump"/>
              </a:rPr>
              <a:t>Гениальность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Необычное хобби или профессия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Психическое (духовное) или физическое несовершенство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4" action="ppaction://hlinksldjump"/>
              </a:rPr>
              <a:t>Двуемирие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9F65D-AD1E-4F05-8F38-9773A94153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2" name="Picture 2" descr="K:\Проекты\Человек-чудак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77937"/>
            <a:ext cx="4051176" cy="2116016"/>
          </a:xfrm>
          <a:prstGeom prst="rect">
            <a:avLst/>
          </a:prstGeom>
          <a:noFill/>
        </p:spPr>
      </p:pic>
      <p:pic>
        <p:nvPicPr>
          <p:cNvPr id="5123" name="Picture 3" descr="K:\Проекты\Человек-чудак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32656"/>
            <a:ext cx="2952328" cy="2207656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7" action="ppaction://hlinksldjump"/>
          </p:cNvPr>
          <p:cNvSpPr/>
          <p:nvPr/>
        </p:nvSpPr>
        <p:spPr>
          <a:xfrm rot="5400000">
            <a:off x="3438538" y="5498565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08720"/>
            <a:ext cx="7674818" cy="5339680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Человек-чудак может выглядеть как истинный джентльмен, в изысканном костюме. С другой стороны, чудак может шокировать людей своим внешним видом. Это может быть яркость и </a:t>
            </a:r>
            <a:r>
              <a:rPr lang="ru-RU" sz="2800" dirty="0" err="1" smtClean="0">
                <a:solidFill>
                  <a:srgbClr val="000066"/>
                </a:solidFill>
              </a:rPr>
              <a:t>несочетаемость</a:t>
            </a:r>
            <a:r>
              <a:rPr lang="ru-RU" sz="2800" dirty="0" smtClean="0">
                <a:solidFill>
                  <a:srgbClr val="000066"/>
                </a:solidFill>
              </a:rPr>
              <a:t> цветов в одежде. Но внешний вид персонажа всегда отражает его внутренний мир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</a:p>
          <a:p>
            <a:endParaRPr lang="ru-RU" sz="2400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2" name="Picture 2" descr="K:\Проекты\Человек-чудак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17885"/>
            <a:ext cx="3816424" cy="2547122"/>
          </a:xfrm>
          <a:prstGeom prst="rect">
            <a:avLst/>
          </a:prstGeom>
          <a:noFill/>
        </p:spPr>
      </p:pic>
      <p:pic>
        <p:nvPicPr>
          <p:cNvPr id="5123" name="Picture 3" descr="K:\Проекты\Человек-чудак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267200" cy="2400300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4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818834" cy="3312368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Чудаковатость присуща гениальности. Все гениальные люди обладают характерными чертами человека-чудака. Они полностью отданы своей профессии и часто не замечают, что живут не по правилам, принятым обществом.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146" name="Picture 2" descr="K:\Проекты\Человек-чудак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4267200" cy="2857500"/>
          </a:xfrm>
          <a:prstGeom prst="rect">
            <a:avLst/>
          </a:prstGeom>
          <a:noFill/>
        </p:spPr>
      </p:pic>
      <p:pic>
        <p:nvPicPr>
          <p:cNvPr id="6" name="Содержимое 3" descr="kinopoisk.ru-Alice-in-Wonderland-1533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4149080"/>
            <a:ext cx="4070827" cy="22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7499350" cy="4800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Нелогичность поведения и поступков странных героев обусловлены тем, что в мире, регулируемом четкими нормами и правилами, придуманными людьми, они живут по законам мира своего.</a:t>
            </a:r>
          </a:p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В основе характера у чудаков- свое,  другое, понимание мира. Основной чертой образа чудака представляется его пограничное состояние - на границе общества, на границе двух миров, на границе собственного сознания.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Вилли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Вонка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242D0-A058-4732-9537-0C820D695D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 descr="K:\Проекты\Человек-чуда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6696744" cy="457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nopoisk.ru-Charlie-and-the-Chocolate-Factory-116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4148749"/>
            <a:ext cx="4067944" cy="27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6708775" cy="4222799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4" action="ppaction://hlinksldjump"/>
              </a:rPr>
              <a:t>Джентльмен в элегантном костюме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5" action="ppaction://hlinksldjump"/>
              </a:rPr>
              <a:t>Психическая душевная травма из детства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6" action="ppaction://hlinksldjump"/>
              </a:rPr>
              <a:t>Шоколадный гений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Живет в своем </a:t>
            </a:r>
            <a:r>
              <a:rPr lang="ru-RU" dirty="0" smtClean="0">
                <a:solidFill>
                  <a:srgbClr val="000066"/>
                </a:solidFill>
                <a:hlinkClick r:id="rId7" action="ppaction://hlinksldjump"/>
              </a:rPr>
              <a:t>созданном мире</a:t>
            </a:r>
            <a:r>
              <a:rPr lang="ru-RU" dirty="0" smtClean="0">
                <a:solidFill>
                  <a:srgbClr val="000066"/>
                </a:solidFill>
              </a:rPr>
              <a:t>, но воспринимает окружающих с детской наивностью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42140-932C-4F57-9B2F-226FB253D62B}" type="slidenum">
              <a:rPr lang="ru-RU" b="1" smtClean="0"/>
              <a:pPr>
                <a:defRPr/>
              </a:pPr>
              <a:t>17</a:t>
            </a:fld>
            <a:endParaRPr lang="ru-RU" b="1" dirty="0"/>
          </a:p>
        </p:txBody>
      </p:sp>
      <p:sp>
        <p:nvSpPr>
          <p:cNvPr id="7" name="Стрелка вниз 6">
            <a:hlinkClick r:id="rId8" action="ppaction://hlinksldjump"/>
          </p:cNvPr>
          <p:cNvSpPr/>
          <p:nvPr/>
        </p:nvSpPr>
        <p:spPr>
          <a:xfrm rot="5400000">
            <a:off x="3798578" y="5570573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7499350" cy="4800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предстает перед нами в костюме сливового цвета, цилиндра на голове, и на фоне его бледной кожи ярко выделяются белоснежные зубы.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170" name="Picture 2" descr="K:\Проекты\Человек-чудак\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4267200" cy="2228850"/>
          </a:xfrm>
          <a:prstGeom prst="rect">
            <a:avLst/>
          </a:prstGeom>
          <a:noFill/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746826" cy="541168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У 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психическое несовершенство: в детстве деспотичный отец запрещал ему есть сладости, вследствие чего 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сбежал из дома и построил свою шоколадную фабрику.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Содержимое 3" descr="kinopoisk.ru-Charlie-and-the-Chocolate-Factory-1161015.jpg"/>
          <p:cNvPicPr>
            <a:picLocks noChangeAspect="1"/>
          </p:cNvPicPr>
          <p:nvPr/>
        </p:nvPicPr>
        <p:blipFill>
          <a:blip r:embed="rId2" cstate="print"/>
          <a:srcRect r="18140"/>
          <a:stretch>
            <a:fillRect/>
          </a:stretch>
        </p:blipFill>
        <p:spPr bwMode="auto">
          <a:xfrm>
            <a:off x="2915816" y="3094361"/>
            <a:ext cx="4176464" cy="319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Введение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Образ человека-чудака</a:t>
            </a:r>
            <a:endParaRPr lang="ru-RU" dirty="0" smtClean="0"/>
          </a:p>
          <a:p>
            <a:r>
              <a:rPr lang="ru-RU" dirty="0" smtClean="0"/>
              <a:t>Образ человека-чудака  - </a:t>
            </a:r>
            <a:r>
              <a:rPr lang="ru-RU" dirty="0" smtClean="0">
                <a:hlinkClick r:id="rId4" action="ppaction://hlinksldjump"/>
              </a:rPr>
              <a:t>Вилли </a:t>
            </a:r>
            <a:r>
              <a:rPr lang="ru-RU" dirty="0" err="1" smtClean="0">
                <a:hlinkClick r:id="rId4" action="ppaction://hlinksldjump"/>
              </a:rPr>
              <a:t>Вонка</a:t>
            </a:r>
            <a:endParaRPr lang="ru-RU" dirty="0" smtClean="0"/>
          </a:p>
          <a:p>
            <a:r>
              <a:rPr lang="ru-RU" dirty="0" smtClean="0"/>
              <a:t>Образ человека-чудака  - </a:t>
            </a:r>
            <a:r>
              <a:rPr lang="ru-RU" dirty="0" smtClean="0">
                <a:hlinkClick r:id="rId5" action="ppaction://hlinksldjump"/>
              </a:rPr>
              <a:t>Шляпник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Заключение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Используемая литература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764704"/>
            <a:ext cx="7499350" cy="5483696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называют шоколадным гением в обычном мире. И он оправдывает это прозвище. Кто еще сможет построить шоколадную фабрику, в которой шоколад перемешивает водопад, или происходит </a:t>
            </a:r>
            <a:r>
              <a:rPr lang="ru-RU" sz="2800" dirty="0" err="1" smtClean="0">
                <a:solidFill>
                  <a:srgbClr val="000066"/>
                </a:solidFill>
              </a:rPr>
              <a:t>телепортация</a:t>
            </a:r>
            <a:r>
              <a:rPr lang="ru-RU" sz="2800" dirty="0" smtClean="0">
                <a:solidFill>
                  <a:srgbClr val="000066"/>
                </a:solidFill>
              </a:rPr>
              <a:t> сладостей через телевидение.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Содержимое 3" descr="kinopoisk.ru-Charlie-and-the-Chocolate-Factory-116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09755" y="3861048"/>
            <a:ext cx="4237925" cy="269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Проекты\Charlie-and-the-Chocolate-Facto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132856"/>
            <a:ext cx="3844230" cy="28831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4320480" cy="4032448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Его внутренний мир с его шоколадной фабрикой противостоит окружающей действительности. 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воспринимает мир с детской открытостью и искренне считает, что ведет себя совершенно нормально.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Шляпник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A32B5-AD36-408B-8E4A-27ADFB7462E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050" name="Picture 2" descr="K:\Проекты\Человек-чудак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6048672" cy="403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4409728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00125" y="908719"/>
            <a:ext cx="7499350" cy="410619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hlinkClick r:id="rId3" action="ppaction://hlinksldjump"/>
              </a:rPr>
              <a:t>Экстравагантный яркий внешний вид</a:t>
            </a: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000066"/>
                </a:solidFill>
                <a:hlinkClick r:id="rId4" action="ppaction://hlinksldjump"/>
              </a:rPr>
              <a:t>Физическое несовершенство</a:t>
            </a: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000066"/>
                </a:solidFill>
                <a:hlinkClick r:id="rId5" action="ppaction://hlinksldjump"/>
              </a:rPr>
              <a:t>Гениальность проявляется в создании шляп</a:t>
            </a: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2800" dirty="0" smtClean="0">
                <a:solidFill>
                  <a:srgbClr val="000066"/>
                </a:solidFill>
                <a:hlinkClick r:id="rId6" action="ppaction://hlinksldjump"/>
              </a:rPr>
              <a:t>Закрыт в своем мире</a:t>
            </a:r>
            <a:r>
              <a:rPr lang="ru-RU" sz="2800" dirty="0" smtClean="0">
                <a:solidFill>
                  <a:srgbClr val="000066"/>
                </a:solidFill>
              </a:rPr>
              <a:t>, реагирует на него агрессивно, защищается от внешнего мира своей Шляпой, подвержен паническим состояниям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B23A-A9F6-466C-868E-5B638BD082E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Стрелка вниз 6">
            <a:hlinkClick r:id="rId7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908720"/>
            <a:ext cx="7499350" cy="533968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Шляпник поражает наше воображение немыслимыми цветами в своем внешнем виде, яркими зелеными глазами и оранжевыми волосами. Причем по фильму цвет костюма меняется в зависимости от настроения.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Содержимое 3" descr="kinopoisk.ru-Alice-in-Wonderland-1533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3645024"/>
            <a:ext cx="4460274" cy="250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7A7AE-49CE-42B9-94E9-F3612B342AD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100" y="836712"/>
            <a:ext cx="7499350" cy="54116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У Шляпника несовершенство физического характера: отравление ртутью. Это повлияло на его поведение: он может смеяться невпопад, и нередко его заносит в его безумии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ru-RU" dirty="0" smtClean="0">
              <a:solidFill>
                <a:srgbClr val="000066"/>
              </a:solidFill>
            </a:endParaRPr>
          </a:p>
        </p:txBody>
      </p:sp>
      <p:pic>
        <p:nvPicPr>
          <p:cNvPr id="8" name="Содержимое 3" descr="kinopoisk.ru-Alice-in-Wonderland-1533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3789040"/>
            <a:ext cx="458557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Стрелка вниз 8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764704"/>
            <a:ext cx="7499350" cy="548369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Шляпника прозвали безумным Шляпником, потому что он  создает гениально безумные шляпы. Кто еще кроме этого персонажа может создать головной убор из утки или перьев павлина?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9218" name="Picture 2" descr="K:\Проекты\Человек-чудак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4555232" cy="3050379"/>
          </a:xfrm>
          <a:prstGeom prst="rect">
            <a:avLst/>
          </a:prstGeom>
          <a:noFill/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764704"/>
            <a:ext cx="7499350" cy="548369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Шляпник настолько закрылся в своем личном мире, что никого и ничего, кроме своих шляп, не воспринимал. Его спасением была шляпа, и без нее Шляпника «заносило» настолько, что окружающие считали его безумным.</a:t>
            </a:r>
            <a:endParaRPr lang="ru-RU" dirty="0" smtClean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242" name="Picture 2" descr="K:\Проекты\Человек-чуда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4267200" cy="2857500"/>
          </a:xfrm>
          <a:prstGeom prst="rect">
            <a:avLst/>
          </a:prstGeom>
          <a:noFill/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58888" y="5373688"/>
            <a:ext cx="75469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Вилли </a:t>
            </a:r>
            <a:r>
              <a:rPr lang="ru-RU" sz="2400" dirty="0" err="1" smtClean="0">
                <a:solidFill>
                  <a:srgbClr val="FF0000"/>
                </a:solidFill>
              </a:rPr>
              <a:t>Вонка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2400" dirty="0" smtClean="0">
                <a:solidFill>
                  <a:srgbClr val="FF6600"/>
                </a:solidFill>
              </a:rPr>
              <a:t>Шляпник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D97DF-B120-40E3-9D88-BB2F17D4AA6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074" name="Picture 2" descr="K:\Проекты\Человек-чудак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08212"/>
            <a:ext cx="4032448" cy="4752528"/>
          </a:xfrm>
          <a:prstGeom prst="rect">
            <a:avLst/>
          </a:prstGeom>
          <a:noFill/>
        </p:spPr>
      </p:pic>
      <p:pic>
        <p:nvPicPr>
          <p:cNvPr id="3075" name="Picture 3" descr="K:\Проекты\Человек-чудак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021" y="1043287"/>
            <a:ext cx="3474427" cy="4833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Общие черты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071563" y="1428750"/>
            <a:ext cx="7499350" cy="4800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hlinkClick r:id="rId2" action="ppaction://hlinksldjump"/>
              </a:rPr>
              <a:t>Интроверты</a:t>
            </a:r>
            <a:endParaRPr lang="ru-RU" sz="36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sz="3600" dirty="0" smtClean="0">
                <a:solidFill>
                  <a:srgbClr val="000066"/>
                </a:solidFill>
                <a:hlinkClick r:id="rId3" action="ppaction://hlinksldjump"/>
              </a:rPr>
              <a:t>Гениальность</a:t>
            </a:r>
            <a:endParaRPr lang="ru-RU" sz="3600" dirty="0" smtClean="0">
              <a:solidFill>
                <a:srgbClr val="000066"/>
              </a:solidFill>
            </a:endParaRPr>
          </a:p>
        </p:txBody>
      </p:sp>
      <p:pic>
        <p:nvPicPr>
          <p:cNvPr id="4" name="Содержимое 3" descr="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371703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3" descr="kinopoisk.ru-Charlie-and-the-Chocolate-Factory-668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32040" y="1988840"/>
            <a:ext cx="3984565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8A8DD-794F-499A-92A7-6D1C9EFA018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4176464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0066"/>
                </a:solidFill>
              </a:rPr>
              <a:t>В жизни человек может совершать поступки, ему не свойственные. И тогда окружающие с недоумением оценивают их как нелогичные, странные, чудаковатые. Но никто не задумывается, чем объясняются такие поступки, мотивы странного поведения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88409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47127"/>
            <a:ext cx="3835152" cy="21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8034858" cy="5483696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</a:rPr>
              <a:t>Оба героя, и Вилли </a:t>
            </a:r>
            <a:r>
              <a:rPr lang="ru-RU" sz="2400" dirty="0" err="1" smtClean="0">
                <a:solidFill>
                  <a:srgbClr val="000066"/>
                </a:solidFill>
              </a:rPr>
              <a:t>Вонка</a:t>
            </a:r>
            <a:r>
              <a:rPr lang="ru-RU" sz="2400" dirty="0" smtClean="0">
                <a:solidFill>
                  <a:srgbClr val="000066"/>
                </a:solidFill>
              </a:rPr>
              <a:t>, и Шляпник, одиноки. Они живут в своем внутреннем мире, со своими внутренними размышлениями и переживаниями. Это становится источником для их творческих идей, эмоций и впечатлений. Внешний мир быстро вызывает у героев неприятные ощущения. Вилли </a:t>
            </a:r>
            <a:r>
              <a:rPr lang="ru-RU" sz="2400" dirty="0" err="1" smtClean="0">
                <a:solidFill>
                  <a:srgbClr val="000066"/>
                </a:solidFill>
              </a:rPr>
              <a:t>Вонка</a:t>
            </a:r>
            <a:r>
              <a:rPr lang="ru-RU" sz="2400" dirty="0" smtClean="0">
                <a:solidFill>
                  <a:srgbClr val="000066"/>
                </a:solidFill>
              </a:rPr>
              <a:t> и Шляпник полностью увлечены своим делом, профессией, не замечая окружающую их действительность.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934807" cy="22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K:\Проекты\Человек-чудак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4359807" cy="2452392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350" cy="480060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Во-вторых, все чудаки по своей природе – гении. Вилли </a:t>
            </a:r>
            <a:r>
              <a:rPr lang="ru-RU" dirty="0" err="1" smtClean="0">
                <a:solidFill>
                  <a:srgbClr val="000066"/>
                </a:solidFill>
              </a:rPr>
              <a:t>Вонка</a:t>
            </a:r>
            <a:r>
              <a:rPr lang="ru-RU" dirty="0" smtClean="0">
                <a:solidFill>
                  <a:srgbClr val="000066"/>
                </a:solidFill>
              </a:rPr>
              <a:t> создает уникальную шоколадную фабрику, а Шляпник гениален в своем ремесле.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2290" name="Picture 2" descr="K:\Проекты\Человек-чудак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267200" cy="2847975"/>
          </a:xfrm>
          <a:prstGeom prst="rect">
            <a:avLst/>
          </a:prstGeom>
          <a:noFill/>
        </p:spPr>
      </p:pic>
      <p:pic>
        <p:nvPicPr>
          <p:cNvPr id="12291" name="Picture 3" descr="K:\Проекты\Человек-чуда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267200" cy="2409825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Различия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6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499350" cy="4800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2" action="ppaction://hlinksldjump"/>
              </a:rPr>
              <a:t>Истинная причина странного поведения: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66"/>
                </a:solidFill>
              </a:rPr>
              <a:t>    Психическое (душевное) или физическое несовершенство</a:t>
            </a: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  <a:hlinkClick r:id="rId3" action="ppaction://hlinksldjump"/>
              </a:rPr>
              <a:t>Мироощущение</a:t>
            </a:r>
            <a:endParaRPr lang="ru-RU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0066"/>
                </a:solidFill>
              </a:rPr>
              <a:t>Личностные качества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7F92D-7EE5-486B-B5FD-7D3BE10BB26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Стрелка вниз 5">
            <a:hlinkClick r:id="rId4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052736"/>
            <a:ext cx="4721076" cy="5195664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Во-первых</a:t>
            </a:r>
            <a:r>
              <a:rPr lang="ru-RU" sz="2800" dirty="0" smtClean="0">
                <a:solidFill>
                  <a:srgbClr val="000066"/>
                </a:solidFill>
              </a:rPr>
              <a:t>, истинная причина странного поведения. У 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– это психическая (душевная) травма из детства, у Шляпника – физическое несовершенство</a:t>
            </a:r>
            <a:r>
              <a:rPr lang="ru-RU" sz="2800" dirty="0" smtClean="0">
                <a:solidFill>
                  <a:srgbClr val="000066"/>
                </a:solidFill>
              </a:rPr>
              <a:t>.</a:t>
            </a:r>
            <a:endParaRPr lang="ru-RU" sz="2800" dirty="0" smtClean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Picture 2" descr="K:\Проекты\de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2286000" cy="3810000"/>
          </a:xfrm>
          <a:prstGeom prst="rect">
            <a:avLst/>
          </a:prstGeom>
          <a:noFill/>
        </p:spPr>
      </p:pic>
      <p:sp>
        <p:nvSpPr>
          <p:cNvPr id="6" name="Стрелка вниз 5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5544616" cy="4800600"/>
          </a:xfrm>
        </p:spPr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Во-вторых, мироощущение у героев фильмов Т. </a:t>
            </a:r>
            <a:r>
              <a:rPr lang="ru-RU" sz="2400" dirty="0" err="1" smtClean="0">
                <a:solidFill>
                  <a:srgbClr val="000066"/>
                </a:solidFill>
              </a:rPr>
              <a:t>Бертона</a:t>
            </a:r>
            <a:r>
              <a:rPr lang="ru-RU" sz="2400" dirty="0" smtClean="0">
                <a:solidFill>
                  <a:srgbClr val="000066"/>
                </a:solidFill>
              </a:rPr>
              <a:t> совершенно различное. Если Вилли </a:t>
            </a:r>
            <a:r>
              <a:rPr lang="ru-RU" sz="2400" dirty="0" err="1" smtClean="0">
                <a:solidFill>
                  <a:srgbClr val="000066"/>
                </a:solidFill>
              </a:rPr>
              <a:t>Вонка</a:t>
            </a:r>
            <a:r>
              <a:rPr lang="ru-RU" sz="2400" dirty="0" smtClean="0">
                <a:solidFill>
                  <a:srgbClr val="000066"/>
                </a:solidFill>
              </a:rPr>
              <a:t> воспринимает жизнь с детской наивностью, непосредственностью, и считает, что так и должно быть, то Шляпник настроен  к внешнему миру агрессивно,  защищаясь от реальности своей Шляпой.  </a:t>
            </a: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13315" name="Picture 3" descr="K:\Проекты\1019E9CF-22C7-47EB-B0C36151A6AD6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430910" cy="2896447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340768"/>
            <a:ext cx="7056784" cy="2520280"/>
          </a:xfrm>
        </p:spPr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Не случайно, роль Вилли </a:t>
            </a:r>
            <a:r>
              <a:rPr lang="ru-RU" sz="2400" dirty="0" err="1" smtClean="0">
                <a:solidFill>
                  <a:srgbClr val="000066"/>
                </a:solidFill>
              </a:rPr>
              <a:t>Вонка</a:t>
            </a:r>
            <a:r>
              <a:rPr lang="ru-RU" sz="2400" dirty="0" smtClean="0">
                <a:solidFill>
                  <a:srgbClr val="000066"/>
                </a:solidFill>
              </a:rPr>
              <a:t> в фильме «Чарли и шоколадная фабрика» и Шляпника в фильме «Алиса в стране чудес» сыграл один и тот же голливудский актер Джонни </a:t>
            </a:r>
            <a:r>
              <a:rPr lang="ru-RU" sz="2400" dirty="0" err="1" smtClean="0">
                <a:solidFill>
                  <a:srgbClr val="000066"/>
                </a:solidFill>
              </a:rPr>
              <a:t>Депп</a:t>
            </a:r>
            <a:r>
              <a:rPr lang="ru-RU" sz="2400" dirty="0" smtClean="0">
                <a:solidFill>
                  <a:srgbClr val="000066"/>
                </a:solidFill>
              </a:rPr>
              <a:t>. В одном из интервью он признавался, что и в его личности и поступках можно обнаружить много странного: «Сколько раз меня в жизни заносило, пока не останавливал меня близкий человек» 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5" name="Picture 5" descr="K:\Проекты\Человек-чудак\26.jpg"/>
          <p:cNvPicPr>
            <a:picLocks noChangeAspect="1" noChangeArrowheads="1"/>
          </p:cNvPicPr>
          <p:nvPr/>
        </p:nvPicPr>
        <p:blipFill>
          <a:blip r:embed="rId2" cstate="print"/>
          <a:srcRect l="8163" t="8268" r="10204" b="14473"/>
          <a:stretch>
            <a:fillRect/>
          </a:stretch>
        </p:blipFill>
        <p:spPr bwMode="auto">
          <a:xfrm>
            <a:off x="539552" y="4437112"/>
            <a:ext cx="2880320" cy="216024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355976" y="4509120"/>
            <a:ext cx="4104456" cy="2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словам режиссера двух картин, кто еще бы смог так здорово передать странность этих гениальных персонажей, кроме как Джонни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Депп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421360"/>
          </a:xfrm>
        </p:spPr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С</a:t>
            </a:r>
            <a:r>
              <a:rPr lang="ru-RU" sz="2400" dirty="0" smtClean="0">
                <a:solidFill>
                  <a:srgbClr val="000066"/>
                </a:solidFill>
              </a:rPr>
              <a:t>ам </a:t>
            </a:r>
            <a:r>
              <a:rPr lang="ru-RU" sz="2400" dirty="0" smtClean="0">
                <a:solidFill>
                  <a:srgbClr val="000066"/>
                </a:solidFill>
              </a:rPr>
              <a:t>Тим </a:t>
            </a:r>
            <a:r>
              <a:rPr lang="ru-RU" sz="2400" dirty="0" err="1" smtClean="0">
                <a:solidFill>
                  <a:srgbClr val="000066"/>
                </a:solidFill>
              </a:rPr>
              <a:t>Бертон</a:t>
            </a:r>
            <a:r>
              <a:rPr lang="ru-RU" sz="2400" dirty="0" smtClean="0">
                <a:solidFill>
                  <a:srgbClr val="000066"/>
                </a:solidFill>
              </a:rPr>
              <a:t> в своей жизни отличается от обычных людей. С детства он был застенчивым интровертом, даже считал себя изгоем. Что и перенес на свои </a:t>
            </a:r>
            <a:r>
              <a:rPr lang="ru-RU" sz="2400" dirty="0" smtClean="0">
                <a:solidFill>
                  <a:srgbClr val="000066"/>
                </a:solidFill>
              </a:rPr>
              <a:t>картины. Но </a:t>
            </a:r>
            <a:r>
              <a:rPr lang="ru-RU" sz="2400" dirty="0" smtClean="0">
                <a:solidFill>
                  <a:srgbClr val="000066"/>
                </a:solidFill>
              </a:rPr>
              <a:t>сейчас Тим </a:t>
            </a:r>
            <a:r>
              <a:rPr lang="ru-RU" sz="2400" dirty="0" err="1" smtClean="0">
                <a:solidFill>
                  <a:srgbClr val="000066"/>
                </a:solidFill>
              </a:rPr>
              <a:t>Бертон</a:t>
            </a:r>
            <a:r>
              <a:rPr lang="ru-RU" sz="2400" dirty="0" smtClean="0">
                <a:solidFill>
                  <a:srgbClr val="000066"/>
                </a:solidFill>
              </a:rPr>
              <a:t> считается одним из самых лучших и гениальных режиссеров своего времени, что тоже подтверждает тот факт, что и самого режиссера можно отнести к типу человек-чудак.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5" name="Picture 2" descr="K:\Проекты\Человек-чудак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49080"/>
            <a:ext cx="3744416" cy="229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9350" cy="4800600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Таким образом, в работе </a:t>
            </a:r>
            <a:r>
              <a:rPr lang="ru-RU" sz="2800" dirty="0" smtClean="0">
                <a:solidFill>
                  <a:srgbClr val="000066"/>
                </a:solidFill>
              </a:rPr>
              <a:t> мы раскрыли </a:t>
            </a:r>
            <a:r>
              <a:rPr lang="ru-RU" sz="2800" dirty="0" smtClean="0">
                <a:solidFill>
                  <a:srgbClr val="000066"/>
                </a:solidFill>
              </a:rPr>
              <a:t>понятие образа человека-чудака, выявили основные характеристики этого типа, сравнили и доказали, что два ярких персонажа фильмов Т. </a:t>
            </a:r>
            <a:r>
              <a:rPr lang="ru-RU" sz="2800" dirty="0" err="1" smtClean="0">
                <a:solidFill>
                  <a:srgbClr val="000066"/>
                </a:solidFill>
              </a:rPr>
              <a:t>Бертона</a:t>
            </a:r>
            <a:r>
              <a:rPr lang="ru-RU" sz="2800" dirty="0" smtClean="0">
                <a:solidFill>
                  <a:srgbClr val="000066"/>
                </a:solidFill>
              </a:rPr>
              <a:t> Вилли </a:t>
            </a:r>
            <a:r>
              <a:rPr lang="ru-RU" sz="2800" dirty="0" err="1" smtClean="0">
                <a:solidFill>
                  <a:srgbClr val="000066"/>
                </a:solidFill>
              </a:rPr>
              <a:t>вонка</a:t>
            </a:r>
            <a:r>
              <a:rPr lang="ru-RU" sz="2800" dirty="0" smtClean="0">
                <a:solidFill>
                  <a:srgbClr val="000066"/>
                </a:solidFill>
              </a:rPr>
              <a:t> и Шляпник являются яркими представителями этого типа, доказали, что кинематограф может передать характерные особенности образа человек-чудак.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842" cy="4800600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Люди-чудаки часто встречаются и в обычной жизни. Это люди с нестандартным мышлением, их мало, поэтому они так выделяются из толпы. Но они вдохновляют нас на новые открытия, подталкивают вперед. Дают нам возможность не костенеть, иногда выходить за рамки разумности и оценить на себя с их точки зрения. Потому что в каждом из нас есть небольшая частица человека-чудака.</a:t>
            </a:r>
            <a:endParaRPr lang="ru-RU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5" name="Стрелка вниз 4">
            <a:hlinkClick r:id="rId2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1.Фильм «Чарли и Шоколадная фабрика», 2005.</a:t>
            </a:r>
          </a:p>
          <a:p>
            <a:r>
              <a:rPr lang="ru-RU" sz="2000" dirty="0" smtClean="0"/>
              <a:t>2. «Алиса в стране Чудес», 2010.</a:t>
            </a:r>
          </a:p>
          <a:p>
            <a:r>
              <a:rPr lang="ru-RU" sz="2000" dirty="0" smtClean="0"/>
              <a:t>3. </a:t>
            </a:r>
            <a:r>
              <a:rPr lang="ru-RU" sz="2000" u="sng" dirty="0" smtClean="0">
                <a:hlinkClick r:id="rId2"/>
              </a:rPr>
              <a:t>http://tolkslovar.ru/</a:t>
            </a:r>
            <a:r>
              <a:rPr lang="ru-RU" sz="2000" dirty="0" smtClean="0"/>
              <a:t>  (Толковый словарь русского языка).</a:t>
            </a:r>
          </a:p>
          <a:p>
            <a:r>
              <a:rPr lang="ru-RU" sz="2000" dirty="0" smtClean="0"/>
              <a:t>4. Ожегов С. И., Словарь русского языка, М., 1973.</a:t>
            </a:r>
          </a:p>
          <a:p>
            <a:r>
              <a:rPr lang="ru-RU" sz="2000" dirty="0" smtClean="0"/>
              <a:t> 5. Даль В. И., Толковый словарь живого великорусского языка, ч. 1—4, СПБ, 1955.</a:t>
            </a:r>
          </a:p>
          <a:p>
            <a:r>
              <a:rPr lang="en-US" sz="2000" dirty="0" smtClean="0"/>
              <a:t>6.</a:t>
            </a:r>
            <a:r>
              <a:rPr lang="en-US" sz="2000" u="sng" dirty="0" smtClean="0">
                <a:hlinkClick r:id="rId3"/>
              </a:rPr>
              <a:t>http://</a:t>
            </a:r>
            <a:r>
              <a:rPr lang="en-US" sz="2000" u="sng" dirty="0" err="1" smtClean="0">
                <a:hlinkClick r:id="rId3"/>
              </a:rPr>
              <a:t>www.dissercat.com</a:t>
            </a:r>
            <a:r>
              <a:rPr lang="en-US" sz="2000" u="sng" dirty="0" smtClean="0">
                <a:hlinkClick r:id="rId3"/>
              </a:rPr>
              <a:t>/content/</a:t>
            </a:r>
            <a:r>
              <a:rPr lang="en-US" sz="2000" u="sng" dirty="0" err="1" smtClean="0">
                <a:hlinkClick r:id="rId3"/>
              </a:rPr>
              <a:t>geroi</a:t>
            </a:r>
            <a:r>
              <a:rPr lang="en-US" sz="2000" u="sng" dirty="0" smtClean="0">
                <a:hlinkClick r:id="rId3"/>
              </a:rPr>
              <a:t>-</a:t>
            </a:r>
            <a:r>
              <a:rPr lang="en-US" sz="2000" u="sng" dirty="0" err="1" smtClean="0">
                <a:hlinkClick r:id="rId3"/>
              </a:rPr>
              <a:t>chudak</a:t>
            </a:r>
            <a:r>
              <a:rPr lang="en-US" sz="2000" u="sng" dirty="0" smtClean="0">
                <a:hlinkClick r:id="rId3"/>
              </a:rPr>
              <a:t>-v-</a:t>
            </a:r>
            <a:r>
              <a:rPr lang="en-US" sz="2000" u="sng" dirty="0" err="1" smtClean="0">
                <a:hlinkClick r:id="rId3"/>
              </a:rPr>
              <a:t>avstriiskoi</a:t>
            </a:r>
            <a:r>
              <a:rPr lang="en-US" sz="2000" u="sng" dirty="0" smtClean="0">
                <a:hlinkClick r:id="rId3"/>
              </a:rPr>
              <a:t>-</a:t>
            </a:r>
            <a:r>
              <a:rPr lang="en-US" sz="2000" u="sng" dirty="0" err="1" smtClean="0">
                <a:hlinkClick r:id="rId3"/>
              </a:rPr>
              <a:t>i</a:t>
            </a:r>
            <a:r>
              <a:rPr lang="en-US" sz="2000" u="sng" dirty="0" smtClean="0">
                <a:hlinkClick r:id="rId3"/>
              </a:rPr>
              <a:t>-</a:t>
            </a:r>
            <a:r>
              <a:rPr lang="en-US" sz="2000" u="sng" dirty="0" err="1" smtClean="0">
                <a:hlinkClick r:id="rId3"/>
              </a:rPr>
              <a:t>russkoi</a:t>
            </a:r>
            <a:r>
              <a:rPr lang="en-US" sz="2000" u="sng" dirty="0" smtClean="0">
                <a:hlinkClick r:id="rId3"/>
              </a:rPr>
              <a:t>-literature-xix-</a:t>
            </a:r>
            <a:r>
              <a:rPr lang="en-US" sz="2000" u="sng" dirty="0" err="1" smtClean="0">
                <a:hlinkClick r:id="rId3"/>
              </a:rPr>
              <a:t>veka</a:t>
            </a:r>
            <a:r>
              <a:rPr lang="en-US" sz="2000" u="sng" dirty="0" smtClean="0">
                <a:hlinkClick r:id="rId3"/>
              </a:rPr>
              <a:t> </a:t>
            </a:r>
            <a:r>
              <a:rPr lang="en-US" sz="2000" u="sng" dirty="0" err="1" smtClean="0">
                <a:hlinkClick r:id="rId3"/>
              </a:rPr>
              <a:t>grilpartser-gogol-leskov-rozegger</a:t>
            </a:r>
            <a:endParaRPr lang="ru-RU" sz="2000" dirty="0" smtClean="0"/>
          </a:p>
          <a:p>
            <a:r>
              <a:rPr lang="ru-RU" sz="2000" dirty="0" smtClean="0"/>
              <a:t>7. </a:t>
            </a:r>
            <a:r>
              <a:rPr lang="ru-RU" sz="2000" dirty="0" smtClean="0">
                <a:hlinkClick r:id="rId4"/>
              </a:rPr>
              <a:t>http://</a:t>
            </a:r>
            <a:r>
              <a:rPr lang="ru-RU" sz="2000" dirty="0" smtClean="0">
                <a:hlinkClick r:id="rId4"/>
              </a:rPr>
              <a:t>zexy-999.ru/item/items19155.html</a:t>
            </a:r>
            <a:endParaRPr lang="ru-RU" sz="2000" dirty="0" smtClean="0"/>
          </a:p>
          <a:p>
            <a:r>
              <a:rPr lang="ru-RU" sz="2000" dirty="0" smtClean="0"/>
              <a:t>8. </a:t>
            </a:r>
            <a:r>
              <a:rPr lang="ru-RU" sz="2000" dirty="0" smtClean="0">
                <a:hlinkClick r:id="rId5"/>
              </a:rPr>
              <a:t>http://</a:t>
            </a:r>
            <a:r>
              <a:rPr lang="ru-RU" sz="2000" dirty="0" smtClean="0">
                <a:hlinkClick r:id="rId5"/>
              </a:rPr>
              <a:t>fanparty.ru/fanclubs/freddie-highmore/tribune/113281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818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Все чудаки, как и обычные люди, разные.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   Чудаки  - это  личность, которая на одно и тоже событие в жизни может реагировать по-разному, со своей нестандартной точки зрения. Отсюда возникает противоречие, а есть ли общие черты у типажа «человек-чудак», или они по своей натуре все разные.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060848"/>
            <a:ext cx="7068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Люди-чудаки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 numCol="2"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Спокойные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Уравновешенные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Отчасти наивные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Рассеянные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Эмоциональные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Гиперчувствительные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Свойственны панические состояния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935656">
            <a:off x="3100388" y="1462088"/>
            <a:ext cx="360362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053038">
            <a:off x="4803775" y="1435100"/>
            <a:ext cx="360363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C6F14-4DD7-4A23-9003-135F4657E32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97152"/>
            <a:ext cx="3600400" cy="19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7492"/>
            <a:ext cx="2952328" cy="19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834" cy="480060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Традиция странных героев, чудаков, выбивающихся из установленной системы своими нелогичными поступками, всегда была актуальна не только для художественной литературы, но и для кинематографов.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Проблема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258888" y="1447800"/>
            <a:ext cx="7675562" cy="5124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может ли кинематограф передать характерные особенности </a:t>
            </a:r>
            <a:r>
              <a:rPr lang="ru-RU" sz="2800" dirty="0" smtClean="0">
                <a:solidFill>
                  <a:srgbClr val="000066"/>
                </a:solidFill>
              </a:rPr>
              <a:t>чудаков?</a:t>
            </a: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ru-RU" dirty="0" smtClean="0"/>
          </a:p>
          <a:p>
            <a:pPr eaLnBrk="1" hangingPunct="1">
              <a:lnSpc>
                <a:spcPct val="150000"/>
              </a:lnSpc>
            </a:pPr>
            <a:r>
              <a:rPr lang="ru-RU" sz="2600" b="1" dirty="0" smtClean="0"/>
              <a:t>Цель работы: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600" dirty="0" smtClean="0">
                <a:solidFill>
                  <a:srgbClr val="000066"/>
                </a:solidFill>
              </a:rPr>
              <a:t>    Доказать, что персонажи фильмов Т. </a:t>
            </a:r>
            <a:r>
              <a:rPr lang="ru-RU" sz="2600" dirty="0" err="1" smtClean="0">
                <a:solidFill>
                  <a:srgbClr val="000066"/>
                </a:solidFill>
              </a:rPr>
              <a:t>Бертона</a:t>
            </a:r>
            <a:r>
              <a:rPr lang="ru-RU" sz="2600" dirty="0" smtClean="0">
                <a:solidFill>
                  <a:srgbClr val="000066"/>
                </a:solidFill>
              </a:rPr>
              <a:t> Вилли </a:t>
            </a:r>
            <a:r>
              <a:rPr lang="ru-RU" sz="2600" dirty="0" err="1" smtClean="0">
                <a:solidFill>
                  <a:srgbClr val="000066"/>
                </a:solidFill>
              </a:rPr>
              <a:t>Вонка</a:t>
            </a:r>
            <a:r>
              <a:rPr lang="ru-RU" sz="2600" dirty="0" smtClean="0">
                <a:solidFill>
                  <a:srgbClr val="000066"/>
                </a:solidFill>
              </a:rPr>
              <a:t> и Шляпник являются яркими представителями образа человека-чудака.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8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CF7A9-B74F-47F3-A01B-86FA90A2C4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826" cy="48006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Изучение и анализ языковедческих  терминов, характеризующих образ человека-чудака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Обобщение изученных языковедческих терминов в одно обобщенное понятие человека-чудака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0066"/>
              </a:solidFill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0066"/>
                </a:solidFill>
              </a:rPr>
              <a:t>Выявление и сравнение характерных черт персонажей фильмов Т. </a:t>
            </a:r>
            <a:r>
              <a:rPr lang="ru-RU" dirty="0" err="1" smtClean="0">
                <a:solidFill>
                  <a:srgbClr val="000066"/>
                </a:solidFill>
              </a:rPr>
              <a:t>Бертона</a:t>
            </a:r>
            <a:r>
              <a:rPr lang="ru-RU" dirty="0" smtClean="0">
                <a:solidFill>
                  <a:srgbClr val="000066"/>
                </a:solidFill>
              </a:rPr>
              <a:t>, соответствующие типологии «человека-чудака»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A8E4B-8B8D-4CAA-8D6F-07C5D0FB68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Стрелка вниз 5">
            <a:hlinkClick r:id="rId2" action="ppaction://hlinksldjump"/>
          </p:cNvPr>
          <p:cNvSpPr/>
          <p:nvPr/>
        </p:nvSpPr>
        <p:spPr>
          <a:xfrm rot="5400000">
            <a:off x="7326970" y="5426558"/>
            <a:ext cx="760024" cy="137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человека-чудака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125216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0066"/>
                </a:solidFill>
              </a:rPr>
              <a:t>Представление о чудаках претерпело множество изменений, причем понятие суживалось.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</a:rPr>
              <a:t> «Чудак. Странный, чудной человек».</a:t>
            </a:r>
          </a:p>
          <a:p>
            <a:pPr eaLnBrk="1" hangingPunct="1"/>
            <a:r>
              <a:rPr lang="ru-RU" sz="2400" dirty="0" smtClean="0">
                <a:solidFill>
                  <a:srgbClr val="000066"/>
                </a:solidFill>
              </a:rPr>
              <a:t> «Человек со странностями, поведение, поступки которого вызывают недоумение, удивление окружающих».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A5EBC-A51A-4788-8050-685DD9BC8C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Содержимое 3" descr="kinopoisk.ru-Charlie-and-the-Chocolate-Factory-1161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4149080"/>
            <a:ext cx="3671824" cy="2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3968" y="4005064"/>
            <a:ext cx="4320480" cy="26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«Своим поведением выделяется среди остальных и возбуждает удивление, улыбку или насмешку»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CD8455AA7AF444AEBEDE9EF13E428F" ma:contentTypeVersion="49" ma:contentTypeDescription="Создание документа." ma:contentTypeScope="" ma:versionID="58e0adac9a8bf8c84c00ccb09b870de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AWJJH2MPE6E2-1029727094-187</_dlc_DocId>
    <_dlc_DocIdUrl xmlns="4a252ca3-5a62-4c1c-90a6-29f4710e47f8">
      <Url>http://edu-sps.koiro.local/Kostroma_EDU/kos-sch-29/29-old/_layouts/15/DocIdRedir.aspx?ID=AWJJH2MPE6E2-1029727094-187</Url>
      <Description>AWJJH2MPE6E2-1029727094-187</Description>
    </_dlc_DocIdUrl>
  </documentManagement>
</p:properties>
</file>

<file path=customXml/itemProps1.xml><?xml version="1.0" encoding="utf-8"?>
<ds:datastoreItem xmlns:ds="http://schemas.openxmlformats.org/officeDocument/2006/customXml" ds:itemID="{D8571A8A-1C9D-4933-8832-66E5169A7F18}"/>
</file>

<file path=customXml/itemProps2.xml><?xml version="1.0" encoding="utf-8"?>
<ds:datastoreItem xmlns:ds="http://schemas.openxmlformats.org/officeDocument/2006/customXml" ds:itemID="{981A3F4E-4AB3-40DE-B937-F8E5FC2DDFEE}"/>
</file>

<file path=customXml/itemProps3.xml><?xml version="1.0" encoding="utf-8"?>
<ds:datastoreItem xmlns:ds="http://schemas.openxmlformats.org/officeDocument/2006/customXml" ds:itemID="{7022FDAE-8DF8-41FD-87CC-D7309C9E8E55}"/>
</file>

<file path=customXml/itemProps4.xml><?xml version="1.0" encoding="utf-8"?>
<ds:datastoreItem xmlns:ds="http://schemas.openxmlformats.org/officeDocument/2006/customXml" ds:itemID="{5C9093E1-4215-45FE-A365-149BC5FD837B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</TotalTime>
  <Words>1413</Words>
  <Application>Microsoft Office PowerPoint</Application>
  <PresentationFormat>Экран (4:3)</PresentationFormat>
  <Paragraphs>160</Paragraphs>
  <Slides>40</Slides>
  <Notes>2</Notes>
  <HiddenSlides>15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Солнцестояние</vt:lpstr>
      <vt:lpstr>Образ человека-чудака в искусстве кинематографа</vt:lpstr>
      <vt:lpstr>Содержание</vt:lpstr>
      <vt:lpstr>Актуальность</vt:lpstr>
      <vt:lpstr>Актуальность</vt:lpstr>
      <vt:lpstr>Люди-чудаки</vt:lpstr>
      <vt:lpstr>Актуальность</vt:lpstr>
      <vt:lpstr>Проблема</vt:lpstr>
      <vt:lpstr>Задачи</vt:lpstr>
      <vt:lpstr>Образ человека-чудака</vt:lpstr>
      <vt:lpstr>Человек-чудак</vt:lpstr>
      <vt:lpstr>Типы человека-чудака</vt:lpstr>
      <vt:lpstr>Характеристика</vt:lpstr>
      <vt:lpstr>Слайд 13</vt:lpstr>
      <vt:lpstr>Слайд 14</vt:lpstr>
      <vt:lpstr>Слайд 15</vt:lpstr>
      <vt:lpstr>Вилли Вонка</vt:lpstr>
      <vt:lpstr>Слайд 17</vt:lpstr>
      <vt:lpstr>Слайд 18</vt:lpstr>
      <vt:lpstr>Слайд 19</vt:lpstr>
      <vt:lpstr>Слайд 20</vt:lpstr>
      <vt:lpstr>Слайд 21</vt:lpstr>
      <vt:lpstr>Шляпник</vt:lpstr>
      <vt:lpstr>Слайд 23</vt:lpstr>
      <vt:lpstr>Слайд 24</vt:lpstr>
      <vt:lpstr>Слайд 25</vt:lpstr>
      <vt:lpstr>Слайд 26</vt:lpstr>
      <vt:lpstr>Слайд 27</vt:lpstr>
      <vt:lpstr>     Вилли Вонка                                                Шляпник</vt:lpstr>
      <vt:lpstr>Общие черты</vt:lpstr>
      <vt:lpstr>Слайд 30</vt:lpstr>
      <vt:lpstr>Слайд 31</vt:lpstr>
      <vt:lpstr>Различия</vt:lpstr>
      <vt:lpstr>Слайд 33</vt:lpstr>
      <vt:lpstr>Слайд 34</vt:lpstr>
      <vt:lpstr>Вывод</vt:lpstr>
      <vt:lpstr>Вывод</vt:lpstr>
      <vt:lpstr>Вывод</vt:lpstr>
      <vt:lpstr>Вывод</vt:lpstr>
      <vt:lpstr>Используемая литература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человека-чудака в искусстве кинематографа</dc:title>
  <dc:creator>Евгений</dc:creator>
  <cp:lastModifiedBy>Евгений</cp:lastModifiedBy>
  <cp:revision>38</cp:revision>
  <dcterms:created xsi:type="dcterms:W3CDTF">2013-05-31T04:10:58Z</dcterms:created>
  <dcterms:modified xsi:type="dcterms:W3CDTF">2014-03-15T19:14:10Z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0x01010074CD8455AA7AF444AEBEDE9EF13E428F</vt:lpwstr>
  </property>
  <property fmtid="{D5CDD505-2E9C-101B-9397-08002B2CF9AE}" pid="3" name="_dlc_DocIdItemGuid">
    <vt:lpwstr>5ef1e626-bb0b-4d44-b84f-0af79613d2d3</vt:lpwstr>
  </property>
</Properties>
</file>