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высокая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showVal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5</c:v>
                </c:pt>
                <c:pt idx="8">
                  <c:v>7</c:v>
                </c:pt>
                <c:pt idx="9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средняя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Lbls>
            <c:showVal val="1"/>
          </c:dLbls>
          <c:cat>
            <c:numRef>
              <c:f>Лист1!$A$2:$A$11</c:f>
              <c:numCache>
                <c:formatCode>General</c:formatCode>
                <c:ptCount val="10"/>
              </c:numCache>
            </c:numRef>
          </c:cat>
          <c:val>
            <c:numRef>
              <c:f>Лист1!$C$2:$C$11</c:f>
              <c:numCache>
                <c:formatCode>General</c:formatCode>
                <c:ptCount val="10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4</c:v>
                </c:pt>
                <c:pt idx="6">
                  <c:v>1</c:v>
                </c:pt>
                <c:pt idx="7">
                  <c:v>2</c:v>
                </c:pt>
                <c:pt idx="8">
                  <c:v>6</c:v>
                </c:pt>
                <c:pt idx="9">
                  <c:v>1</c:v>
                </c:pt>
              </c:numCache>
            </c:numRef>
          </c:val>
        </c:ser>
        <c:marker val="1"/>
        <c:axId val="60744064"/>
        <c:axId val="72480640"/>
      </c:lineChart>
      <c:catAx>
        <c:axId val="60744064"/>
        <c:scaling>
          <c:orientation val="minMax"/>
        </c:scaling>
        <c:axPos val="b"/>
        <c:numFmt formatCode="General" sourceLinked="1"/>
        <c:tickLblPos val="nextTo"/>
        <c:crossAx val="72480640"/>
        <c:crosses val="autoZero"/>
        <c:auto val="1"/>
        <c:lblAlgn val="ctr"/>
        <c:lblOffset val="100"/>
      </c:catAx>
      <c:valAx>
        <c:axId val="72480640"/>
        <c:scaling>
          <c:orientation val="minMax"/>
        </c:scaling>
        <c:axPos val="l"/>
        <c:majorGridlines/>
        <c:numFmt formatCode="General" sourceLinked="1"/>
        <c:tickLblPos val="nextTo"/>
        <c:crossAx val="6074406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title>
      <c:tx>
        <c:rich>
          <a:bodyPr/>
          <a:lstStyle/>
          <a:p>
            <a:pPr>
              <a:defRPr/>
            </a:pPr>
            <a:r>
              <a:rPr lang="ru-RU"/>
              <a:t>погода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36</c:v>
                </c:pt>
                <c:pt idx="1">
                  <c:v>30</c:v>
                </c:pt>
                <c:pt idx="2">
                  <c:v>30</c:v>
                </c:pt>
                <c:pt idx="3">
                  <c:v>29</c:v>
                </c:pt>
              </c:numCache>
            </c:numRef>
          </c:val>
        </c:ser>
        <c:marker val="1"/>
        <c:axId val="92043904"/>
        <c:axId val="92049792"/>
      </c:lineChart>
      <c:catAx>
        <c:axId val="92043904"/>
        <c:scaling>
          <c:orientation val="minMax"/>
        </c:scaling>
        <c:axPos val="b"/>
        <c:numFmt formatCode="General" sourceLinked="1"/>
        <c:tickLblPos val="nextTo"/>
        <c:crossAx val="92049792"/>
        <c:crosses val="autoZero"/>
        <c:auto val="1"/>
        <c:lblAlgn val="ctr"/>
        <c:lblOffset val="100"/>
      </c:catAx>
      <c:valAx>
        <c:axId val="92049792"/>
        <c:scaling>
          <c:orientation val="minMax"/>
        </c:scaling>
        <c:axPos val="l"/>
        <c:majorGridlines/>
        <c:numFmt formatCode="General" sourceLinked="1"/>
        <c:tickLblPos val="nextTo"/>
        <c:crossAx val="920439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4"/>
  <c:chart>
    <c:title>
      <c:tx>
        <c:rich>
          <a:bodyPr/>
          <a:lstStyle/>
          <a:p>
            <a:pPr>
              <a:defRPr/>
            </a:pPr>
            <a:r>
              <a:rPr lang="ru-RU"/>
              <a:t>погода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marker>
            <c:symbol val="none"/>
          </c:marker>
          <c:dLbls>
            <c:showVal val="1"/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36</c:v>
                </c:pt>
                <c:pt idx="1">
                  <c:v>30</c:v>
                </c:pt>
                <c:pt idx="2">
                  <c:v>30</c:v>
                </c:pt>
                <c:pt idx="3">
                  <c:v>29</c:v>
                </c:pt>
                <c:pt idx="4">
                  <c:v>28</c:v>
                </c:pt>
              </c:numCache>
            </c:numRef>
          </c:val>
        </c:ser>
        <c:marker val="1"/>
        <c:axId val="96509952"/>
        <c:axId val="96511488"/>
      </c:lineChart>
      <c:catAx>
        <c:axId val="96509952"/>
        <c:scaling>
          <c:orientation val="minMax"/>
        </c:scaling>
        <c:axPos val="b"/>
        <c:numFmt formatCode="General" sourceLinked="1"/>
        <c:tickLblPos val="nextTo"/>
        <c:crossAx val="96511488"/>
        <c:crosses val="autoZero"/>
        <c:auto val="1"/>
        <c:lblAlgn val="ctr"/>
        <c:lblOffset val="100"/>
      </c:catAx>
      <c:valAx>
        <c:axId val="96511488"/>
        <c:scaling>
          <c:orientation val="minMax"/>
        </c:scaling>
        <c:axPos val="l"/>
        <c:majorGridlines/>
        <c:numFmt formatCode="General" sourceLinked="1"/>
        <c:tickLblPos val="nextTo"/>
        <c:crossAx val="96509952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B24B3F-52B6-4D5A-8FF2-98B6572BA926}" type="datetimeFigureOut">
              <a:rPr lang="ru-RU" smtClean="0"/>
              <a:pPr/>
              <a:t>22.02.2014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4A44566-FDC3-4338-8362-D66DAA694FB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58200" cy="1222375"/>
          </a:xfrm>
        </p:spPr>
        <p:txBody>
          <a:bodyPr/>
          <a:lstStyle/>
          <a:p>
            <a:r>
              <a:rPr lang="ru-RU" dirty="0" smtClean="0"/>
              <a:t>Жаркое лето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ru-RU" dirty="0" smtClean="0"/>
              <a:t>Карпенко Станислав</a:t>
            </a:r>
          </a:p>
          <a:p>
            <a:pPr algn="r"/>
            <a:r>
              <a:rPr lang="ru-RU" dirty="0" smtClean="0"/>
              <a:t>Ученик 5 а класса</a:t>
            </a:r>
          </a:p>
          <a:p>
            <a:pPr algn="r"/>
            <a:r>
              <a:rPr lang="ru-RU" dirty="0" smtClean="0"/>
              <a:t>МБОУ СОШ № 29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4339208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Погода может повториться с 1972 года: Максимальная – 34 </a:t>
            </a:r>
          </a:p>
          <a:p>
            <a:r>
              <a:rPr lang="ru-RU" dirty="0" smtClean="0"/>
              <a:t>1973,1974 – 30 </a:t>
            </a:r>
            <a:r>
              <a:rPr lang="en-US" dirty="0" smtClean="0"/>
              <a:t>*</a:t>
            </a:r>
            <a:endParaRPr lang="ru-RU" dirty="0" smtClean="0"/>
          </a:p>
          <a:p>
            <a:r>
              <a:rPr lang="ru-RU" dirty="0" smtClean="0"/>
              <a:t>Далее 2 года снижение – 27 – 28</a:t>
            </a:r>
            <a:r>
              <a:rPr lang="en-US" dirty="0" smtClean="0"/>
              <a:t>*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22531" name="Object 3"/>
          <p:cNvGraphicFramePr>
            <a:graphicFrameLocks/>
          </p:cNvGraphicFramePr>
          <p:nvPr/>
        </p:nvGraphicFramePr>
        <p:xfrm>
          <a:off x="5148064" y="692696"/>
          <a:ext cx="3736975" cy="5911850"/>
        </p:xfrm>
        <a:graphic>
          <a:graphicData uri="http://schemas.openxmlformats.org/presentationml/2006/ole">
            <p:oleObj spid="_x0000_s22531" name="Диаграмма" r:id="rId3" imgW="2619422" imgH="4200436" progId="Excel.Sheet.8">
              <p:embed/>
            </p:oleObj>
          </a:graphicData>
        </a:graphic>
      </p:graphicFrame>
      <p:sp>
        <p:nvSpPr>
          <p:cNvPr id="8" name="Овал 7"/>
          <p:cNvSpPr/>
          <p:nvPr/>
        </p:nvSpPr>
        <p:spPr>
          <a:xfrm>
            <a:off x="5724128" y="1988840"/>
            <a:ext cx="288032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3691136" cy="4525963"/>
          </a:xfrm>
        </p:spPr>
        <p:txBody>
          <a:bodyPr/>
          <a:lstStyle/>
          <a:p>
            <a:r>
              <a:rPr lang="ru-RU" dirty="0" smtClean="0"/>
              <a:t>2010 год – 36 </a:t>
            </a:r>
          </a:p>
          <a:p>
            <a:r>
              <a:rPr lang="ru-RU" dirty="0" smtClean="0"/>
              <a:t>20</a:t>
            </a:r>
            <a:r>
              <a:rPr lang="en-US" dirty="0" smtClean="0"/>
              <a:t>11</a:t>
            </a:r>
            <a:r>
              <a:rPr lang="ru-RU" dirty="0" smtClean="0"/>
              <a:t>, 2012 – 30</a:t>
            </a:r>
            <a:r>
              <a:rPr lang="en-US" dirty="0" smtClean="0"/>
              <a:t>*</a:t>
            </a:r>
          </a:p>
          <a:p>
            <a:r>
              <a:rPr lang="en-US" dirty="0" smtClean="0"/>
              <a:t>2013 </a:t>
            </a:r>
            <a:r>
              <a:rPr lang="ru-RU" dirty="0" smtClean="0"/>
              <a:t>снижение </a:t>
            </a:r>
            <a:r>
              <a:rPr lang="en-US" dirty="0" smtClean="0"/>
              <a:t>– 29*</a:t>
            </a:r>
          </a:p>
          <a:p>
            <a:r>
              <a:rPr lang="ru-RU" dirty="0" smtClean="0"/>
              <a:t>Следовательно 2014 год – июль – 28-29 </a:t>
            </a:r>
            <a:r>
              <a:rPr lang="en-US" dirty="0" smtClean="0"/>
              <a:t>*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6" name="Object 3"/>
          <p:cNvGraphicFramePr>
            <a:graphicFrameLocks/>
          </p:cNvGraphicFramePr>
          <p:nvPr/>
        </p:nvGraphicFramePr>
        <p:xfrm>
          <a:off x="4283968" y="600075"/>
          <a:ext cx="4809232" cy="6207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24578" name="Object 2"/>
          <p:cNvGraphicFramePr>
            <a:graphicFrameLocks/>
          </p:cNvGraphicFramePr>
          <p:nvPr/>
        </p:nvGraphicFramePr>
        <p:xfrm>
          <a:off x="251520" y="1052736"/>
          <a:ext cx="3736975" cy="5805264"/>
        </p:xfrm>
        <a:graphic>
          <a:graphicData uri="http://schemas.openxmlformats.org/presentationml/2006/ole">
            <p:oleObj spid="_x0000_s24578" name="Диаграмма" r:id="rId3" imgW="2619422" imgH="4200436" progId="Excel.Sheet.8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/>
          </p:cNvGraphicFramePr>
          <p:nvPr/>
        </p:nvGraphicFramePr>
        <p:xfrm>
          <a:off x="4211960" y="980728"/>
          <a:ext cx="4536504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Гипотеза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установлении погоды летом есть </a:t>
            </a:r>
            <a:r>
              <a:rPr lang="ru-RU" dirty="0" smtClean="0"/>
              <a:t>закономерность</a:t>
            </a:r>
            <a:endParaRPr lang="en-US" dirty="0" smtClean="0"/>
          </a:p>
          <a:p>
            <a:r>
              <a:rPr lang="ru-RU" u="sng" dirty="0" smtClean="0"/>
              <a:t>Актуальность:</a:t>
            </a:r>
            <a:endParaRPr lang="en-US" u="sng" dirty="0" smtClean="0"/>
          </a:p>
          <a:p>
            <a:r>
              <a:rPr lang="ru-RU" dirty="0" smtClean="0"/>
              <a:t>Если закономерность в установлении жаркой погоды летом подтверждается, то мы можем просчитать, каким будет следующее лето и принять необходимые меры.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Доказать, что в установлении летней погоды есть закономерность</a:t>
            </a:r>
          </a:p>
          <a:p>
            <a:r>
              <a:rPr lang="ru-RU" sz="3600" b="1" dirty="0" smtClean="0"/>
              <a:t>Задачи</a:t>
            </a:r>
          </a:p>
          <a:p>
            <a:r>
              <a:rPr lang="ru-RU" dirty="0" smtClean="0"/>
              <a:t>Проанализировать погоду летом за последние 50 лет</a:t>
            </a:r>
          </a:p>
          <a:p>
            <a:r>
              <a:rPr lang="ru-RU" dirty="0" smtClean="0"/>
              <a:t>Составить диаграммы</a:t>
            </a:r>
          </a:p>
          <a:p>
            <a:r>
              <a:rPr lang="ru-RU" dirty="0" smtClean="0"/>
              <a:t>Вычислить, какая погода летом 2014 нас ждет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Исследование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Нами была проанализирована погода за последние 50 лет – с 1963 по 2013</a:t>
            </a:r>
          </a:p>
          <a:p>
            <a:r>
              <a:rPr lang="ru-RU" dirty="0" smtClean="0"/>
              <a:t>Самый жаркий месяц в году – июль</a:t>
            </a:r>
          </a:p>
          <a:p>
            <a:r>
              <a:rPr lang="ru-RU" dirty="0" smtClean="0"/>
              <a:t>Самая высокая температура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/>
          </p:cNvGraphicFramePr>
          <p:nvPr/>
        </p:nvGraphicFramePr>
        <p:xfrm>
          <a:off x="0" y="620689"/>
          <a:ext cx="9144000" cy="6237312"/>
        </p:xfrm>
        <a:graphic>
          <a:graphicData uri="http://schemas.openxmlformats.org/presentationml/2006/ole">
            <p:oleObj spid="_x0000_s2049" name="Диаграмма" r:id="rId3" imgW="6410358" imgH="4181541" progId="Excel.Sheet.8">
              <p:embed/>
            </p:oleObj>
          </a:graphicData>
        </a:graphic>
      </p:graphicFrame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4181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644008" y="2132856"/>
            <a:ext cx="14401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/>
          </p:cNvGraphicFramePr>
          <p:nvPr/>
        </p:nvGraphicFramePr>
        <p:xfrm>
          <a:off x="0" y="404664"/>
          <a:ext cx="9144000" cy="6453336"/>
        </p:xfrm>
        <a:graphic>
          <a:graphicData uri="http://schemas.openxmlformats.org/presentationml/2006/ole">
            <p:oleObj spid="_x0000_s1025" name="Диаграмма" r:id="rId3" imgW="6467366" imgH="3200333" progId="Excel.Sheet.8">
              <p:embed/>
            </p:oleObj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83568" y="2132856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236296" y="2204864"/>
            <a:ext cx="144016" cy="1440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/>
          </p:cNvGraphicFramePr>
          <p:nvPr/>
        </p:nvGraphicFramePr>
        <p:xfrm>
          <a:off x="0" y="548681"/>
          <a:ext cx="9144000" cy="6309320"/>
        </p:xfrm>
        <a:graphic>
          <a:graphicData uri="http://schemas.openxmlformats.org/presentationml/2006/ole">
            <p:oleObj spid="_x0000_s21505" name="Диаграмма" r:id="rId3" imgW="6314983" imgH="3210050" progId="Excel.Sheet.8">
              <p:embed/>
            </p:oleObj>
          </a:graphicData>
        </a:graphic>
      </p:graphicFrame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3209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516216" y="2060848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Закономерность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124744"/>
            <a:ext cx="8587680" cy="5472608"/>
          </a:xfrm>
        </p:spPr>
        <p:txBody>
          <a:bodyPr/>
          <a:lstStyle/>
          <a:p>
            <a:r>
              <a:rPr lang="ru-RU" dirty="0" smtClean="0"/>
              <a:t>Погода в течение этих 50 лет менялась по следующей схеме</a:t>
            </a:r>
          </a:p>
          <a:p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755576" y="2204864"/>
          <a:ext cx="681608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Овал 4"/>
          <p:cNvSpPr/>
          <p:nvPr/>
        </p:nvSpPr>
        <p:spPr>
          <a:xfrm>
            <a:off x="5652120" y="4005064"/>
            <a:ext cx="648072" cy="1872208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203848" y="4077072"/>
            <a:ext cx="648072" cy="1872208"/>
          </a:xfrm>
          <a:prstGeom prst="ellipse">
            <a:avLst/>
          </a:prstGeom>
          <a:noFill/>
          <a:ln w="762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видно из диаграммы, летняя температура с каждым годом все повышается. </a:t>
            </a:r>
          </a:p>
          <a:p>
            <a:r>
              <a:rPr lang="ru-RU" dirty="0" smtClean="0"/>
              <a:t>Каждый раз увеличивается количество лет с высокой температурой</a:t>
            </a:r>
          </a:p>
          <a:p>
            <a:r>
              <a:rPr lang="ru-RU" dirty="0" smtClean="0"/>
              <a:t>Можно определить закономерность: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4CD8455AA7AF444AEBEDE9EF13E428F" ma:contentTypeVersion="49" ma:contentTypeDescription="Создание документа." ma:contentTypeScope="" ma:versionID="58e0adac9a8bf8c84c00ccb09b870ded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AWJJH2MPE6E2-1029727094-190</_dlc_DocId>
    <_dlc_DocIdUrl xmlns="4a252ca3-5a62-4c1c-90a6-29f4710e47f8">
      <Url>https://xn--44-6kcadhwnl3cfdx.xn--p1ai/Kostroma_EDU/kos-sch-29/29-old/_layouts/15/DocIdRedir.aspx?ID=AWJJH2MPE6E2-1029727094-190</Url>
      <Description>AWJJH2MPE6E2-1029727094-190</Description>
    </_dlc_DocIdUrl>
  </documentManagement>
</p:properties>
</file>

<file path=customXml/itemProps1.xml><?xml version="1.0" encoding="utf-8"?>
<ds:datastoreItem xmlns:ds="http://schemas.openxmlformats.org/officeDocument/2006/customXml" ds:itemID="{C3C3836E-415C-4C01-9308-9679FBD52C7C}"/>
</file>

<file path=customXml/itemProps2.xml><?xml version="1.0" encoding="utf-8"?>
<ds:datastoreItem xmlns:ds="http://schemas.openxmlformats.org/officeDocument/2006/customXml" ds:itemID="{86B05E44-2825-4D99-97A3-758A2AA7AEDD}"/>
</file>

<file path=customXml/itemProps3.xml><?xml version="1.0" encoding="utf-8"?>
<ds:datastoreItem xmlns:ds="http://schemas.openxmlformats.org/officeDocument/2006/customXml" ds:itemID="{786056D5-6821-4559-9843-339347B15CCD}"/>
</file>

<file path=customXml/itemProps4.xml><?xml version="1.0" encoding="utf-8"?>
<ds:datastoreItem xmlns:ds="http://schemas.openxmlformats.org/officeDocument/2006/customXml" ds:itemID="{25A1F0A6-21BC-46A9-8A4D-05ED12031E80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54</TotalTime>
  <Words>186</Words>
  <Application>Microsoft Office PowerPoint</Application>
  <PresentationFormat>Экран (4:3)</PresentationFormat>
  <Paragraphs>36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Трек</vt:lpstr>
      <vt:lpstr>Диаграмма</vt:lpstr>
      <vt:lpstr>Жаркое лето</vt:lpstr>
      <vt:lpstr>Гипотеза</vt:lpstr>
      <vt:lpstr>Цель проекта</vt:lpstr>
      <vt:lpstr>Исследование</vt:lpstr>
      <vt:lpstr>Слайд 5</vt:lpstr>
      <vt:lpstr>Слайд 6</vt:lpstr>
      <vt:lpstr>Слайд 7</vt:lpstr>
      <vt:lpstr>Закономерность</vt:lpstr>
      <vt:lpstr>Выводы</vt:lpstr>
      <vt:lpstr>Выводы</vt:lpstr>
      <vt:lpstr>Выводы </vt:lpstr>
      <vt:lpstr>Выводы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Жаркое лето</dc:title>
  <dc:creator>Евгений</dc:creator>
  <cp:lastModifiedBy>Евгений</cp:lastModifiedBy>
  <cp:revision>7</cp:revision>
  <dcterms:created xsi:type="dcterms:W3CDTF">2014-02-19T08:09:32Z</dcterms:created>
  <dcterms:modified xsi:type="dcterms:W3CDTF">2014-02-22T17:54:37Z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0x01010074CD8455AA7AF444AEBEDE9EF13E428F</vt:lpwstr>
  </property>
  <property fmtid="{D5CDD505-2E9C-101B-9397-08002B2CF9AE}" pid="3" name="_dlc_DocIdItemGuid">
    <vt:lpwstr>f0295a88-a4f1-40fa-a5f1-a6e1cc1e0deb</vt:lpwstr>
  </property>
</Properties>
</file>