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73" r:id="rId4"/>
    <p:sldId id="276" r:id="rId5"/>
    <p:sldId id="275" r:id="rId6"/>
    <p:sldId id="277" r:id="rId7"/>
    <p:sldId id="278" r:id="rId8"/>
    <p:sldId id="269" r:id="rId9"/>
    <p:sldId id="270" r:id="rId10"/>
    <p:sldId id="271" r:id="rId11"/>
    <p:sldId id="280" r:id="rId12"/>
    <p:sldId id="283" r:id="rId13"/>
    <p:sldId id="291" r:id="rId14"/>
    <p:sldId id="284" r:id="rId15"/>
    <p:sldId id="282" r:id="rId16"/>
    <p:sldId id="287" r:id="rId17"/>
    <p:sldId id="288" r:id="rId18"/>
    <p:sldId id="289" r:id="rId19"/>
    <p:sldId id="290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662EE-3B0E-4EA0-B168-58D66343D9F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6935643-5D3F-407A-A9FD-0CFAA4031D54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B050"/>
              </a:solidFill>
            </a:rPr>
            <a:t>В знакомой  ситуации с помощью</a:t>
          </a:r>
          <a:endParaRPr lang="ru-RU" sz="1400" dirty="0">
            <a:solidFill>
              <a:srgbClr val="00B050"/>
            </a:solidFill>
          </a:endParaRPr>
        </a:p>
      </dgm:t>
    </dgm:pt>
    <dgm:pt modelId="{603D266A-7261-4BA5-B567-6D1D2F1A9B63}" type="parTrans" cxnId="{F7F5D972-0BFD-44C5-8EFA-83C314218974}">
      <dgm:prSet/>
      <dgm:spPr/>
      <dgm:t>
        <a:bodyPr/>
        <a:lstStyle/>
        <a:p>
          <a:endParaRPr lang="ru-RU"/>
        </a:p>
      </dgm:t>
    </dgm:pt>
    <dgm:pt modelId="{678B577A-0D1E-4B5B-BEF0-7A12E008B4CF}" type="sibTrans" cxnId="{F7F5D972-0BFD-44C5-8EFA-83C314218974}">
      <dgm:prSet/>
      <dgm:spPr/>
      <dgm:t>
        <a:bodyPr/>
        <a:lstStyle/>
        <a:p>
          <a:endParaRPr lang="ru-RU"/>
        </a:p>
      </dgm:t>
    </dgm:pt>
    <dgm:pt modelId="{67791FDE-53A7-4083-899A-84D57809553F}">
      <dgm:prSet phldrT="[Текст]" custT="1"/>
      <dgm:spPr/>
      <dgm:t>
        <a:bodyPr/>
        <a:lstStyle/>
        <a:p>
          <a:r>
            <a:rPr lang="ru-RU" sz="1100" dirty="0" smtClean="0">
              <a:solidFill>
                <a:srgbClr val="0070C0"/>
              </a:solidFill>
            </a:rPr>
            <a:t>В знакомой ситуации сам, в новой – с помощью</a:t>
          </a:r>
          <a:endParaRPr lang="ru-RU" sz="1100" dirty="0">
            <a:solidFill>
              <a:srgbClr val="0070C0"/>
            </a:solidFill>
          </a:endParaRPr>
        </a:p>
      </dgm:t>
    </dgm:pt>
    <dgm:pt modelId="{C7343AF3-629A-4178-A33B-BDFE96EFB073}" type="parTrans" cxnId="{5A8EBF00-2956-4D63-B0EA-D48FBE0BD64F}">
      <dgm:prSet/>
      <dgm:spPr/>
      <dgm:t>
        <a:bodyPr/>
        <a:lstStyle/>
        <a:p>
          <a:endParaRPr lang="ru-RU"/>
        </a:p>
      </dgm:t>
    </dgm:pt>
    <dgm:pt modelId="{852E17BE-BC72-4AB0-A531-B228EFC17E84}" type="sibTrans" cxnId="{5A8EBF00-2956-4D63-B0EA-D48FBE0BD64F}">
      <dgm:prSet/>
      <dgm:spPr/>
      <dgm:t>
        <a:bodyPr/>
        <a:lstStyle/>
        <a:p>
          <a:endParaRPr lang="ru-RU"/>
        </a:p>
      </dgm:t>
    </dgm:pt>
    <dgm:pt modelId="{C978AEF4-4D77-4985-ABA1-392CAAA89AFB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И в знакомой и в новой ситуации самостоятельно</a:t>
          </a:r>
          <a:endParaRPr lang="ru-RU" dirty="0">
            <a:solidFill>
              <a:srgbClr val="C00000"/>
            </a:solidFill>
          </a:endParaRPr>
        </a:p>
      </dgm:t>
    </dgm:pt>
    <dgm:pt modelId="{E08D8743-D35B-4B75-87D7-0C8CE7CA8CCF}" type="parTrans" cxnId="{3017A8D1-1468-4345-BFC9-5D97140C13AC}">
      <dgm:prSet/>
      <dgm:spPr/>
      <dgm:t>
        <a:bodyPr/>
        <a:lstStyle/>
        <a:p>
          <a:endParaRPr lang="ru-RU"/>
        </a:p>
      </dgm:t>
    </dgm:pt>
    <dgm:pt modelId="{B6217D85-9D58-461D-8E5E-AA9C5C765F7B}" type="sibTrans" cxnId="{3017A8D1-1468-4345-BFC9-5D97140C13AC}">
      <dgm:prSet/>
      <dgm:spPr/>
      <dgm:t>
        <a:bodyPr/>
        <a:lstStyle/>
        <a:p>
          <a:endParaRPr lang="ru-RU"/>
        </a:p>
      </dgm:t>
    </dgm:pt>
    <dgm:pt modelId="{8F2CCAB7-668F-4CC0-9628-5061710E2723}" type="pres">
      <dgm:prSet presAssocID="{71C662EE-3B0E-4EA0-B168-58D66343D9F1}" presName="arrowDiagram" presStyleCnt="0">
        <dgm:presLayoutVars>
          <dgm:chMax val="5"/>
          <dgm:dir/>
          <dgm:resizeHandles val="exact"/>
        </dgm:presLayoutVars>
      </dgm:prSet>
      <dgm:spPr/>
    </dgm:pt>
    <dgm:pt modelId="{A9456772-A20C-479A-B1C6-5CAB0489AE21}" type="pres">
      <dgm:prSet presAssocID="{71C662EE-3B0E-4EA0-B168-58D66343D9F1}" presName="arrow" presStyleLbl="bgShp" presStyleIdx="0" presStyleCnt="1"/>
      <dgm:spPr/>
    </dgm:pt>
    <dgm:pt modelId="{479FB21A-0CAF-4D6B-900C-BE15DE039555}" type="pres">
      <dgm:prSet presAssocID="{71C662EE-3B0E-4EA0-B168-58D66343D9F1}" presName="arrowDiagram3" presStyleCnt="0"/>
      <dgm:spPr/>
    </dgm:pt>
    <dgm:pt modelId="{40B08042-E314-45F7-B280-A74475339054}" type="pres">
      <dgm:prSet presAssocID="{86935643-5D3F-407A-A9FD-0CFAA4031D54}" presName="bullet3a" presStyleLbl="node1" presStyleIdx="0" presStyleCnt="3"/>
      <dgm:spPr/>
    </dgm:pt>
    <dgm:pt modelId="{5ADE3ACC-EF00-4CBB-B687-EDE025F180DE}" type="pres">
      <dgm:prSet presAssocID="{86935643-5D3F-407A-A9FD-0CFAA4031D54}" presName="textBox3a" presStyleLbl="revTx" presStyleIdx="0" presStyleCnt="3" custScaleX="323291" custScaleY="91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A32EB-4586-46EB-9125-031C2AF0650E}" type="pres">
      <dgm:prSet presAssocID="{67791FDE-53A7-4083-899A-84D57809553F}" presName="bullet3b" presStyleLbl="node1" presStyleIdx="1" presStyleCnt="3"/>
      <dgm:spPr/>
    </dgm:pt>
    <dgm:pt modelId="{46A67D7F-419C-4DB7-8053-AB9FFF934A4C}" type="pres">
      <dgm:prSet presAssocID="{67791FDE-53A7-4083-899A-84D57809553F}" presName="textBox3b" presStyleLbl="revTx" presStyleIdx="1" presStyleCnt="3" custScaleX="309232" custLinFactX="21605" custLinFactNeighborX="10000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384FD-36BC-407C-900D-5AFD292F8146}" type="pres">
      <dgm:prSet presAssocID="{C978AEF4-4D77-4985-ABA1-392CAAA89AFB}" presName="bullet3c" presStyleLbl="node1" presStyleIdx="2" presStyleCnt="3"/>
      <dgm:spPr/>
    </dgm:pt>
    <dgm:pt modelId="{C0E3CC49-6EBA-4248-9A5E-95352336EF24}" type="pres">
      <dgm:prSet presAssocID="{C978AEF4-4D77-4985-ABA1-392CAAA89AFB}" presName="textBox3c" presStyleLbl="revTx" presStyleIdx="2" presStyleCnt="3" custScaleX="378518" custScaleY="24894" custLinFactX="98121" custLinFactNeighborX="100000" custLinFactNeighborY="-53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F5D972-0BFD-44C5-8EFA-83C314218974}" srcId="{71C662EE-3B0E-4EA0-B168-58D66343D9F1}" destId="{86935643-5D3F-407A-A9FD-0CFAA4031D54}" srcOrd="0" destOrd="0" parTransId="{603D266A-7261-4BA5-B567-6D1D2F1A9B63}" sibTransId="{678B577A-0D1E-4B5B-BEF0-7A12E008B4CF}"/>
    <dgm:cxn modelId="{5A8EBF00-2956-4D63-B0EA-D48FBE0BD64F}" srcId="{71C662EE-3B0E-4EA0-B168-58D66343D9F1}" destId="{67791FDE-53A7-4083-899A-84D57809553F}" srcOrd="1" destOrd="0" parTransId="{C7343AF3-629A-4178-A33B-BDFE96EFB073}" sibTransId="{852E17BE-BC72-4AB0-A531-B228EFC17E84}"/>
    <dgm:cxn modelId="{3017A8D1-1468-4345-BFC9-5D97140C13AC}" srcId="{71C662EE-3B0E-4EA0-B168-58D66343D9F1}" destId="{C978AEF4-4D77-4985-ABA1-392CAAA89AFB}" srcOrd="2" destOrd="0" parTransId="{E08D8743-D35B-4B75-87D7-0C8CE7CA8CCF}" sibTransId="{B6217D85-9D58-461D-8E5E-AA9C5C765F7B}"/>
    <dgm:cxn modelId="{F244C911-2E7C-4A88-8595-6636141E6993}" type="presOf" srcId="{C978AEF4-4D77-4985-ABA1-392CAAA89AFB}" destId="{C0E3CC49-6EBA-4248-9A5E-95352336EF24}" srcOrd="0" destOrd="0" presId="urn:microsoft.com/office/officeart/2005/8/layout/arrow2"/>
    <dgm:cxn modelId="{1719C19A-0D4B-4E8E-9A82-A54A4EEC100C}" type="presOf" srcId="{67791FDE-53A7-4083-899A-84D57809553F}" destId="{46A67D7F-419C-4DB7-8053-AB9FFF934A4C}" srcOrd="0" destOrd="0" presId="urn:microsoft.com/office/officeart/2005/8/layout/arrow2"/>
    <dgm:cxn modelId="{5EFF3345-BEDB-41A3-89D5-7C4541A9FD08}" type="presOf" srcId="{71C662EE-3B0E-4EA0-B168-58D66343D9F1}" destId="{8F2CCAB7-668F-4CC0-9628-5061710E2723}" srcOrd="0" destOrd="0" presId="urn:microsoft.com/office/officeart/2005/8/layout/arrow2"/>
    <dgm:cxn modelId="{3DEEC287-E621-43F2-9C47-CA1AD64F6C8A}" type="presOf" srcId="{86935643-5D3F-407A-A9FD-0CFAA4031D54}" destId="{5ADE3ACC-EF00-4CBB-B687-EDE025F180DE}" srcOrd="0" destOrd="0" presId="urn:microsoft.com/office/officeart/2005/8/layout/arrow2"/>
    <dgm:cxn modelId="{9A1653C7-F498-4708-A32F-E141793FCFFA}" type="presParOf" srcId="{8F2CCAB7-668F-4CC0-9628-5061710E2723}" destId="{A9456772-A20C-479A-B1C6-5CAB0489AE21}" srcOrd="0" destOrd="0" presId="urn:microsoft.com/office/officeart/2005/8/layout/arrow2"/>
    <dgm:cxn modelId="{B83AB20B-D2B0-484B-8873-C2B6D3AA2F25}" type="presParOf" srcId="{8F2CCAB7-668F-4CC0-9628-5061710E2723}" destId="{479FB21A-0CAF-4D6B-900C-BE15DE039555}" srcOrd="1" destOrd="0" presId="urn:microsoft.com/office/officeart/2005/8/layout/arrow2"/>
    <dgm:cxn modelId="{9D864BFA-618E-4BDE-A185-DD0F5D046989}" type="presParOf" srcId="{479FB21A-0CAF-4D6B-900C-BE15DE039555}" destId="{40B08042-E314-45F7-B280-A74475339054}" srcOrd="0" destOrd="0" presId="urn:microsoft.com/office/officeart/2005/8/layout/arrow2"/>
    <dgm:cxn modelId="{B6590F7A-37EF-4E16-B0D4-7CBAFA2B6450}" type="presParOf" srcId="{479FB21A-0CAF-4D6B-900C-BE15DE039555}" destId="{5ADE3ACC-EF00-4CBB-B687-EDE025F180DE}" srcOrd="1" destOrd="0" presId="urn:microsoft.com/office/officeart/2005/8/layout/arrow2"/>
    <dgm:cxn modelId="{52CAC1CB-D9A3-4D65-A74A-6CCC71772AA2}" type="presParOf" srcId="{479FB21A-0CAF-4D6B-900C-BE15DE039555}" destId="{0B8A32EB-4586-46EB-9125-031C2AF0650E}" srcOrd="2" destOrd="0" presId="urn:microsoft.com/office/officeart/2005/8/layout/arrow2"/>
    <dgm:cxn modelId="{354495DA-E722-4936-82E5-E7C2097FE3F5}" type="presParOf" srcId="{479FB21A-0CAF-4D6B-900C-BE15DE039555}" destId="{46A67D7F-419C-4DB7-8053-AB9FFF934A4C}" srcOrd="3" destOrd="0" presId="urn:microsoft.com/office/officeart/2005/8/layout/arrow2"/>
    <dgm:cxn modelId="{2396A94A-B2DF-4247-9404-15796CD16094}" type="presParOf" srcId="{479FB21A-0CAF-4D6B-900C-BE15DE039555}" destId="{FA4384FD-36BC-407C-900D-5AFD292F8146}" srcOrd="4" destOrd="0" presId="urn:microsoft.com/office/officeart/2005/8/layout/arrow2"/>
    <dgm:cxn modelId="{D93F5215-C3AA-4CBE-B6BC-ECF7931B62E5}" type="presParOf" srcId="{479FB21A-0CAF-4D6B-900C-BE15DE039555}" destId="{C0E3CC49-6EBA-4248-9A5E-95352336EF2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456772-A20C-479A-B1C6-5CAB0489AE21}">
      <dsp:nvSpPr>
        <dsp:cNvPr id="0" name=""/>
        <dsp:cNvSpPr/>
      </dsp:nvSpPr>
      <dsp:spPr>
        <a:xfrm>
          <a:off x="2356778" y="0"/>
          <a:ext cx="2948790" cy="18429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08042-E314-45F7-B280-A74475339054}">
      <dsp:nvSpPr>
        <dsp:cNvPr id="0" name=""/>
        <dsp:cNvSpPr/>
      </dsp:nvSpPr>
      <dsp:spPr>
        <a:xfrm>
          <a:off x="2731274" y="1272034"/>
          <a:ext cx="76668" cy="766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E3ACC-EF00-4CBB-B687-EDE025F180DE}">
      <dsp:nvSpPr>
        <dsp:cNvPr id="0" name=""/>
        <dsp:cNvSpPr/>
      </dsp:nvSpPr>
      <dsp:spPr>
        <a:xfrm>
          <a:off x="2002528" y="1332006"/>
          <a:ext cx="2221229" cy="489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25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B050"/>
              </a:solidFill>
            </a:rPr>
            <a:t>В знакомой  ситуации с помощью</a:t>
          </a:r>
          <a:endParaRPr lang="ru-RU" sz="1400" kern="1200" dirty="0">
            <a:solidFill>
              <a:srgbClr val="00B050"/>
            </a:solidFill>
          </a:endParaRPr>
        </a:p>
      </dsp:txBody>
      <dsp:txXfrm>
        <a:off x="2002528" y="1332006"/>
        <a:ext cx="2221229" cy="489349"/>
      </dsp:txXfrm>
    </dsp:sp>
    <dsp:sp modelId="{0B8A32EB-4586-46EB-9125-031C2AF0650E}">
      <dsp:nvSpPr>
        <dsp:cNvPr id="0" name=""/>
        <dsp:cNvSpPr/>
      </dsp:nvSpPr>
      <dsp:spPr>
        <a:xfrm>
          <a:off x="3408021" y="771108"/>
          <a:ext cx="138593" cy="138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67D7F-419C-4DB7-8053-AB9FFF934A4C}">
      <dsp:nvSpPr>
        <dsp:cNvPr id="0" name=""/>
        <dsp:cNvSpPr/>
      </dsp:nvSpPr>
      <dsp:spPr>
        <a:xfrm>
          <a:off x="3597551" y="840405"/>
          <a:ext cx="2188464" cy="1002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38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70C0"/>
              </a:solidFill>
            </a:rPr>
            <a:t>В знакомой ситуации сам, в новой – с помощью</a:t>
          </a:r>
          <a:endParaRPr lang="ru-RU" sz="1100" kern="1200" dirty="0">
            <a:solidFill>
              <a:srgbClr val="0070C0"/>
            </a:solidFill>
          </a:endParaRPr>
        </a:p>
      </dsp:txBody>
      <dsp:txXfrm>
        <a:off x="3597551" y="840405"/>
        <a:ext cx="2188464" cy="1002588"/>
      </dsp:txXfrm>
    </dsp:sp>
    <dsp:sp modelId="{FA4384FD-36BC-407C-900D-5AFD292F8146}">
      <dsp:nvSpPr>
        <dsp:cNvPr id="0" name=""/>
        <dsp:cNvSpPr/>
      </dsp:nvSpPr>
      <dsp:spPr>
        <a:xfrm>
          <a:off x="4221888" y="466277"/>
          <a:ext cx="191671" cy="191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3CC49-6EBA-4248-9A5E-95352336EF24}">
      <dsp:nvSpPr>
        <dsp:cNvPr id="0" name=""/>
        <dsp:cNvSpPr/>
      </dsp:nvSpPr>
      <dsp:spPr>
        <a:xfrm>
          <a:off x="4734295" y="354239"/>
          <a:ext cx="2678808" cy="318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563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C00000"/>
              </a:solidFill>
            </a:rPr>
            <a:t>И в знакомой и в новой ситуации самостоятельно</a:t>
          </a:r>
          <a:endParaRPr lang="ru-RU" sz="1100" kern="1200" dirty="0">
            <a:solidFill>
              <a:srgbClr val="C00000"/>
            </a:solidFill>
          </a:endParaRPr>
        </a:p>
      </dsp:txBody>
      <dsp:txXfrm>
        <a:off x="4734295" y="354239"/>
        <a:ext cx="2678808" cy="318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рисунка с подписью (другой 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 (другой 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2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, вверху и в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q8vwu7Fnt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311215" y="4624668"/>
            <a:ext cx="7527985" cy="9334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Методы и приемы педагогической поддержки особого ученика при инклюзивном обучении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Соловьева Т.А., Институт детства МПГУ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30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085667" cy="59167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/>
              <a:t>ПРАКТИЧЕСКИЕ МЕТОДЫ.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6769" y="1277471"/>
            <a:ext cx="7556313" cy="414496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Письменные упражнения (деформированный текст, меньший объем заданий, возможности краткого письменного ответа, использование рисунков и подписей к ним; могут быть объективными трудности заполнения тестовых бланков у детей, например, с проблемами зрения).</a:t>
            </a:r>
          </a:p>
          <a:p>
            <a:r>
              <a:rPr lang="ru-RU" b="1" dirty="0"/>
              <a:t>Лабораторные </a:t>
            </a:r>
            <a:r>
              <a:rPr lang="ru-RU" b="1" dirty="0" smtClean="0"/>
              <a:t>работы, практические работы: вовлечение в групповую работу, работу в парах, тройках, с четким распределением ролей и обязанностей участников группы, обучающийся с ОВЗ должен выполнять ту роль, в которой он будет максимально продуктивен и полезен для общей деятельности группы; используем обходные пути , например, вместо длинного подробного описания наблюдений – фото отчет с краткими подписями.</a:t>
            </a:r>
            <a:endParaRPr lang="ru-RU" dirty="0"/>
          </a:p>
        </p:txBody>
      </p:sp>
      <p:pic>
        <p:nvPicPr>
          <p:cNvPr id="7170" name="Picture 2" descr="C:\Users\Татьяна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6400" y="4955157"/>
            <a:ext cx="2387600" cy="17907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3844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Внеурочная деятельность. Выполнение домашнего задания.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1"/>
            <a:ext cx="7972666" cy="34189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Требования к режиму дня (чередование нагрузок, четкий режим сна и бодрствования, режим питания; личный календарь (овладение простыми навыками планирования событий собственной жизни, их соотнесения с событиями жизни семьи, общества, государства).</a:t>
            </a:r>
          </a:p>
          <a:p>
            <a:r>
              <a:rPr lang="ru-RU" dirty="0" smtClean="0"/>
              <a:t>Возможные проблемы: подмена ролей - родители как учителя,  завышение требований, опережающая подготовка, не учет психофизических ресурсов ребенка с ОВЗ.</a:t>
            </a:r>
          </a:p>
          <a:p>
            <a:r>
              <a:rPr lang="ru-RU" dirty="0" smtClean="0"/>
              <a:t>Простые приемы помощи при выполнении домашних заданий: помощь в принятии и понимании, помощь в планировании этапов выполнения, помощь в решении и выполнении проверки.</a:t>
            </a:r>
            <a:endParaRPr lang="ru-RU" dirty="0"/>
          </a:p>
        </p:txBody>
      </p:sp>
      <p:pic>
        <p:nvPicPr>
          <p:cNvPr id="8194" name="Picture 2" descr="C:\Users\Татьян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6294" y="5236682"/>
            <a:ext cx="2221705" cy="1446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8"/>
          <p:cNvGrpSpPr/>
          <p:nvPr/>
        </p:nvGrpSpPr>
        <p:grpSpPr>
          <a:xfrm>
            <a:off x="4031659" y="4057567"/>
            <a:ext cx="2804695" cy="1306816"/>
            <a:chOff x="0" y="0"/>
            <a:chExt cx="2804694" cy="1306814"/>
          </a:xfrm>
        </p:grpSpPr>
        <p:sp>
          <p:nvSpPr>
            <p:cNvPr id="115" name="Shape 115"/>
            <p:cNvSpPr/>
            <p:nvPr/>
          </p:nvSpPr>
          <p:spPr>
            <a:xfrm rot="5610278">
              <a:off x="831620" y="-716614"/>
              <a:ext cx="1141454" cy="2740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6" h="21600" extrusionOk="0">
                  <a:moveTo>
                    <a:pt x="2" y="9260"/>
                  </a:moveTo>
                  <a:cubicBezTo>
                    <a:pt x="2" y="13483"/>
                    <a:pt x="6290" y="17170"/>
                    <a:pt x="15290" y="18226"/>
                  </a:cubicBezTo>
                  <a:lnTo>
                    <a:pt x="15290" y="17101"/>
                  </a:lnTo>
                  <a:lnTo>
                    <a:pt x="20386" y="19645"/>
                  </a:lnTo>
                  <a:lnTo>
                    <a:pt x="15290" y="21600"/>
                  </a:lnTo>
                  <a:lnTo>
                    <a:pt x="15290" y="20475"/>
                  </a:lnTo>
                  <a:lnTo>
                    <a:pt x="15290" y="20475"/>
                  </a:lnTo>
                  <a:cubicBezTo>
                    <a:pt x="6290" y="19420"/>
                    <a:pt x="2" y="15732"/>
                    <a:pt x="2" y="11509"/>
                  </a:cubicBezTo>
                  <a:close/>
                  <a:moveTo>
                    <a:pt x="20386" y="2249"/>
                  </a:moveTo>
                  <a:cubicBezTo>
                    <a:pt x="10086" y="2249"/>
                    <a:pt x="1404" y="5740"/>
                    <a:pt x="153" y="10385"/>
                  </a:cubicBezTo>
                  <a:lnTo>
                    <a:pt x="153" y="10385"/>
                  </a:lnTo>
                  <a:cubicBezTo>
                    <a:pt x="-1214" y="5308"/>
                    <a:pt x="6736" y="690"/>
                    <a:pt x="17910" y="69"/>
                  </a:cubicBezTo>
                  <a:cubicBezTo>
                    <a:pt x="18732" y="23"/>
                    <a:pt x="19558" y="0"/>
                    <a:pt x="2038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BABABA"/>
                </a:gs>
                <a:gs pos="35000">
                  <a:srgbClr val="CFCFCF"/>
                </a:gs>
                <a:gs pos="100000">
                  <a:srgbClr val="EDEDED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 rot="5610278">
              <a:off x="1541642" y="38222"/>
              <a:ext cx="1141453" cy="131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6" h="21600" extrusionOk="0">
                  <a:moveTo>
                    <a:pt x="20386" y="4679"/>
                  </a:moveTo>
                  <a:cubicBezTo>
                    <a:pt x="10086" y="4679"/>
                    <a:pt x="1404" y="11939"/>
                    <a:pt x="153" y="21600"/>
                  </a:cubicBezTo>
                  <a:lnTo>
                    <a:pt x="153" y="21600"/>
                  </a:lnTo>
                  <a:cubicBezTo>
                    <a:pt x="-1214" y="11041"/>
                    <a:pt x="6736" y="1435"/>
                    <a:pt x="17910" y="143"/>
                  </a:cubicBezTo>
                  <a:cubicBezTo>
                    <a:pt x="18732" y="48"/>
                    <a:pt x="19558" y="0"/>
                    <a:pt x="20386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 rot="5610278">
              <a:off x="831675" y="-716556"/>
              <a:ext cx="1141337" cy="2740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260"/>
                  </a:moveTo>
                  <a:cubicBezTo>
                    <a:pt x="0" y="13483"/>
                    <a:pt x="6663" y="17170"/>
                    <a:pt x="16200" y="18226"/>
                  </a:cubicBezTo>
                  <a:lnTo>
                    <a:pt x="16200" y="17101"/>
                  </a:lnTo>
                  <a:lnTo>
                    <a:pt x="21600" y="19645"/>
                  </a:lnTo>
                  <a:lnTo>
                    <a:pt x="16200" y="21600"/>
                  </a:lnTo>
                  <a:lnTo>
                    <a:pt x="16200" y="20475"/>
                  </a:lnTo>
                  <a:lnTo>
                    <a:pt x="16200" y="20475"/>
                  </a:lnTo>
                  <a:cubicBezTo>
                    <a:pt x="6663" y="19420"/>
                    <a:pt x="0" y="15732"/>
                    <a:pt x="0" y="11509"/>
                  </a:cubicBezTo>
                  <a:lnTo>
                    <a:pt x="0" y="9260"/>
                  </a:lnTo>
                  <a:cubicBezTo>
                    <a:pt x="0" y="4146"/>
                    <a:pt x="9671" y="0"/>
                    <a:pt x="21600" y="0"/>
                  </a:cubicBezTo>
                  <a:lnTo>
                    <a:pt x="21600" y="2249"/>
                  </a:lnTo>
                  <a:cubicBezTo>
                    <a:pt x="10685" y="2249"/>
                    <a:pt x="1486" y="5740"/>
                    <a:pt x="160" y="10385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2143107" y="1714487"/>
            <a:ext cx="2818958" cy="1143084"/>
            <a:chOff x="0" y="0"/>
            <a:chExt cx="2818956" cy="1143082"/>
          </a:xfrm>
        </p:grpSpPr>
        <p:sp>
          <p:nvSpPr>
            <p:cNvPr id="119" name="Shape 119"/>
            <p:cNvSpPr/>
            <p:nvPr/>
          </p:nvSpPr>
          <p:spPr>
            <a:xfrm>
              <a:off x="0" y="0"/>
              <a:ext cx="2818957" cy="114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5" extrusionOk="0">
                  <a:moveTo>
                    <a:pt x="19706" y="0"/>
                  </a:moveTo>
                  <a:lnTo>
                    <a:pt x="21600" y="5133"/>
                  </a:lnTo>
                  <a:lnTo>
                    <a:pt x="20505" y="5133"/>
                  </a:lnTo>
                  <a:lnTo>
                    <a:pt x="20505" y="5133"/>
                  </a:lnTo>
                  <a:cubicBezTo>
                    <a:pt x="19341" y="15082"/>
                    <a:pt x="15024" y="21600"/>
                    <a:pt x="10400" y="20391"/>
                  </a:cubicBezTo>
                  <a:lnTo>
                    <a:pt x="10400" y="20391"/>
                  </a:lnTo>
                  <a:cubicBezTo>
                    <a:pt x="14212" y="19395"/>
                    <a:pt x="17356" y="13335"/>
                    <a:pt x="18316" y="5133"/>
                  </a:cubicBezTo>
                  <a:lnTo>
                    <a:pt x="17221" y="5133"/>
                  </a:lnTo>
                  <a:close/>
                  <a:moveTo>
                    <a:pt x="9306" y="20534"/>
                  </a:moveTo>
                  <a:cubicBezTo>
                    <a:pt x="4166" y="20534"/>
                    <a:pt x="0" y="11341"/>
                    <a:pt x="0" y="0"/>
                  </a:cubicBezTo>
                  <a:lnTo>
                    <a:pt x="2190" y="0"/>
                  </a:lnTo>
                  <a:lnTo>
                    <a:pt x="2190" y="0"/>
                  </a:lnTo>
                  <a:cubicBezTo>
                    <a:pt x="2190" y="11341"/>
                    <a:pt x="6356" y="20534"/>
                    <a:pt x="11495" y="2053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D1BB"/>
                </a:gs>
                <a:gs pos="35000">
                  <a:srgbClr val="FFDECF"/>
                </a:gs>
                <a:gs pos="100000">
                  <a:srgbClr val="FFF2ED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0" y="0"/>
              <a:ext cx="1500199" cy="114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6" y="21600"/>
                  </a:moveTo>
                  <a:cubicBezTo>
                    <a:pt x="7829" y="21600"/>
                    <a:pt x="0" y="11929"/>
                    <a:pt x="0" y="0"/>
                  </a:cubicBezTo>
                  <a:lnTo>
                    <a:pt x="4114" y="0"/>
                  </a:lnTo>
                  <a:lnTo>
                    <a:pt x="4114" y="0"/>
                  </a:lnTo>
                  <a:cubicBezTo>
                    <a:pt x="4114" y="11929"/>
                    <a:pt x="11943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0" y="0"/>
              <a:ext cx="2818957" cy="114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400" y="21450"/>
                  </a:moveTo>
                  <a:lnTo>
                    <a:pt x="10400" y="21450"/>
                  </a:lnTo>
                  <a:cubicBezTo>
                    <a:pt x="14212" y="20402"/>
                    <a:pt x="17356" y="14027"/>
                    <a:pt x="18316" y="5400"/>
                  </a:cubicBezTo>
                  <a:lnTo>
                    <a:pt x="17221" y="5400"/>
                  </a:lnTo>
                  <a:lnTo>
                    <a:pt x="19706" y="0"/>
                  </a:lnTo>
                  <a:lnTo>
                    <a:pt x="21600" y="5400"/>
                  </a:lnTo>
                  <a:lnTo>
                    <a:pt x="20505" y="5400"/>
                  </a:lnTo>
                  <a:lnTo>
                    <a:pt x="20505" y="5400"/>
                  </a:lnTo>
                  <a:cubicBezTo>
                    <a:pt x="19444" y="14937"/>
                    <a:pt x="15738" y="21600"/>
                    <a:pt x="11495" y="21600"/>
                  </a:cubicBezTo>
                  <a:lnTo>
                    <a:pt x="9306" y="21600"/>
                  </a:lnTo>
                  <a:cubicBezTo>
                    <a:pt x="4166" y="21600"/>
                    <a:pt x="0" y="11929"/>
                    <a:pt x="0" y="0"/>
                  </a:cubicBezTo>
                  <a:lnTo>
                    <a:pt x="2190" y="0"/>
                  </a:lnTo>
                  <a:lnTo>
                    <a:pt x="2190" y="0"/>
                  </a:lnTo>
                  <a:cubicBezTo>
                    <a:pt x="2190" y="11929"/>
                    <a:pt x="6356" y="21600"/>
                    <a:pt x="11495" y="21600"/>
                  </a:cubicBezTo>
                </a:path>
              </a:pathLst>
            </a:custGeom>
            <a:noFill/>
            <a:ln w="9525" cap="flat">
              <a:solidFill>
                <a:srgbClr val="F6924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</p:grpSp>
      <p:pic>
        <p:nvPicPr>
          <p:cNvPr id="123" name="image17.jpeg" descr="C:\Users\татьяна\Desktop\ссора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000760" y="3143248"/>
            <a:ext cx="2643206" cy="2521553"/>
          </a:xfrm>
          <a:prstGeom prst="rect">
            <a:avLst/>
          </a:prstGeom>
          <a:ln w="190500" cap="sq">
            <a:solidFill>
              <a:srgbClr val="C8C6BD"/>
            </a:solidFill>
            <a:miter/>
          </a:ln>
          <a:effectLst>
            <a:outerShdw blurRad="254000" rotWithShape="0">
              <a:srgbClr val="000000">
                <a:alpha val="43000"/>
              </a:srgbClr>
            </a:outerShdw>
          </a:effectLst>
        </p:spPr>
      </p:pic>
      <p:pic>
        <p:nvPicPr>
          <p:cNvPr id="124" name="image18.jpg" descr="C:\Users\татьяна\Desktop\1226526676_shkolniki.jpg"/>
          <p:cNvPicPr/>
          <p:nvPr/>
        </p:nvPicPr>
        <p:blipFill>
          <a:blip r:embed="rId3" cstate="print">
            <a:extLst/>
          </a:blip>
          <a:srcRect l="6350" t="1695"/>
          <a:stretch>
            <a:fillRect/>
          </a:stretch>
        </p:blipFill>
        <p:spPr>
          <a:xfrm>
            <a:off x="571472" y="1086885"/>
            <a:ext cx="2571767" cy="2447724"/>
          </a:xfrm>
          <a:prstGeom prst="rect">
            <a:avLst/>
          </a:prstGeom>
          <a:ln w="190500" cap="sq">
            <a:solidFill>
              <a:srgbClr val="FAC090"/>
            </a:solidFill>
            <a:miter/>
          </a:ln>
          <a:effectLst>
            <a:outerShdw blurRad="254000" rotWithShape="0">
              <a:srgbClr val="000000">
                <a:alpha val="43000"/>
              </a:srgbClr>
            </a:outerShdw>
          </a:effectLst>
        </p:spPr>
      </p:pic>
      <p:sp>
        <p:nvSpPr>
          <p:cNvPr id="125" name="Shape 125"/>
          <p:cNvSpPr/>
          <p:nvPr/>
        </p:nvSpPr>
        <p:spPr>
          <a:xfrm>
            <a:off x="4857181" y="1012486"/>
            <a:ext cx="3000397" cy="1167766"/>
          </a:xfrm>
          <a:prstGeom prst="rect">
            <a:avLst/>
          </a:prstGeom>
          <a:gradFill>
            <a:gsLst>
              <a:gs pos="0">
                <a:srgbClr val="FFD1BB"/>
              </a:gs>
              <a:gs pos="35000">
                <a:srgbClr val="FFDECF"/>
              </a:gs>
              <a:gs pos="100000">
                <a:srgbClr val="FFF2ED"/>
              </a:gs>
            </a:gsLst>
            <a:lin ang="16200000"/>
          </a:gradFill>
          <a:ln>
            <a:solidFill>
              <a:srgbClr val="F6924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dirty="0"/>
              <a:t>ОБЩНОСТЬ ИНТЕРЕСОВ, </a:t>
            </a:r>
          </a:p>
          <a:p>
            <a:pPr lvl="0" algn="ctr">
              <a:lnSpc>
                <a:spcPct val="150000"/>
              </a:lnSpc>
            </a:pPr>
            <a:r>
              <a:rPr dirty="0"/>
              <a:t>ПРЕДСТАВЛЕНИЙ О СЕБЕ И </a:t>
            </a:r>
          </a:p>
          <a:p>
            <a:pPr lvl="0" algn="ctr">
              <a:lnSpc>
                <a:spcPct val="150000"/>
              </a:lnSpc>
            </a:pPr>
            <a:r>
              <a:rPr dirty="0"/>
              <a:t>ОКРУЖАЮЩЕМ МИРЕ</a:t>
            </a:r>
          </a:p>
        </p:txBody>
      </p:sp>
      <p:sp>
        <p:nvSpPr>
          <p:cNvPr id="126" name="Shape 126"/>
          <p:cNvSpPr/>
          <p:nvPr/>
        </p:nvSpPr>
        <p:spPr>
          <a:xfrm>
            <a:off x="1142975" y="5214949"/>
            <a:ext cx="4521882" cy="767716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dirty="0"/>
              <a:t>ВЗАИМНОЕ НЕПОНИМАНИЕ ДЕТЬМИ</a:t>
            </a:r>
          </a:p>
          <a:p>
            <a:pPr lvl="0" algn="ctr">
              <a:lnSpc>
                <a:spcPct val="150000"/>
              </a:lnSpc>
            </a:pPr>
            <a:r>
              <a:rPr dirty="0"/>
              <a:t>МОТИВОВ ПОВЕДЕНИЯ ДРУГ ДРУГА</a:t>
            </a:r>
          </a:p>
        </p:txBody>
      </p:sp>
      <p:sp>
        <p:nvSpPr>
          <p:cNvPr id="127" name="Shape 127"/>
          <p:cNvSpPr/>
          <p:nvPr/>
        </p:nvSpPr>
        <p:spPr>
          <a:xfrm flipV="1">
            <a:off x="714918" y="1998937"/>
            <a:ext cx="7142660" cy="3071344"/>
          </a:xfrm>
          <a:prstGeom prst="line">
            <a:avLst/>
          </a:prstGeom>
          <a:ln w="38100">
            <a:solidFill>
              <a:srgbClr val="C0504D"/>
            </a:solidFill>
            <a:headEnd type="oval"/>
            <a:tailEnd type="oval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498474" y="216678"/>
            <a:ext cx="7556313" cy="1116106"/>
          </a:xfrm>
        </p:spPr>
        <p:txBody>
          <a:bodyPr/>
          <a:lstStyle/>
          <a:p>
            <a:r>
              <a:rPr lang="ru-RU" dirty="0" smtClean="0"/>
              <a:t>Общении с одноклассниками.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5230621"/>
      </p:ext>
    </p:extLst>
  </p:cSld>
  <p:clrMapOvr>
    <a:masterClrMapping/>
  </p:clrMapOvr>
  <p:transition spd="med">
    <p:wipe dir="d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 advAuto="0"/>
      <p:bldP spid="122" grpId="0" animBg="1" advAuto="0"/>
      <p:bldP spid="123" grpId="0" animBg="1" advAuto="0"/>
      <p:bldP spid="124" grpId="0" animBg="1" advAuto="0"/>
      <p:bldP spid="125" grpId="0" animBg="1" advAuto="0"/>
      <p:bldP spid="126" grpId="0" animBg="1" advAuto="0"/>
      <p:bldP spid="127" grpId="0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ДЕМОНСТРИРОВАТЬ ОСОБОЕ ОТНОШЕНИЕ,</a:t>
            </a:r>
          </a:p>
          <a:p>
            <a:r>
              <a:rPr lang="ru-RU" dirty="0" smtClean="0"/>
              <a:t>ЕДИНЫЕ ТРЕБОВАНИЯ, </a:t>
            </a:r>
          </a:p>
          <a:p>
            <a:r>
              <a:rPr lang="ru-RU" dirty="0" smtClean="0"/>
              <a:t>СПЕЦИАЛЬНАЯ ПЕДАГОГИЧЕСКАЯ ПОМОЩЬ ДОЛЖНА НОСИТЬ «СКРЫТЫЙ» ХАРАКТЕР (ДЛЯ ОДНОКЛАССНИКОВ БЕЗ НАРУШЕНИЙ РАЗВИТИЯ )</a:t>
            </a:r>
          </a:p>
          <a:p>
            <a:r>
              <a:rPr lang="ru-RU" dirty="0" smtClean="0"/>
              <a:t>ПОМОЩЬ В КОНФКЛИКТНОЙ СИТУАЦИИ ВКЛЮЧАЕТ обязательный анализ причин и следствий произошедшего (для обучающегося с ОВЗ нередко неясны причины поведения сверстника или следствия своих действий, в том числе отсроченные).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Общении с одноклассниками.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1782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image19.jpg" descr="C:\Users\татьяна\Desktop\Диссертация\видео\фото и видео Диана и ученики\VTS_01_1_0035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572133" y="410827"/>
            <a:ext cx="2306179" cy="173229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2" name="Group 132"/>
          <p:cNvGrpSpPr/>
          <p:nvPr/>
        </p:nvGrpSpPr>
        <p:grpSpPr>
          <a:xfrm>
            <a:off x="357158" y="1000108"/>
            <a:ext cx="2500331" cy="785819"/>
            <a:chOff x="0" y="0"/>
            <a:chExt cx="2500329" cy="785818"/>
          </a:xfrm>
        </p:grpSpPr>
        <p:sp>
          <p:nvSpPr>
            <p:cNvPr id="130" name="Shape 130"/>
            <p:cNvSpPr/>
            <p:nvPr/>
          </p:nvSpPr>
          <p:spPr>
            <a:xfrm>
              <a:off x="0" y="0"/>
              <a:ext cx="2441500" cy="785819"/>
            </a:xfrm>
            <a:prstGeom prst="roundRect">
              <a:avLst>
                <a:gd name="adj" fmla="val 10000"/>
              </a:avLst>
            </a:prstGeom>
            <a:solidFill>
              <a:srgbClr val="FDEADA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58830" y="-1"/>
              <a:ext cx="2441500" cy="4775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80010" tIns="80010" rIns="80010" bIns="80010" numCol="1" anchor="t">
              <a:spAutoFit/>
            </a:bodyPr>
            <a:lstStyle/>
            <a:p>
              <a:pPr lvl="0" defTabSz="933450">
                <a:lnSpc>
                  <a:spcPct val="90000"/>
                </a:lnSpc>
                <a:spcBef>
                  <a:spcPts val="800"/>
                </a:spcBef>
              </a:pPr>
              <a:r>
                <a:rPr sz="2100">
                  <a:solidFill>
                    <a:srgbClr val="C00000"/>
                  </a:solidFill>
                </a:rPr>
                <a:t>I направление</a:t>
              </a:r>
            </a:p>
          </p:txBody>
        </p:sp>
      </p:grpSp>
      <p:grpSp>
        <p:nvGrpSpPr>
          <p:cNvPr id="135" name="Group 135"/>
          <p:cNvGrpSpPr/>
          <p:nvPr/>
        </p:nvGrpSpPr>
        <p:grpSpPr>
          <a:xfrm>
            <a:off x="3571867" y="857231"/>
            <a:ext cx="2218879" cy="857257"/>
            <a:chOff x="0" y="0"/>
            <a:chExt cx="2218878" cy="857256"/>
          </a:xfrm>
        </p:grpSpPr>
        <p:sp>
          <p:nvSpPr>
            <p:cNvPr id="133" name="Shape 133"/>
            <p:cNvSpPr/>
            <p:nvPr/>
          </p:nvSpPr>
          <p:spPr>
            <a:xfrm>
              <a:off x="-1" y="0"/>
              <a:ext cx="2166671" cy="857257"/>
            </a:xfrm>
            <a:prstGeom prst="roundRect">
              <a:avLst>
                <a:gd name="adj" fmla="val 10000"/>
              </a:avLst>
            </a:prstGeom>
            <a:solidFill>
              <a:srgbClr val="C0504D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52208" y="0"/>
              <a:ext cx="2166670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72389" tIns="72389" rIns="72389" bIns="72389" numCol="1" anchor="t">
              <a:spAutoFit/>
            </a:bodyPr>
            <a:lstStyle>
              <a:lvl1pPr defTabSz="844550">
                <a:lnSpc>
                  <a:spcPct val="90000"/>
                </a:lnSpc>
                <a:spcBef>
                  <a:spcPts val="700"/>
                </a:spcBef>
                <a:defRPr sz="19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900">
                  <a:solidFill>
                    <a:srgbClr val="FFFFFF"/>
                  </a:solidFill>
                </a:rPr>
                <a:t>Учитель-дефектолог</a:t>
              </a:r>
            </a:p>
          </p:txBody>
        </p:sp>
      </p:grpSp>
      <p:grpSp>
        <p:nvGrpSpPr>
          <p:cNvPr id="138" name="Group 138"/>
          <p:cNvGrpSpPr/>
          <p:nvPr/>
        </p:nvGrpSpPr>
        <p:grpSpPr>
          <a:xfrm>
            <a:off x="285720" y="4071942"/>
            <a:ext cx="2571769" cy="785819"/>
            <a:chOff x="0" y="0"/>
            <a:chExt cx="2571768" cy="785818"/>
          </a:xfrm>
        </p:grpSpPr>
        <p:sp>
          <p:nvSpPr>
            <p:cNvPr id="136" name="Shape 136"/>
            <p:cNvSpPr/>
            <p:nvPr/>
          </p:nvSpPr>
          <p:spPr>
            <a:xfrm>
              <a:off x="0" y="-1"/>
              <a:ext cx="2443414" cy="785820"/>
            </a:xfrm>
            <a:prstGeom prst="roundRect">
              <a:avLst>
                <a:gd name="adj" fmla="val 10000"/>
              </a:avLst>
            </a:prstGeom>
            <a:solidFill>
              <a:srgbClr val="FDEADA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0" y="-1"/>
              <a:ext cx="2571769" cy="6832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63829" tIns="163829" rIns="163829" bIns="163829" numCol="1" anchor="t">
              <a:spAutoFit/>
            </a:bodyPr>
            <a:lstStyle/>
            <a:p>
              <a:pPr lvl="0" defTabSz="1911350">
                <a:lnSpc>
                  <a:spcPct val="90000"/>
                </a:lnSpc>
                <a:spcBef>
                  <a:spcPts val="1000"/>
                </a:spcBef>
              </a:pPr>
              <a:r>
                <a:rPr sz="2400">
                  <a:solidFill>
                    <a:srgbClr val="C00000"/>
                  </a:solidFill>
                </a:rPr>
                <a:t>II направление</a:t>
              </a:r>
            </a:p>
          </p:txBody>
        </p:sp>
      </p:grpSp>
      <p:pic>
        <p:nvPicPr>
          <p:cNvPr id="139" name="image20.jpeg" descr="C:\Users\татьяна\Desktop\Диссертация\видео\DSC00758.JPG"/>
          <p:cNvPicPr/>
          <p:nvPr/>
        </p:nvPicPr>
        <p:blipFill>
          <a:blip r:embed="rId3" cstate="print">
            <a:extLst/>
          </a:blip>
          <a:srcRect l="51757" t="24610" r="4296" b="32029"/>
          <a:stretch>
            <a:fillRect/>
          </a:stretch>
        </p:blipFill>
        <p:spPr>
          <a:xfrm>
            <a:off x="5500694" y="4786322"/>
            <a:ext cx="2361317" cy="17473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21.jpg" descr="IMG_0348"/>
          <p:cNvPicPr/>
          <p:nvPr/>
        </p:nvPicPr>
        <p:blipFill>
          <a:blip r:embed="rId4" cstate="print">
            <a:extLst/>
          </a:blip>
          <a:srcRect l="4965" t="8828" r="13937" b="9514"/>
          <a:stretch>
            <a:fillRect/>
          </a:stretch>
        </p:blipFill>
        <p:spPr>
          <a:xfrm>
            <a:off x="5572132" y="2857495"/>
            <a:ext cx="2270571" cy="171451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3" name="Group 143"/>
          <p:cNvGrpSpPr/>
          <p:nvPr/>
        </p:nvGrpSpPr>
        <p:grpSpPr>
          <a:xfrm>
            <a:off x="3643305" y="3571876"/>
            <a:ext cx="2571769" cy="857257"/>
            <a:chOff x="0" y="0"/>
            <a:chExt cx="2571767" cy="857256"/>
          </a:xfrm>
        </p:grpSpPr>
        <p:sp>
          <p:nvSpPr>
            <p:cNvPr id="141" name="Shape 141"/>
            <p:cNvSpPr/>
            <p:nvPr/>
          </p:nvSpPr>
          <p:spPr>
            <a:xfrm>
              <a:off x="0" y="0"/>
              <a:ext cx="2511256" cy="857257"/>
            </a:xfrm>
            <a:prstGeom prst="roundRect">
              <a:avLst>
                <a:gd name="adj" fmla="val 10000"/>
              </a:avLst>
            </a:prstGeom>
            <a:solidFill>
              <a:srgbClr val="C0504D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60511" y="1"/>
              <a:ext cx="2511257" cy="586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60020" tIns="160020" rIns="160020" bIns="160020" numCol="1" anchor="t">
              <a:spAutoFit/>
            </a:bodyPr>
            <a:lstStyle>
              <a:lvl1pPr defTabSz="1866900">
                <a:lnSpc>
                  <a:spcPct val="90000"/>
                </a:lnSpc>
                <a:spcBef>
                  <a:spcPts val="7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 dirty="0">
                  <a:solidFill>
                    <a:srgbClr val="FFFFFF"/>
                  </a:solidFill>
                </a:rPr>
                <a:t>Учитель </a:t>
              </a:r>
              <a:r>
                <a:rPr dirty="0" smtClean="0">
                  <a:solidFill>
                    <a:srgbClr val="FFFFFF"/>
                  </a:solidFill>
                </a:rPr>
                <a:t>клас</a:t>
              </a:r>
              <a:r>
                <a:rPr lang="ru-RU" dirty="0" err="1" smtClean="0">
                  <a:solidFill>
                    <a:srgbClr val="FFFFFF"/>
                  </a:solidFill>
                </a:rPr>
                <a:t>са</a:t>
              </a:r>
              <a:endParaRPr dirty="0">
                <a:solidFill>
                  <a:srgbClr val="FFFFFF"/>
                </a:solidFill>
              </a:endParaRPr>
            </a:p>
          </p:txBody>
        </p:sp>
      </p:grpSp>
      <p:sp>
        <p:nvSpPr>
          <p:cNvPr id="144" name="Shape 144"/>
          <p:cNvSpPr/>
          <p:nvPr/>
        </p:nvSpPr>
        <p:spPr>
          <a:xfrm>
            <a:off x="1071537" y="1785926"/>
            <a:ext cx="571506" cy="22145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787"/>
                </a:moveTo>
                <a:lnTo>
                  <a:pt x="10800" y="0"/>
                </a:lnTo>
                <a:lnTo>
                  <a:pt x="21600" y="2787"/>
                </a:lnTo>
                <a:lnTo>
                  <a:pt x="16200" y="2787"/>
                </a:lnTo>
                <a:lnTo>
                  <a:pt x="16200" y="18813"/>
                </a:lnTo>
                <a:lnTo>
                  <a:pt x="21600" y="18813"/>
                </a:lnTo>
                <a:lnTo>
                  <a:pt x="10800" y="21600"/>
                </a:lnTo>
                <a:lnTo>
                  <a:pt x="0" y="18813"/>
                </a:lnTo>
                <a:lnTo>
                  <a:pt x="5400" y="18813"/>
                </a:lnTo>
                <a:lnTo>
                  <a:pt x="5400" y="2787"/>
                </a:lnTo>
                <a:close/>
              </a:path>
            </a:pathLst>
          </a:custGeom>
          <a:gradFill>
            <a:gsLst>
              <a:gs pos="0">
                <a:srgbClr val="FFA5A3"/>
              </a:gs>
              <a:gs pos="35000">
                <a:srgbClr val="FFBFBE"/>
              </a:gs>
              <a:gs pos="100000">
                <a:srgbClr val="FFE6E6"/>
              </a:gs>
            </a:gsLst>
            <a:lin ang="16200000"/>
          </a:gradFill>
          <a:ln>
            <a:solidFill>
              <a:srgbClr val="BE4B48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b="1">
                <a:ln w="18000">
                  <a:solidFill>
                    <a:srgbClr val="D73A36"/>
                  </a:solidFill>
                </a:ln>
                <a:noFill/>
                <a:effectLst>
                  <a:outerShdw blurRad="25400" dist="23000" dir="702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3000363" y="1357297"/>
            <a:ext cx="500067" cy="28575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9A2F2C"/>
              </a:gs>
              <a:gs pos="80000">
                <a:srgbClr val="CA3E3A"/>
              </a:gs>
              <a:gs pos="100000">
                <a:srgbClr val="CE3B37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b="1">
                <a:ln w="18000">
                  <a:solidFill>
                    <a:srgbClr val="D73A36"/>
                  </a:solidFill>
                </a:ln>
                <a:noFill/>
                <a:effectLst>
                  <a:outerShdw blurRad="25400" dist="23000" dir="702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2928926" y="4572008"/>
            <a:ext cx="500067" cy="28575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9A2F2C"/>
              </a:gs>
              <a:gs pos="80000">
                <a:srgbClr val="CA3E3A"/>
              </a:gs>
              <a:gs pos="100000">
                <a:srgbClr val="CE3B37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b="1">
                <a:ln w="18000">
                  <a:solidFill>
                    <a:srgbClr val="D73A36"/>
                  </a:solidFill>
                </a:ln>
                <a:noFill/>
                <a:effectLst>
                  <a:outerShdw blurRad="25400" dist="23000" dir="702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2928926" y="4071942"/>
            <a:ext cx="500067" cy="285753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9A2F2C"/>
              </a:gs>
              <a:gs pos="80000">
                <a:srgbClr val="CA3E3A"/>
              </a:gs>
              <a:gs pos="100000">
                <a:srgbClr val="CE3B37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b="1">
                <a:ln w="18000">
                  <a:solidFill>
                    <a:srgbClr val="D73A36"/>
                  </a:solidFill>
                </a:ln>
                <a:noFill/>
                <a:effectLst>
                  <a:outerShdw blurRad="25400" dist="23000" dir="702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grpSp>
        <p:nvGrpSpPr>
          <p:cNvPr id="150" name="Group 150"/>
          <p:cNvGrpSpPr/>
          <p:nvPr/>
        </p:nvGrpSpPr>
        <p:grpSpPr>
          <a:xfrm>
            <a:off x="3643305" y="4572008"/>
            <a:ext cx="2428893" cy="785819"/>
            <a:chOff x="0" y="0"/>
            <a:chExt cx="2428891" cy="785818"/>
          </a:xfrm>
        </p:grpSpPr>
        <p:sp>
          <p:nvSpPr>
            <p:cNvPr id="148" name="Shape 148"/>
            <p:cNvSpPr/>
            <p:nvPr/>
          </p:nvSpPr>
          <p:spPr>
            <a:xfrm>
              <a:off x="0" y="-1"/>
              <a:ext cx="2371742" cy="785820"/>
            </a:xfrm>
            <a:prstGeom prst="roundRect">
              <a:avLst>
                <a:gd name="adj" fmla="val 10000"/>
              </a:avLst>
            </a:prstGeom>
            <a:solidFill>
              <a:srgbClr val="C0504D"/>
            </a:solidFill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57150" y="-1"/>
              <a:ext cx="2371742" cy="5181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25729" tIns="125729" rIns="125729" bIns="125729" numCol="1" anchor="t">
              <a:spAutoFit/>
            </a:bodyPr>
            <a:lstStyle>
              <a:lvl1pPr defTabSz="1466850">
                <a:lnSpc>
                  <a:spcPct val="90000"/>
                </a:lnSpc>
                <a:spcBef>
                  <a:spcPts val="7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Родители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52508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 advAuto="0"/>
      <p:bldP spid="132" grpId="0" animBg="1" advAuto="0"/>
      <p:bldP spid="135" grpId="0" animBg="1" advAuto="0"/>
      <p:bldP spid="138" grpId="0" animBg="1" advAuto="0"/>
      <p:bldP spid="139" grpId="0" animBg="1" advAuto="0"/>
      <p:bldP spid="140" grpId="0" animBg="1" advAuto="0"/>
      <p:bldP spid="143" grpId="0" animBg="1" advAuto="0"/>
      <p:bldP spid="144" grpId="0" animBg="1" advAuto="0"/>
      <p:bldP spid="145" grpId="0" animBg="1" advAuto="0"/>
      <p:bldP spid="146" grpId="0" animBg="1" advAuto="0"/>
      <p:bldP spid="147" grpId="0" animBg="1" advAuto="0"/>
      <p:bldP spid="150" grpId="0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5"/>
          <p:cNvGrpSpPr/>
          <p:nvPr/>
        </p:nvGrpSpPr>
        <p:grpSpPr>
          <a:xfrm>
            <a:off x="5180981" y="1844824"/>
            <a:ext cx="3279874" cy="3703083"/>
            <a:chOff x="0" y="0"/>
            <a:chExt cx="3279873" cy="3703082"/>
          </a:xfrm>
        </p:grpSpPr>
        <p:sp>
          <p:nvSpPr>
            <p:cNvPr id="103" name="Shape 103"/>
            <p:cNvSpPr/>
            <p:nvPr/>
          </p:nvSpPr>
          <p:spPr>
            <a:xfrm>
              <a:off x="0" y="0"/>
              <a:ext cx="3279874" cy="3703083"/>
            </a:xfrm>
            <a:prstGeom prst="rect">
              <a:avLst/>
            </a:prstGeom>
            <a:solidFill>
              <a:srgbClr val="EDEDE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pic>
          <p:nvPicPr>
            <p:cNvPr id="104" name="image22.gif"/>
            <p:cNvPicPr/>
            <p:nvPr/>
          </p:nvPicPr>
          <p:blipFill>
            <a:blip r:embed="rId2" cstate="print">
              <a:extLst/>
            </a:blip>
            <a:stretch>
              <a:fillRect/>
            </a:stretch>
          </p:blipFill>
          <p:spPr>
            <a:xfrm>
              <a:off x="0" y="0"/>
              <a:ext cx="3279874" cy="3703083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reflection stA="38000" endPos="40000" dir="5400000" sy="-100000" algn="bl" rotWithShape="0"/>
            </a:effectLst>
          </p:spPr>
        </p:pic>
      </p:grpSp>
      <p:grpSp>
        <p:nvGrpSpPr>
          <p:cNvPr id="108" name="Group 108"/>
          <p:cNvGrpSpPr/>
          <p:nvPr/>
        </p:nvGrpSpPr>
        <p:grpSpPr>
          <a:xfrm>
            <a:off x="1049303" y="1819510"/>
            <a:ext cx="3049729" cy="3728397"/>
            <a:chOff x="0" y="0"/>
            <a:chExt cx="3049728" cy="3728396"/>
          </a:xfrm>
        </p:grpSpPr>
        <p:sp>
          <p:nvSpPr>
            <p:cNvPr id="106" name="Shape 106"/>
            <p:cNvSpPr/>
            <p:nvPr/>
          </p:nvSpPr>
          <p:spPr>
            <a:xfrm>
              <a:off x="0" y="0"/>
              <a:ext cx="3049729" cy="3728397"/>
            </a:xfrm>
            <a:prstGeom prst="rect">
              <a:avLst/>
            </a:prstGeom>
            <a:solidFill>
              <a:srgbClr val="EDEDE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pic>
          <p:nvPicPr>
            <p:cNvPr id="107" name="image23.jpg"/>
            <p:cNvPicPr/>
            <p:nvPr/>
          </p:nvPicPr>
          <p:blipFill>
            <a:blip r:embed="rId3" cstate="print">
              <a:extLst/>
            </a:blip>
            <a:srcRect l="3037" t="10183" r="32926" b="4722"/>
            <a:stretch>
              <a:fillRect/>
            </a:stretch>
          </p:blipFill>
          <p:spPr>
            <a:xfrm>
              <a:off x="0" y="-1"/>
              <a:ext cx="3049729" cy="3728398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reflection stA="38000" endPos="40000" dir="5400000" sy="-100000" algn="bl" rotWithShape="0"/>
            </a:effectLst>
          </p:spPr>
        </p:pic>
      </p:grpSp>
      <p:grpSp>
        <p:nvGrpSpPr>
          <p:cNvPr id="111" name="Group 111"/>
          <p:cNvGrpSpPr/>
          <p:nvPr/>
        </p:nvGrpSpPr>
        <p:grpSpPr>
          <a:xfrm>
            <a:off x="971600" y="620687"/>
            <a:ext cx="7056784" cy="720082"/>
            <a:chOff x="0" y="0"/>
            <a:chExt cx="7056783" cy="720080"/>
          </a:xfrm>
        </p:grpSpPr>
        <p:sp>
          <p:nvSpPr>
            <p:cNvPr id="109" name="Shape 109"/>
            <p:cNvSpPr/>
            <p:nvPr/>
          </p:nvSpPr>
          <p:spPr>
            <a:xfrm>
              <a:off x="0" y="-1"/>
              <a:ext cx="7056784" cy="72008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79646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0" y="47619"/>
              <a:ext cx="7056784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cap="all">
                  <a:ln w="9000">
                    <a:solidFill>
                      <a:srgbClr val="5D447B"/>
                    </a:solidFill>
                  </a:ln>
                  <a:solidFill>
                    <a:srgbClr val="3B1A64"/>
                  </a:solidFill>
                </a:rPr>
                <a:t>Варианты деструктивного поведения специалиста </a:t>
              </a:r>
            </a:p>
            <a:p>
              <a:pPr lvl="0" algn="ctr"/>
              <a:r>
                <a:rPr cap="all">
                  <a:ln w="9000">
                    <a:solidFill>
                      <a:srgbClr val="5D447B"/>
                    </a:solidFill>
                  </a:ln>
                  <a:solidFill>
                    <a:srgbClr val="3B1A64"/>
                  </a:solidFill>
                </a:rPr>
                <a:t>в трудной ситуации</a:t>
              </a:r>
            </a:p>
          </p:txBody>
        </p:sp>
      </p:grpSp>
      <p:sp>
        <p:nvSpPr>
          <p:cNvPr id="112" name="Shape 112"/>
          <p:cNvSpPr/>
          <p:nvPr/>
        </p:nvSpPr>
        <p:spPr>
          <a:xfrm>
            <a:off x="200247" y="5180157"/>
            <a:ext cx="42028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b="1" cap="all">
                <a:ln w="9000">
                  <a:solidFill>
                    <a:srgbClr val="5D447B"/>
                  </a:solidFill>
                </a:ln>
                <a:solidFill>
                  <a:srgbClr val="3B1A64"/>
                </a:solidFill>
              </a:defRPr>
            </a:lvl1pPr>
          </a:lstStyle>
          <a:p>
            <a:pPr lvl="0">
              <a:defRPr b="0" cap="none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b="1" cap="all">
                <a:ln w="9000">
                  <a:solidFill>
                    <a:srgbClr val="5D447B"/>
                  </a:solidFill>
                </a:ln>
                <a:solidFill>
                  <a:srgbClr val="3B1A64"/>
                </a:solidFill>
              </a:rPr>
              <a:t>Игнорирование проблем ребенка</a:t>
            </a:r>
          </a:p>
        </p:txBody>
      </p:sp>
      <p:sp>
        <p:nvSpPr>
          <p:cNvPr id="113" name="Shape 113"/>
          <p:cNvSpPr/>
          <p:nvPr/>
        </p:nvSpPr>
        <p:spPr>
          <a:xfrm>
            <a:off x="5872631" y="5661247"/>
            <a:ext cx="2249610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cap="all">
                <a:ln w="9000">
                  <a:solidFill>
                    <a:srgbClr val="5D447B"/>
                  </a:solidFill>
                </a:ln>
                <a:solidFill>
                  <a:srgbClr val="3B1A64"/>
                </a:solidFill>
              </a:rPr>
              <a:t>Действия</a:t>
            </a:r>
            <a:r>
              <a:t> </a:t>
            </a:r>
            <a:r>
              <a:rPr b="1" cap="all">
                <a:ln w="9000">
                  <a:solidFill>
                    <a:srgbClr val="5D447B"/>
                  </a:solidFill>
                </a:ln>
                <a:solidFill>
                  <a:srgbClr val="3B1A64"/>
                </a:solidFill>
              </a:rPr>
              <a:t>наугад</a:t>
            </a:r>
          </a:p>
        </p:txBody>
      </p:sp>
    </p:spTree>
    <p:extLst>
      <p:ext uri="{BB962C8B-B14F-4D97-AF65-F5344CB8AC3E}">
        <p14:creationId xmlns:p14="http://schemas.microsoft.com/office/powerpoint/2010/main" xmlns="" val="55294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defTabSz="832104">
              <a:defRPr sz="3549"/>
            </a:lvl1pPr>
          </a:lstStyle>
          <a:p>
            <a:pPr lvl="0">
              <a:defRPr sz="1800"/>
            </a:pPr>
            <a:r>
              <a:rPr lang="ru-RU" sz="3200" dirty="0"/>
              <a:t>Контекст и </a:t>
            </a:r>
            <a:r>
              <a:rPr lang="ru-RU" sz="3200" dirty="0" err="1"/>
              <a:t>конситуация</a:t>
            </a:r>
            <a:r>
              <a:rPr lang="ru-RU" sz="3200" dirty="0"/>
              <a:t>. </a:t>
            </a:r>
            <a:br>
              <a:rPr lang="ru-RU" sz="3200" dirty="0"/>
            </a:br>
            <a:r>
              <a:rPr lang="ru-RU" sz="3200" dirty="0"/>
              <a:t>Особенности понимания </a:t>
            </a:r>
            <a:r>
              <a:rPr lang="ru-RU" sz="3200" dirty="0" smtClean="0"/>
              <a:t>обращенной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/>
              <a:t>речи учеников с ОВЗ</a:t>
            </a:r>
            <a:endParaRPr sz="3200" dirty="0"/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457200" y="2005599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buSzTx/>
              <a:buNone/>
              <a:defRPr sz="1800"/>
            </a:pPr>
            <a:r>
              <a:rPr sz="3200" i="1" dirty="0"/>
              <a:t>Беседа по теме «Дикорастущие и культурные растения»:</a:t>
            </a:r>
          </a:p>
          <a:p>
            <a:pPr lvl="0">
              <a:buSzTx/>
              <a:buNone/>
              <a:defRPr sz="1800"/>
            </a:pPr>
            <a:r>
              <a:rPr sz="3200" i="1" dirty="0"/>
              <a:t>Учитель: «Ребята, кто-нибудь помнит, какие у нас культурные растения? Ну, кто </a:t>
            </a:r>
            <a:r>
              <a:rPr lang="ru-RU" sz="3200" i="1" dirty="0" smtClean="0"/>
              <a:t>расскажет</a:t>
            </a:r>
            <a:r>
              <a:rPr sz="3200" i="1" dirty="0" smtClean="0"/>
              <a:t>? </a:t>
            </a:r>
            <a:r>
              <a:rPr sz="3200" i="1" dirty="0"/>
              <a:t>Вика, давай!»</a:t>
            </a:r>
          </a:p>
          <a:p>
            <a:pPr lvl="0">
              <a:buSzTx/>
              <a:buNone/>
              <a:defRPr sz="1800"/>
            </a:pPr>
            <a:r>
              <a:rPr sz="3200" i="1" dirty="0"/>
              <a:t>Вика в ответ протягивает учителю шариковую ручку, которую держала в руке.</a:t>
            </a:r>
          </a:p>
        </p:txBody>
      </p:sp>
    </p:spTree>
    <p:extLst>
      <p:ext uri="{BB962C8B-B14F-4D97-AF65-F5344CB8AC3E}">
        <p14:creationId xmlns:p14="http://schemas.microsoft.com/office/powerpoint/2010/main" xmlns="" val="943732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/>
          </p:nvPr>
        </p:nvSpPr>
        <p:spPr>
          <a:xfrm>
            <a:off x="29366" y="274638"/>
            <a:ext cx="8229600" cy="1143001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/>
            </a:pPr>
            <a:r>
              <a:rPr sz="4400" dirty="0"/>
              <a:t>Приемы помощи: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buSzTx/>
              <a:buNone/>
              <a:defRPr sz="1800"/>
            </a:pPr>
            <a:r>
              <a:rPr sz="3200" dirty="0"/>
              <a:t>В каком порядке нужно прочитать предложения, чтобы между ними была связь по смыслу и получился текст?                </a:t>
            </a:r>
          </a:p>
          <a:p>
            <a:pPr lvl="0">
              <a:buSzTx/>
              <a:buNone/>
              <a:defRPr sz="1800"/>
            </a:pPr>
            <a:endParaRPr sz="3200" i="1" dirty="0"/>
          </a:p>
          <a:p>
            <a:pPr lvl="0">
              <a:buSzTx/>
              <a:buNone/>
              <a:defRPr sz="1800"/>
            </a:pPr>
            <a:r>
              <a:rPr sz="3200" dirty="0">
                <a:solidFill>
                  <a:srgbClr val="FF0000"/>
                </a:solidFill>
              </a:rPr>
              <a:t>Составь текст. Расставь предложения по порядку: что было сначала, что потом, чем все закончилось.</a:t>
            </a:r>
          </a:p>
        </p:txBody>
      </p:sp>
      <p:sp>
        <p:nvSpPr>
          <p:cNvPr id="178" name="Shape 178"/>
          <p:cNvSpPr/>
          <p:nvPr/>
        </p:nvSpPr>
        <p:spPr>
          <a:xfrm flipH="1">
            <a:off x="4142577" y="3144042"/>
            <a:ext cx="1589" cy="785819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695578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 i="1"/>
              <a:t>Приходилось ли тебе видеть дятла?   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endParaRPr sz="2900" i="1"/>
          </a:p>
          <a:p>
            <a:pPr lvl="0" algn="ctr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 i="1">
                <a:solidFill>
                  <a:srgbClr val="FF0000"/>
                </a:solidFill>
              </a:rPr>
              <a:t>Ты видел дятла?</a:t>
            </a:r>
            <a:endParaRPr sz="290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endParaRPr sz="2900" i="1"/>
          </a:p>
          <a:p>
            <a:pPr lvl="0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 i="1"/>
              <a:t>Поставь красные точки под буквами гласных звуков.    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endParaRPr sz="2900" i="1"/>
          </a:p>
          <a:p>
            <a:pPr lvl="0" algn="ctr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 i="1">
                <a:solidFill>
                  <a:srgbClr val="FF0000"/>
                </a:solidFill>
              </a:rPr>
              <a:t>Покажи буквы гласных звуков. Поставь под ними красные точки.</a:t>
            </a:r>
          </a:p>
        </p:txBody>
      </p:sp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/>
            </a:pPr>
            <a:r>
              <a:rPr sz="4400"/>
              <a:t>Приемы помощи:</a:t>
            </a:r>
          </a:p>
        </p:txBody>
      </p:sp>
      <p:sp>
        <p:nvSpPr>
          <p:cNvPr id="182" name="Shape 182"/>
          <p:cNvSpPr/>
          <p:nvPr/>
        </p:nvSpPr>
        <p:spPr>
          <a:xfrm flipH="1">
            <a:off x="4429124" y="2000239"/>
            <a:ext cx="1589" cy="714381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83" name="Shape 183"/>
          <p:cNvSpPr/>
          <p:nvPr/>
        </p:nvSpPr>
        <p:spPr>
          <a:xfrm flipH="1">
            <a:off x="4429124" y="4214818"/>
            <a:ext cx="1589" cy="714381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29554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r>
              <a:rPr sz="3136" i="1"/>
              <a:t>с одной грядки </a:t>
            </a:r>
            <a:r>
              <a:rPr sz="3136" b="1" i="1"/>
              <a:t>сняли</a:t>
            </a:r>
            <a:r>
              <a:rPr sz="3136" i="1"/>
              <a:t> 8 огурцов       </a:t>
            </a:r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endParaRPr sz="3136" i="1"/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r>
              <a:rPr sz="3136" i="1">
                <a:solidFill>
                  <a:srgbClr val="FF0000"/>
                </a:solidFill>
              </a:rPr>
              <a:t>с одной грядки </a:t>
            </a:r>
            <a:r>
              <a:rPr sz="3136" b="1" i="1">
                <a:solidFill>
                  <a:srgbClr val="FF0000"/>
                </a:solidFill>
              </a:rPr>
              <a:t>собрали</a:t>
            </a:r>
            <a:r>
              <a:rPr sz="3136" i="1">
                <a:solidFill>
                  <a:srgbClr val="FF0000"/>
                </a:solidFill>
              </a:rPr>
              <a:t> 8 огурцов</a:t>
            </a:r>
            <a:endParaRPr sz="3136">
              <a:solidFill>
                <a:srgbClr val="FF0000"/>
              </a:solidFill>
            </a:endParaRPr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endParaRPr sz="3136" i="1"/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r>
              <a:rPr sz="3136" i="1"/>
              <a:t>На какой грядке </a:t>
            </a:r>
            <a:r>
              <a:rPr sz="3136" b="1" i="1"/>
              <a:t>всхожесть</a:t>
            </a:r>
            <a:r>
              <a:rPr sz="3136" i="1"/>
              <a:t> семечек оказалась выше?    </a:t>
            </a:r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endParaRPr sz="3136" i="1"/>
          </a:p>
          <a:p>
            <a:pPr marL="336042" lvl="0" indent="-336042" defTabSz="896111">
              <a:lnSpc>
                <a:spcPct val="90000"/>
              </a:lnSpc>
              <a:buSzTx/>
              <a:buNone/>
              <a:defRPr sz="1800"/>
            </a:pPr>
            <a:r>
              <a:rPr sz="3136" i="1"/>
              <a:t> </a:t>
            </a:r>
            <a:r>
              <a:rPr sz="3136" i="1">
                <a:solidFill>
                  <a:srgbClr val="FF0000"/>
                </a:solidFill>
              </a:rPr>
              <a:t>На какой грядке </a:t>
            </a:r>
            <a:r>
              <a:rPr sz="3136" b="1" i="1">
                <a:solidFill>
                  <a:srgbClr val="FF0000"/>
                </a:solidFill>
              </a:rPr>
              <a:t>взошло больше </a:t>
            </a:r>
            <a:r>
              <a:rPr sz="3136" i="1">
                <a:solidFill>
                  <a:srgbClr val="FF0000"/>
                </a:solidFill>
              </a:rPr>
              <a:t>семечек?</a:t>
            </a:r>
          </a:p>
        </p:txBody>
      </p: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/>
            </a:pPr>
            <a:r>
              <a:rPr sz="4400"/>
              <a:t>Приемы помощи:</a:t>
            </a:r>
          </a:p>
        </p:txBody>
      </p:sp>
      <p:sp>
        <p:nvSpPr>
          <p:cNvPr id="187" name="Shape 187"/>
          <p:cNvSpPr/>
          <p:nvPr/>
        </p:nvSpPr>
        <p:spPr>
          <a:xfrm flipH="1">
            <a:off x="4572000" y="4429132"/>
            <a:ext cx="1589" cy="785819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88" name="Shape 188"/>
          <p:cNvSpPr/>
          <p:nvPr/>
        </p:nvSpPr>
        <p:spPr>
          <a:xfrm flipH="1">
            <a:off x="3786181" y="2000239"/>
            <a:ext cx="1589" cy="785819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0975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Урочная деятельность. Как помочь на уроке? Простые приемы в помощь. Как оценить продвижение ребенка в обучении по предмету?</a:t>
            </a:r>
          </a:p>
          <a:p>
            <a:r>
              <a:rPr lang="ru-RU" dirty="0" smtClean="0"/>
              <a:t>Внеурочная деятельность. Выполнение домашних задания. Взаимодействие с одноклассниками. Участие во </a:t>
            </a:r>
            <a:r>
              <a:rPr lang="ru-RU" dirty="0" err="1" smtClean="0"/>
              <a:t>внутришкольных</a:t>
            </a:r>
            <a:r>
              <a:rPr lang="ru-RU" dirty="0" smtClean="0"/>
              <a:t> мероприятиях.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АНАЛИЗИРУЕМ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8q8vwu7Fnt4</a:t>
            </a:r>
            <a:r>
              <a:rPr lang="ru-RU" dirty="0" smtClean="0"/>
              <a:t> - </a:t>
            </a:r>
            <a:r>
              <a:rPr lang="ru-RU" smtClean="0"/>
              <a:t>урок математики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77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3970009" cy="111610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dirty="0" smtClean="0"/>
              <a:t>На уроке.</a:t>
            </a:r>
            <a:br>
              <a:rPr lang="ru-RU" sz="2400" dirty="0" smtClean="0"/>
            </a:br>
            <a:r>
              <a:rPr lang="ru-RU" sz="2400" dirty="0" smtClean="0"/>
              <a:t>Организационный момент.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Учим включению, формируем навыки самоорганизации, взаимодействия, «</a:t>
            </a:r>
            <a:r>
              <a:rPr lang="ru-RU" dirty="0" err="1" smtClean="0"/>
              <a:t>самосовладания</a:t>
            </a:r>
            <a:r>
              <a:rPr lang="ru-RU" dirty="0" smtClean="0"/>
              <a:t>», включения в учебную ситуацию взаимодействия с учителем и одноклассниками.</a:t>
            </a:r>
          </a:p>
          <a:p>
            <a:r>
              <a:rPr lang="ru-RU" dirty="0" smtClean="0"/>
              <a:t>Специальные задачи – снять возбудимость (после перемены), убрать лишнее со стола; используем прием «помощник учителя», фиксируем цель (будем учиться…., научимся…, узнаем и т.д.), в конце урока сопоставляем полученные результаты с ожидаемыми, делаем выводы.</a:t>
            </a:r>
          </a:p>
          <a:p>
            <a:r>
              <a:rPr lang="ru-RU" dirty="0" smtClean="0"/>
              <a:t>Эффективно использование приемов постановки проблемы, формирования потребности узнать, научиться (проблемная беседа, драматизация, игра и т.д., когда ученики фиксируют, что не могут ответить на вопрос, объяснить и т.п. и им необходимо научиться, разобраться в новом материале)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2050" name="Picture 2" descr="C:\Users\Татьяна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412" y="238125"/>
            <a:ext cx="2619375" cy="17430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4867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639" y="649381"/>
            <a:ext cx="3081898" cy="11161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Основная часть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урок усвоения новых знаний </a:t>
            </a:r>
            <a:r>
              <a:rPr lang="ru-RU" dirty="0" smtClean="0"/>
              <a:t>– наличие опорного конспекта, презентации, подписанных иллюстраций как плана урока у ребенка (готовится учителем заранее и передается ребенку, вклеивается в специальную тетрадь, размещается в </a:t>
            </a:r>
            <a:r>
              <a:rPr lang="ru-RU" dirty="0" err="1" smtClean="0"/>
              <a:t>инфосреде</a:t>
            </a:r>
            <a:r>
              <a:rPr lang="ru-RU" dirty="0" smtClean="0"/>
              <a:t> после урока).</a:t>
            </a:r>
          </a:p>
          <a:p>
            <a:r>
              <a:rPr lang="ru-RU" b="1" dirty="0" smtClean="0"/>
              <a:t>урок усвоения навыков и умений </a:t>
            </a:r>
            <a:r>
              <a:rPr lang="ru-RU" dirty="0" smtClean="0"/>
              <a:t>– четкая инструкция (порядок фраз в речи учителя соответствует последовательности действий, которые необходимо выполнить; сначала основная информация, затем детали; фиксируем внимание на цели, продукте, показываем готовый (образец);  приоритет развития обратимости мыслительных  операций.</a:t>
            </a:r>
          </a:p>
        </p:txBody>
      </p:sp>
      <p:pic>
        <p:nvPicPr>
          <p:cNvPr id="6146" name="Picture 2" descr="C:\Users\Татьян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8064" y="277906"/>
            <a:ext cx="1988464" cy="14971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6147" name="Picture 3" descr="C:\Users\Татьяна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0372" y="277906"/>
            <a:ext cx="1985997" cy="148758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5013805" cy="111610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 smtClean="0"/>
              <a:t>Урок проверки, оценки и коррекции знаний, навыков и умений.</a:t>
            </a:r>
            <a:br>
              <a:rPr lang="ru-RU" sz="2400" dirty="0" smtClean="0"/>
            </a:br>
            <a:r>
              <a:rPr lang="ru-RU" sz="2400" dirty="0" smtClean="0"/>
              <a:t>Регламент.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 Сообщаем о времени выполнения задания.</a:t>
            </a:r>
          </a:p>
          <a:p>
            <a:r>
              <a:rPr lang="ru-RU" dirty="0" smtClean="0"/>
              <a:t>2. Предупреждаем о предстоящем окончании выполнения задания.</a:t>
            </a:r>
          </a:p>
          <a:p>
            <a:r>
              <a:rPr lang="ru-RU" dirty="0" smtClean="0"/>
              <a:t>3. Если не успел – предлагаем альтернативу (дома, например) и обсуждаем шаги выполнения, что помешало выполнить в срок (особенно, если раньше укладывался в отведенное время).</a:t>
            </a:r>
          </a:p>
          <a:p>
            <a:r>
              <a:rPr lang="ru-RU" dirty="0" smtClean="0"/>
              <a:t>Дополнительное время – в ситуации, когда задание важно выполнить  здесь и сейчас.</a:t>
            </a:r>
            <a:endParaRPr lang="ru-RU" dirty="0"/>
          </a:p>
        </p:txBody>
      </p:sp>
      <p:pic>
        <p:nvPicPr>
          <p:cNvPr id="1026" name="Picture 2" descr="C:\Users\Татьян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4659" y="314791"/>
            <a:ext cx="2224741" cy="166640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5013805" cy="111610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 smtClean="0"/>
              <a:t>Урок проверки, оценки и коррекции знаний, навыков и умений.</a:t>
            </a:r>
            <a:br>
              <a:rPr lang="ru-RU" sz="2400" dirty="0" smtClean="0"/>
            </a:br>
            <a:r>
              <a:rPr lang="ru-RU" sz="2400" dirty="0" smtClean="0"/>
              <a:t>Подходы к оценке.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9282" y="1981200"/>
            <a:ext cx="7745505" cy="4144963"/>
          </a:xfrm>
        </p:spPr>
        <p:txBody>
          <a:bodyPr/>
          <a:lstStyle/>
          <a:p>
            <a:r>
              <a:rPr lang="ru-RU" dirty="0" smtClean="0"/>
              <a:t> Оцениваем процесс деятельности и ее результат</a:t>
            </a:r>
          </a:p>
          <a:p>
            <a:endParaRPr lang="ru-RU" dirty="0" smtClean="0"/>
          </a:p>
        </p:txBody>
      </p:sp>
      <p:pic>
        <p:nvPicPr>
          <p:cNvPr id="3074" name="Picture 2" descr="C:\Users\Татьяна\Desktop\doq7rExVB0Q.jpg"/>
          <p:cNvPicPr>
            <a:picLocks noChangeAspect="1" noChangeArrowheads="1"/>
          </p:cNvPicPr>
          <p:nvPr/>
        </p:nvPicPr>
        <p:blipFill>
          <a:blip r:embed="rId2" cstate="print"/>
          <a:srcRect t="32469"/>
          <a:stretch>
            <a:fillRect/>
          </a:stretch>
        </p:blipFill>
        <p:spPr bwMode="auto">
          <a:xfrm rot="852164">
            <a:off x="5601965" y="876590"/>
            <a:ext cx="3342390" cy="1147483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05435" y="2416570"/>
          <a:ext cx="7418294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706"/>
                <a:gridCol w="41685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Выполняет самостоятельно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2. Выполняет с помощью (инициирует обращение за помощью или  нет, принимает помощь или нет, </a:t>
                      </a:r>
                    </a:p>
                    <a:p>
                      <a:r>
                        <a:rPr lang="ru-RU" baseline="0" dirty="0" smtClean="0"/>
                        <a:t>каков характер и объем помощи)</a:t>
                      </a:r>
                    </a:p>
                    <a:p>
                      <a:r>
                        <a:rPr lang="ru-RU" baseline="0" dirty="0" smtClean="0"/>
                        <a:t>3. Отказывается от выполнения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Верно или нет.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При наличии ошибок оцениваем их характер (</a:t>
                      </a:r>
                      <a:r>
                        <a:rPr lang="ru-RU" baseline="0" dirty="0" err="1" smtClean="0"/>
                        <a:t>н-р</a:t>
                      </a:r>
                      <a:r>
                        <a:rPr lang="ru-RU" baseline="0" dirty="0" smtClean="0"/>
                        <a:t>, неверный алгоритм действий / верный алгоритм действий и ошибочный результат вычислений и т.д.)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Не снижаем оценку за оформление, НО при аккуратном оформлении, </a:t>
                      </a:r>
                      <a:r>
                        <a:rPr lang="ru-RU" baseline="0" dirty="0" err="1" smtClean="0"/>
                        <a:t>орфографически</a:t>
                      </a:r>
                      <a:r>
                        <a:rPr lang="ru-RU" baseline="0" dirty="0" smtClean="0"/>
                        <a:t> и пунктуационно верной записи поощряем (например,   ставим дополнительный балл 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0863" y="2713037"/>
            <a:ext cx="7556313" cy="320366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Характер динамики (позитивной или нет) продвижения обучающегося относительно самого себя – один из важнейших критериев качества профессиональной деятельности педагога.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Описание достигнутых образовательных (предметных и </a:t>
            </a:r>
            <a:r>
              <a:rPr lang="ru-RU" sz="1800" dirty="0" err="1" smtClean="0"/>
              <a:t>метапредметных</a:t>
            </a:r>
            <a:r>
              <a:rPr lang="ru-RU" sz="1800" dirty="0" smtClean="0"/>
              <a:t>) результатов в обучении  ребенка с ОВЗ по АОП на отчетный период может отражать: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1.  Что он </a:t>
            </a:r>
            <a:r>
              <a:rPr lang="ru-RU" sz="1800" b="1" dirty="0" smtClean="0"/>
              <a:t>умеет самостоятельно и творчески</a:t>
            </a:r>
            <a:r>
              <a:rPr lang="ru-RU" sz="1800" dirty="0" smtClean="0"/>
              <a:t> применять (использовать) при решении учебных и житейских задач,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2. Что </a:t>
            </a:r>
            <a:r>
              <a:rPr lang="ru-RU" sz="1800" b="1" dirty="0" smtClean="0"/>
              <a:t>может применять (использовать) с помощью взрослого</a:t>
            </a:r>
            <a:r>
              <a:rPr lang="ru-RU" sz="1800" dirty="0" smtClean="0"/>
              <a:t> (педагога) при решении учебных и житейских задач,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800" dirty="0" smtClean="0"/>
              <a:t>3. В чем испытывает </a:t>
            </a:r>
            <a:r>
              <a:rPr lang="ru-RU" sz="1800" b="1" dirty="0" smtClean="0"/>
              <a:t>стойкие  специфические трудности даже при условии помощи</a:t>
            </a:r>
            <a:r>
              <a:rPr lang="ru-RU" sz="1800" dirty="0" smtClean="0"/>
              <a:t> со стороны взрослого (педагога).</a:t>
            </a:r>
            <a:endParaRPr lang="ru-RU" sz="1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Урок проверки, оценки и коррекции знаний, навыков и умений.</a:t>
            </a:r>
            <a:br>
              <a:rPr lang="ru-RU" sz="2400" dirty="0" smtClean="0"/>
            </a:br>
            <a:r>
              <a:rPr lang="ru-RU" sz="2400" dirty="0" smtClean="0"/>
              <a:t>Подходы к оценке.</a:t>
            </a:r>
            <a:endParaRPr lang="ru-RU" sz="24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130489" y="870043"/>
          <a:ext cx="8013511" cy="1842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</a:t>
            </a:r>
            <a:r>
              <a:rPr lang="ru-RU" b="1" dirty="0"/>
              <a:t>СЛОВЕСНЫЕ МЕТОДЫ</a:t>
            </a:r>
            <a:r>
              <a:rPr lang="ru-RU" sz="2800" b="1" dirty="0"/>
              <a:t>.</a:t>
            </a:r>
            <a:r>
              <a:rPr lang="ru-RU" sz="2800" dirty="0"/>
              <a:t> </a:t>
            </a:r>
            <a:r>
              <a:rPr lang="ru-RU" sz="2800" b="1" dirty="0" smtClean="0"/>
              <a:t>Рассказ.</a:t>
            </a:r>
            <a:r>
              <a:rPr lang="ru-RU" sz="2800" dirty="0" smtClean="0"/>
              <a:t> </a:t>
            </a:r>
            <a:r>
              <a:rPr lang="ru-RU" sz="2800" b="1" dirty="0" smtClean="0"/>
              <a:t>Объяснение. Беседа.</a:t>
            </a:r>
            <a:r>
              <a:rPr lang="ru-RU" sz="2800" dirty="0" smtClean="0"/>
              <a:t>  </a:t>
            </a:r>
            <a:r>
              <a:rPr lang="ru-RU" sz="2800" b="1" dirty="0" smtClean="0"/>
              <a:t>Дискуссия</a:t>
            </a:r>
            <a:r>
              <a:rPr lang="ru-RU" sz="2800" dirty="0" smtClean="0"/>
              <a:t>. </a:t>
            </a:r>
            <a:r>
              <a:rPr lang="ru-RU" sz="2800" b="1" dirty="0" smtClean="0"/>
              <a:t>Лекция</a:t>
            </a:r>
            <a:r>
              <a:rPr lang="ru-RU" sz="28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835274"/>
            <a:ext cx="7556313" cy="4144963"/>
          </a:xfrm>
        </p:spPr>
        <p:txBody>
          <a:bodyPr>
            <a:normAutofit/>
          </a:bodyPr>
          <a:lstStyle/>
          <a:p>
            <a:r>
              <a:rPr lang="ru-RU" dirty="0" smtClean="0"/>
              <a:t>Речевые образцы. Опоры, речевые конструкции, схемы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Я считаю (думаю, могу предположить), </a:t>
            </a:r>
            <a:r>
              <a:rPr lang="ru-RU" b="1" i="1" dirty="0" err="1" smtClean="0">
                <a:solidFill>
                  <a:srgbClr val="C00000"/>
                </a:solidFill>
              </a:rPr>
              <a:t>что__________</a:t>
            </a:r>
            <a:r>
              <a:rPr lang="ru-RU" b="1" i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Я согласен (не согласен) с тем, </a:t>
            </a:r>
            <a:r>
              <a:rPr lang="ru-RU" b="1" i="1" dirty="0" err="1" smtClean="0">
                <a:solidFill>
                  <a:srgbClr val="C00000"/>
                </a:solidFill>
              </a:rPr>
              <a:t>что,_______</a:t>
            </a:r>
            <a:r>
              <a:rPr lang="ru-RU" b="1" i="1" dirty="0" smtClean="0">
                <a:solidFill>
                  <a:srgbClr val="C00000"/>
                </a:solidFill>
              </a:rPr>
              <a:t>, потому что _____.</a:t>
            </a:r>
            <a:endParaRPr lang="ru-RU" dirty="0" smtClean="0"/>
          </a:p>
          <a:p>
            <a:r>
              <a:rPr lang="ru-RU" dirty="0" smtClean="0"/>
              <a:t>Сигнальные карточки как альтернатива при проблемах с речью (вопрос, «непонятно», хочу сказать и др.)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Татьяна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5491" y="4468611"/>
            <a:ext cx="2466975" cy="1847850"/>
          </a:xfrm>
          <a:prstGeom prst="rect">
            <a:avLst/>
          </a:prstGeom>
          <a:noFill/>
        </p:spPr>
      </p:pic>
      <p:pic>
        <p:nvPicPr>
          <p:cNvPr id="4099" name="Picture 3" descr="C:\Users\Татьяна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466" y="3907756"/>
            <a:ext cx="1647825" cy="2771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3231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Наглядные методы. </a:t>
            </a:r>
            <a:r>
              <a:rPr lang="ru-RU" sz="2800" b="1" dirty="0" smtClean="0"/>
              <a:t>Метод иллюстраций. Метод демонстраций.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35186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Средства обучения должны содержать самые важные признаки объекта и по возможности без дополнительных несущественных деталей, средства наглядности должны быть доступные для понимания, иметь достаточный размер, четкие подписи.</a:t>
            </a:r>
          </a:p>
          <a:p>
            <a:r>
              <a:rPr lang="ru-RU" dirty="0" smtClean="0"/>
              <a:t>Установление связей между воспринимаемым зрительно  и на слух, преодоление трудностей словесного </a:t>
            </a:r>
            <a:r>
              <a:rPr lang="ru-RU" dirty="0" err="1" smtClean="0"/>
              <a:t>опосредования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Опора на собственный жизненный опыт обучающегося (примеры, их связь с изучаемым материалом, анализ и обобщение с помощью педагога увиденного на экскурсиях, в ходе выполнения лабораторных работ).</a:t>
            </a:r>
            <a:endParaRPr lang="ru-RU" dirty="0"/>
          </a:p>
        </p:txBody>
      </p:sp>
      <p:pic>
        <p:nvPicPr>
          <p:cNvPr id="5122" name="Picture 2" descr="C:\Users\Татьяна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3383" y="5136776"/>
            <a:ext cx="3234292" cy="1578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9737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AWJJH2MPE6E2-691470095-773</_dlc_DocId>
    <_dlc_DocIdUrl xmlns="4a252ca3-5a62-4c1c-90a6-29f4710e47f8">
      <Url>http://edu-sps.koiro.local/Kostroma_EDU/kos-sch-18/_layouts/15/DocIdRedir.aspx?ID=AWJJH2MPE6E2-691470095-773</Url>
      <Description>AWJJH2MPE6E2-691470095-773</Description>
    </_dlc_DocIdUrl>
  </documentManagement>
</p:properties>
</file>

<file path=customXml/itemProps1.xml><?xml version="1.0" encoding="utf-8"?>
<ds:datastoreItem xmlns:ds="http://schemas.openxmlformats.org/officeDocument/2006/customXml" ds:itemID="{AC0F38F4-E82B-4BDA-92CC-ED3DF0461C4E}"/>
</file>

<file path=customXml/itemProps2.xml><?xml version="1.0" encoding="utf-8"?>
<ds:datastoreItem xmlns:ds="http://schemas.openxmlformats.org/officeDocument/2006/customXml" ds:itemID="{033FA9AF-7E96-4D70-B5EB-E4A0150AAB44}"/>
</file>

<file path=customXml/itemProps3.xml><?xml version="1.0" encoding="utf-8"?>
<ds:datastoreItem xmlns:ds="http://schemas.openxmlformats.org/officeDocument/2006/customXml" ds:itemID="{96257B36-C7DB-4F60-9A49-FCFFAE30FD51}"/>
</file>

<file path=customXml/itemProps4.xml><?xml version="1.0" encoding="utf-8"?>
<ds:datastoreItem xmlns:ds="http://schemas.openxmlformats.org/officeDocument/2006/customXml" ds:itemID="{5473C264-CE51-4EFB-BE4E-263D7778066D}"/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839</TotalTime>
  <Words>1190</Words>
  <Application>Microsoft Office PowerPoint</Application>
  <PresentationFormat>Экран (4:3)</PresentationFormat>
  <Paragraphs>99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Преимущество</vt:lpstr>
      <vt:lpstr>Методы и приемы педагогической поддержки особого ученика при инклюзивном обучении</vt:lpstr>
      <vt:lpstr>Основные вопросы:</vt:lpstr>
      <vt:lpstr>На уроке. Организационный момент.</vt:lpstr>
      <vt:lpstr>Основная часть урока</vt:lpstr>
      <vt:lpstr>Урок проверки, оценки и коррекции знаний, навыков и умений. Регламент.</vt:lpstr>
      <vt:lpstr>Урок проверки, оценки и коррекции знаний, навыков и умений. Подходы к оценке.</vt:lpstr>
      <vt:lpstr>Урок проверки, оценки и коррекции знаний, навыков и умений. Подходы к оценке.</vt:lpstr>
      <vt:lpstr> СЛОВЕСНЫЕ МЕТОДЫ. Рассказ. Объяснение. Беседа.  Дискуссия. Лекция. </vt:lpstr>
      <vt:lpstr>Наглядные методы. Метод иллюстраций. Метод демонстраций.     </vt:lpstr>
      <vt:lpstr>ПРАКТИЧЕСКИЕ МЕТОДЫ. </vt:lpstr>
      <vt:lpstr>Внеурочная деятельность. Выполнение домашнего задания.</vt:lpstr>
      <vt:lpstr>Общении с одноклассниками.</vt:lpstr>
      <vt:lpstr>Общении с одноклассниками.</vt:lpstr>
      <vt:lpstr>Слайд 14</vt:lpstr>
      <vt:lpstr>Слайд 15</vt:lpstr>
      <vt:lpstr>Контекст и конситуация.  Особенности понимания обращенной  речи учеников с ОВЗ</vt:lpstr>
      <vt:lpstr>Приемы помощи:</vt:lpstr>
      <vt:lpstr>Приемы помощи:</vt:lpstr>
      <vt:lpstr>Приемы помощи:</vt:lpstr>
      <vt:lpstr>АНАЛИЗИРУЕМ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Соловьева</dc:creator>
  <cp:lastModifiedBy>Школа</cp:lastModifiedBy>
  <cp:revision>50</cp:revision>
  <dcterms:created xsi:type="dcterms:W3CDTF">2016-02-09T10:52:00Z</dcterms:created>
  <dcterms:modified xsi:type="dcterms:W3CDTF">2017-05-15T13:15:07Z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  <property fmtid="{D5CDD505-2E9C-101B-9397-08002B2CF9AE}" pid="3" name="_dlc_DocIdItemGuid">
    <vt:lpwstr>f305188f-e6d2-4d0a-8269-67124a7c8dcf</vt:lpwstr>
  </property>
</Properties>
</file>