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56" r:id="rId3"/>
    <p:sldId id="382" r:id="rId4"/>
    <p:sldId id="259" r:id="rId5"/>
    <p:sldId id="257" r:id="rId6"/>
    <p:sldId id="262" r:id="rId7"/>
    <p:sldId id="271" r:id="rId8"/>
    <p:sldId id="315" r:id="rId9"/>
    <p:sldId id="386" r:id="rId10"/>
    <p:sldId id="416" r:id="rId11"/>
    <p:sldId id="417" r:id="rId12"/>
    <p:sldId id="418" r:id="rId13"/>
    <p:sldId id="389" r:id="rId14"/>
    <p:sldId id="302" r:id="rId15"/>
    <p:sldId id="394" r:id="rId16"/>
    <p:sldId id="393" r:id="rId17"/>
    <p:sldId id="427" r:id="rId18"/>
    <p:sldId id="413" r:id="rId19"/>
    <p:sldId id="429" r:id="rId20"/>
    <p:sldId id="428" r:id="rId21"/>
    <p:sldId id="430" r:id="rId22"/>
    <p:sldId id="431" r:id="rId23"/>
    <p:sldId id="432" r:id="rId24"/>
    <p:sldId id="433" r:id="rId25"/>
  </p:sldIdLst>
  <p:sldSz cx="9144000" cy="6858000" type="screen4x3"/>
  <p:notesSz cx="6858000" cy="9144000"/>
  <p:custDataLst>
    <p:tags r:id="rId2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8989"/>
    <a:srgbClr val="003399"/>
    <a:srgbClr val="7A00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99" autoAdjust="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Relationship Id="rId35" Type="http://schemas.openxmlformats.org/officeDocument/2006/relationships/customXml" Target="../customXml/item4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ABEDC-DD25-46F1-91D8-5BCEFF52AECD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F4E23-EF75-438C-8F16-A85C9A297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4332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425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560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9071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351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5F30-428A-43A1-864B-9CEFDA386124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Директор школы О.В. Данилова</a:t>
            </a:r>
          </a:p>
        </p:txBody>
      </p:sp>
    </p:spTree>
    <p:extLst>
      <p:ext uri="{BB962C8B-B14F-4D97-AF65-F5344CB8AC3E}">
        <p14:creationId xmlns:p14="http://schemas.microsoft.com/office/powerpoint/2010/main" xmlns="" val="68436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DEAD20-DC70-4E97-9364-B1C4088995CF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EABF-9A46-43AC-98F8-E161297A001F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FEFC-855E-47AD-8E6B-40692952DA24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671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46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273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3978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485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908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415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99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E1D5-F8D3-41D4-87E0-62F6A1939545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048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0754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1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758F-6309-445F-8B97-30CFE04B9432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3C10D-5058-4482-9D86-0E6A5795B8F8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55BACD-AC59-48DF-B646-8A9158D273F2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C58FBC-E103-4938-8050-ADD8A28C2434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9FD-00B3-409E-8164-8F8FDB87A6B8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8543-3179-405B-9C73-78167A1B1D4A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2ABB-C482-4D3D-8054-ED49B3E645D6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8F2D0E4-7B2D-4426-963F-EAF38B906BA5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95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640594" cy="335758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Родительская конференция</a:t>
            </a:r>
            <a:endParaRPr lang="ru-RU" sz="32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509120"/>
            <a:ext cx="4953000" cy="1143418"/>
          </a:xfrm>
        </p:spPr>
        <p:txBody>
          <a:bodyPr/>
          <a:lstStyle/>
          <a:p>
            <a:pPr algn="ctr"/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10.09.2024г.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ОГЭ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3793254"/>
              </p:ext>
            </p:extLst>
          </p:nvPr>
        </p:nvGraphicFramePr>
        <p:xfrm>
          <a:off x="323528" y="1268761"/>
          <a:ext cx="8496944" cy="5392641"/>
        </p:xfrm>
        <a:graphic>
          <a:graphicData uri="http://schemas.openxmlformats.org/drawingml/2006/table">
            <a:tbl>
              <a:tblPr/>
              <a:tblGrid>
                <a:gridCol w="1561205"/>
                <a:gridCol w="1162257"/>
                <a:gridCol w="1126062"/>
                <a:gridCol w="1140541"/>
                <a:gridCol w="1163061"/>
                <a:gridCol w="1230625"/>
                <a:gridCol w="1113193"/>
              </a:tblGrid>
              <a:tr h="985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(СОШ)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(СОШ) баллы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(СОШ)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(СОШ) отметка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23,82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28,21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27,03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27,85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26,25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26,81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8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21,11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21,83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18,74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18,75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22,68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54,92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57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экзаменов, сдаваемых в форме ОГЭ за три года (средний балл)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5535053"/>
              </p:ext>
            </p:extLst>
          </p:nvPr>
        </p:nvGraphicFramePr>
        <p:xfrm>
          <a:off x="251521" y="1604816"/>
          <a:ext cx="8640959" cy="5153048"/>
        </p:xfrm>
        <a:graphic>
          <a:graphicData uri="http://schemas.openxmlformats.org/drawingml/2006/table">
            <a:tbl>
              <a:tblPr/>
              <a:tblGrid>
                <a:gridCol w="2497040"/>
                <a:gridCol w="1636692"/>
                <a:gridCol w="1636692"/>
                <a:gridCol w="2870535"/>
              </a:tblGrid>
              <a:tr h="671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1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6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6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272" y="692696"/>
            <a:ext cx="8229600" cy="35719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класс 2024 г.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39552" y="3416202"/>
            <a:ext cx="8136904" cy="64816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14917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1621" y="1196752"/>
            <a:ext cx="8392766" cy="39087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конец учебного года в 11-х классах обучалось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человек, 27 и 19 обучающихся в 11а и 11б соответственно. Трое окончили учебный год на «отлично»,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обучающихся окончили на «хорошо» и «отлично», что в совокупности составляет 45,6%.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Все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выпускники были допущены к государственной итоговой аттестации. Все обучающиеся   получили документ об образовании соответствующего образца (аттестат).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Четверо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обучающихся получили аттестат с отличием и медали «За особые успехи в учении»: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степени - 3 учащихся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степени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- 1 учащийся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0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4" cy="50405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 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Результаты   итоговой аттестации  выпускников  11 классов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48541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Русский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язык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356992"/>
            <a:ext cx="288032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 (профильный уровень)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7544914"/>
              </p:ext>
            </p:extLst>
          </p:nvPr>
        </p:nvGraphicFramePr>
        <p:xfrm>
          <a:off x="467544" y="908722"/>
          <a:ext cx="8352929" cy="2448271"/>
        </p:xfrm>
        <a:graphic>
          <a:graphicData uri="http://schemas.openxmlformats.org/drawingml/2006/table">
            <a:tbl>
              <a:tblPr/>
              <a:tblGrid>
                <a:gridCol w="2061165"/>
                <a:gridCol w="2061165"/>
                <a:gridCol w="2061165"/>
                <a:gridCol w="2169434"/>
              </a:tblGrid>
              <a:tr h="328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балл, %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1023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69,8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5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(СОШ)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5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Область (СОШ)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5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Россия 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9066760"/>
              </p:ext>
            </p:extLst>
          </p:nvPr>
        </p:nvGraphicFramePr>
        <p:xfrm>
          <a:off x="467544" y="4221088"/>
          <a:ext cx="3744415" cy="2382756"/>
        </p:xfrm>
        <a:graphic>
          <a:graphicData uri="http://schemas.openxmlformats.org/drawingml/2006/table">
            <a:tbl>
              <a:tblPr/>
              <a:tblGrid>
                <a:gridCol w="923970"/>
                <a:gridCol w="923970"/>
                <a:gridCol w="923970"/>
                <a:gridCol w="972505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балл, % 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(23 человека)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 человек)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67,47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64,96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(СОШ)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Область (СОШ)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62,93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Россия 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62,55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20072" y="3501008"/>
            <a:ext cx="244827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(базовый уровень)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445729"/>
              </p:ext>
            </p:extLst>
          </p:nvPr>
        </p:nvGraphicFramePr>
        <p:xfrm>
          <a:off x="4716016" y="4221088"/>
          <a:ext cx="4248472" cy="2319686"/>
        </p:xfrm>
        <a:graphic>
          <a:graphicData uri="http://schemas.openxmlformats.org/drawingml/2006/table">
            <a:tbl>
              <a:tblPr/>
              <a:tblGrid>
                <a:gridCol w="1048351"/>
                <a:gridCol w="1048351"/>
                <a:gridCol w="1048351"/>
                <a:gridCol w="1103419"/>
              </a:tblGrid>
              <a:tr h="344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балл, %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 человека)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человек)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55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(СОШ)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Область (СОШ)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7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Россия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81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37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экзаменов (предметы выбора), 2024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242715"/>
              </p:ext>
            </p:extLst>
          </p:nvPr>
        </p:nvGraphicFramePr>
        <p:xfrm>
          <a:off x="395536" y="1556796"/>
          <a:ext cx="8568951" cy="5001416"/>
        </p:xfrm>
        <a:graphic>
          <a:graphicData uri="http://schemas.openxmlformats.org/drawingml/2006/table">
            <a:tbl>
              <a:tblPr/>
              <a:tblGrid>
                <a:gridCol w="1846756"/>
                <a:gridCol w="1580339"/>
                <a:gridCol w="1713952"/>
                <a:gridCol w="1713952"/>
                <a:gridCol w="1713952"/>
              </a:tblGrid>
              <a:tr h="792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Предмет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СОШ №18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 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(СОШ)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Область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(СОШ)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Россия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Физика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60,9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59,19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63,21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Химия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40,1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53,1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52,82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56,55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Биология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52,3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55,68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54,6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54,13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История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58,41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57,87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57,19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1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Английский язык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60,97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65,39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Испанский язык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44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Обществознание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58, 03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55,68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54,23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Информатика (КЕГЭ)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62, 53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57,42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54,63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54,49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66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5625632"/>
              </p:ext>
            </p:extLst>
          </p:nvPr>
        </p:nvGraphicFramePr>
        <p:xfrm>
          <a:off x="395536" y="1125344"/>
          <a:ext cx="8280920" cy="52559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706059"/>
                <a:gridCol w="1858287"/>
                <a:gridCol w="1858287"/>
                <a:gridCol w="1858287"/>
              </a:tblGrid>
              <a:tr h="1320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2021/2022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2022/2023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2023/2024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67,9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66,2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31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(профильный уровень)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58, 8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51,4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64, 96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40,1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66, 9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52,3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60, 5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50,1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 (КЕГЭ)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58, 3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62,53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5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85, 5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516674"/>
            <a:ext cx="84969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экзаменов выпускников 11  классов за три года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08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Выводы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496855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109728" indent="0" algn="just">
              <a:spcAft>
                <a:spcPts val="0"/>
              </a:spcAft>
              <a:buNone/>
            </a:pP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3700" b="1" u="sng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 smtClean="0">
                <a:latin typeface="Times New Roman" pitchFamily="18" charset="0"/>
                <a:cs typeface="Times New Roman" pitchFamily="18" charset="0"/>
              </a:rPr>
              <a:t>классы</a:t>
            </a:r>
            <a:endParaRPr lang="ru-RU" sz="34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Не все обучающиеся преодолели минимальный порог по русскому языку, математике, обществознанию, географии и информатике.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Результаты по математике, информатике, литературе ниже средних показателей по городу и области.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Результаты по русскому языку на уровне показателей по городу и выше, чем по региону.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 обществознанию, английскому языку, химии, физике, биологии, географии, истории результаты экзамена выше средних результатов по городу и области.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 русскому языку, математике, обществознанию, литературе, географии показатели снизились по сравнению с 2023 годом.</a:t>
            </a:r>
          </a:p>
          <a:p>
            <a:pPr marL="109728" lvl="0" indent="0" algn="just"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37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700" dirty="0"/>
          </a:p>
          <a:p>
            <a:pPr marL="457200" marR="269875" indent="-457200" algn="just"/>
            <a:endParaRPr lang="ru-RU" sz="37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7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Выводы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48965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lvl="0" algn="just">
              <a:buNone/>
            </a:pPr>
            <a:endParaRPr lang="ru-RU" sz="37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3700" b="1" u="sng" dirty="0" smtClean="0">
                <a:latin typeface="Times New Roman" pitchFamily="18" charset="0"/>
                <a:cs typeface="Times New Roman" pitchFamily="18" charset="0"/>
              </a:rPr>
              <a:t>11 класс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По русскому языку и математике (базовый и профильный уровни) все обучающиеся преодолели минимальный порог. </a:t>
            </a: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Увеличилось количество выпускников, не преодолевших минимальный порог по предметам по выбору. </a:t>
            </a: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Выше среднего балла среди СОШ по городу, области и по России сданы экзамены по математике (профильный уровень), обществознанию, истории, информатике, английскому языку.</a:t>
            </a: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Результаты по школе увеличились по сравнению с предыдущим годом математике (профильный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уровень),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английскому языку и информатике.</a:t>
            </a:r>
          </a:p>
          <a:p>
            <a:pPr lvl="0" algn="just"/>
            <a:endParaRPr lang="ru-RU" sz="37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ru-RU" sz="3700" dirty="0"/>
          </a:p>
          <a:p>
            <a:pPr marL="457200" marR="269875" indent="-457200" algn="just">
              <a:buNone/>
            </a:pPr>
            <a:endParaRPr lang="ru-RU" sz="37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7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Финансово-хозяйственная деятельность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Средней общеобразовательной школы №18 города Костромы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156605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0529253"/>
              </p:ext>
            </p:extLst>
          </p:nvPr>
        </p:nvGraphicFramePr>
        <p:xfrm>
          <a:off x="214282" y="496854"/>
          <a:ext cx="8606190" cy="58124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807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5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721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Источник</a:t>
                      </a:r>
                      <a:r>
                        <a:rPr lang="ru-RU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финансирования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3699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Областной бюджет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(субвенции)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2 202 125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795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Добровольные пожертвования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774 439 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3272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Платные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образовательные </a:t>
                      </a: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услуги 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671 343 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538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28 480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068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/>
          <a:lstStyle/>
          <a:p>
            <a:pPr lvl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результатов учебной деятельности школы в 2023-2024 учебном году.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1207888"/>
          <a:ext cx="8496944" cy="47413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69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76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5328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183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Приобретение 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документов  строгой отчетности – аттестаты, грамоты, медали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42 288 руб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4677">
                <a:tc>
                  <a:txBody>
                    <a:bodyPr/>
                    <a:lstStyle/>
                    <a:p>
                      <a:pPr algn="just"/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Учебники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1 243 495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9864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КОИРО (обслуживание сайта)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12 000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1738">
                <a:tc>
                  <a:txBody>
                    <a:bodyPr/>
                    <a:lstStyle/>
                    <a:p>
                      <a:pPr algn="just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Субвенции на учебные пособия (документы строгой отчетности – аттестаты, учебники)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-1 202 125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980727"/>
          <a:ext cx="8820472" cy="57377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72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263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451">
                <a:tc>
                  <a:txBody>
                    <a:bodyPr/>
                    <a:lstStyle/>
                    <a:p>
                      <a:pPr algn="just"/>
                      <a:r>
                        <a:rPr lang="ru-RU" sz="17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на начало периода</a:t>
                      </a:r>
                      <a:endParaRPr lang="ru-RU" sz="17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24575,19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1894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Зарплата   педагогам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382059,01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3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Хозсредства</a:t>
                      </a:r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лабораторные исследования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17 243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96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Обслуживание компьютерной техники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27 000 руб. 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9199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Набор реактивов</a:t>
                      </a:r>
                      <a:r>
                        <a:rPr lang="ru-RU" sz="17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колонки </a:t>
                      </a:r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для проведения</a:t>
                      </a:r>
                      <a:r>
                        <a:rPr lang="ru-RU" sz="17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ОГЭ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20682,08  руб.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1788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Прописи ,  проектор 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6560 руб.         145 000 руб.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96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Светодиодная панель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12 000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4267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Тепловая пушка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9 100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0075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Спецодежда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9644,87 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96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 сцены воздушными шарами</a:t>
                      </a:r>
                      <a:r>
                        <a:rPr lang="ru-RU" sz="17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юбилей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8690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24302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Комиссия банка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12960,24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102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Камера</a:t>
                      </a:r>
                      <a:r>
                        <a:rPr lang="ru-RU" sz="17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видеонаблюдения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5000 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96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 на 22.08.2024г.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38 190,99  </a:t>
                      </a:r>
                      <a:r>
                        <a:rPr lang="ru-RU" sz="2400" b="1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400" b="1" u="non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188641"/>
            <a:ext cx="83924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Дополнительные (платные)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образовательные услуги  </a:t>
            </a:r>
            <a:r>
              <a:rPr lang="ru-RU" sz="2400" b="1" dirty="0" smtClean="0">
                <a:solidFill>
                  <a:schemeClr val="dk1"/>
                </a:solidFill>
              </a:rPr>
              <a:t>671 343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07888"/>
          <a:ext cx="8640960" cy="42003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72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688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7730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586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Остаток на начало периода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17 731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95867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Хозсредства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9 951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849">
                <a:tc>
                  <a:txBody>
                    <a:bodyPr/>
                    <a:lstStyle/>
                    <a:p>
                      <a:pPr algn="just"/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компьютерной техники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7 000 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691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Набор реактивов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9 324 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0577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 на 04.09.2024г.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19 936 </a:t>
                      </a:r>
                      <a:r>
                        <a:rPr lang="ru-RU" sz="2400" b="1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400" b="1" u="non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Аренда спортзала  для проведения секции </a:t>
            </a:r>
          </a:p>
          <a:p>
            <a:pPr algn="ctr"/>
            <a:r>
              <a:rPr lang="ru-RU" sz="24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Тэквондо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- </a:t>
            </a:r>
            <a:r>
              <a:rPr lang="ru-RU" sz="2400" b="1" dirty="0" smtClean="0">
                <a:solidFill>
                  <a:schemeClr val="dk1"/>
                </a:solidFill>
              </a:rPr>
              <a:t>28 480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807680" cy="69443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Добровольные пожертвования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smtClean="0">
                <a:solidFill>
                  <a:schemeClr val="dk1"/>
                </a:solidFill>
              </a:rPr>
              <a:t>774 439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8712968" cy="601051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2987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Остаток на начало периода</a:t>
                      </a:r>
                      <a:endParaRPr lang="ru-RU" sz="1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50 475,03 </a:t>
                      </a:r>
                      <a:r>
                        <a:rPr lang="ru-RU" sz="1600" b="1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1600" b="1" u="non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Канцтовары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7 724,20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3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Мебель  (шкафы)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ru-RU" sz="14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банкетки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, лыжные ботинки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(договор пожертвования от   ООО</a:t>
                      </a:r>
                      <a:r>
                        <a:rPr lang="ru-RU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«Софт-сервис» )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84 000 руб.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50" dirty="0" smtClean="0">
                          <a:latin typeface="+mn-lt"/>
                          <a:ea typeface="Arial Unicode MS"/>
                          <a:cs typeface="Mangal"/>
                        </a:rPr>
                        <a:t>Экран для проектора</a:t>
                      </a:r>
                      <a:endParaRPr lang="ru-RU" sz="1400" b="1" kern="50" dirty="0">
                        <a:latin typeface="+mn-lt"/>
                        <a:ea typeface="Arial Unicode MS"/>
                        <a:cs typeface="Mang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latin typeface="+mj-lt"/>
                          <a:ea typeface="Arial Unicode MS"/>
                          <a:cs typeface="Mangal"/>
                        </a:rPr>
                        <a:t>3200 руб.</a:t>
                      </a:r>
                      <a:endParaRPr lang="ru-RU" sz="1600" b="1" kern="50" dirty="0">
                        <a:latin typeface="+mj-lt"/>
                        <a:ea typeface="Arial Unicode MS"/>
                        <a:cs typeface="Mang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1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Стулья для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учителя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23 400  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4728">
                <a:tc>
                  <a:txBody>
                    <a:bodyPr/>
                    <a:lstStyle/>
                    <a:p>
                      <a:r>
                        <a:rPr lang="ru-RU" sz="1400" b="1" dirty="0" err="1" smtClean="0">
                          <a:latin typeface="+mn-lt"/>
                          <a:cs typeface="Times New Roman" pitchFamily="18" charset="0"/>
                        </a:rPr>
                        <a:t>Хозтовары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 , </a:t>
                      </a:r>
                      <a:r>
                        <a:rPr lang="ru-RU" sz="1400" b="1" dirty="0" err="1" smtClean="0">
                          <a:latin typeface="+mn-lt"/>
                          <a:cs typeface="Times New Roman" pitchFamily="18" charset="0"/>
                        </a:rPr>
                        <a:t>стройтовары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dirty="0" err="1" smtClean="0">
                          <a:latin typeface="+mn-lt"/>
                          <a:cs typeface="Times New Roman" pitchFamily="18" charset="0"/>
                        </a:rPr>
                        <a:t>медтовары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111 900,55 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3984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пропускного режима (турникеты , оборудование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бесконтактные карты)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316 474 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kern="50" dirty="0" smtClean="0">
                          <a:latin typeface="+mn-lt"/>
                          <a:ea typeface="Arial Unicode MS"/>
                          <a:cs typeface="Mangal"/>
                        </a:rPr>
                        <a:t>Замена стеклопакета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50" dirty="0" smtClean="0">
                          <a:latin typeface="+mj-lt"/>
                          <a:ea typeface="Arial Unicode MS"/>
                          <a:cs typeface="Mangal"/>
                        </a:rPr>
                        <a:t>3775 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7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50" dirty="0" smtClean="0">
                          <a:latin typeface="+mn-lt"/>
                          <a:ea typeface="Arial Unicode MS"/>
                          <a:cs typeface="Mangal"/>
                        </a:rPr>
                        <a:t>Обслуживание </a:t>
                      </a:r>
                      <a:r>
                        <a:rPr lang="ru-RU" sz="1400" b="1" kern="50" dirty="0" err="1" smtClean="0">
                          <a:latin typeface="+mn-lt"/>
                          <a:ea typeface="Arial Unicode MS"/>
                          <a:cs typeface="Mangal"/>
                        </a:rPr>
                        <a:t>кулера</a:t>
                      </a:r>
                      <a:endParaRPr lang="ru-RU" sz="1400" b="1" kern="50" dirty="0">
                        <a:latin typeface="+mn-lt"/>
                        <a:ea typeface="Arial Unicode MS"/>
                        <a:cs typeface="Mang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latin typeface="+mj-lt"/>
                          <a:ea typeface="Arial Unicode MS"/>
                          <a:cs typeface="Mangal"/>
                        </a:rPr>
                        <a:t>6 300 руб.</a:t>
                      </a:r>
                      <a:endParaRPr lang="ru-RU" sz="1600" b="1" kern="50" dirty="0">
                        <a:latin typeface="+mj-lt"/>
                        <a:ea typeface="Arial Unicode MS"/>
                        <a:cs typeface="Mang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2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Очистка кровли от снега 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19 998</a:t>
                      </a:r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 руб</a:t>
                      </a:r>
                      <a:r>
                        <a:rPr lang="ru-RU" sz="1600" b="1" dirty="0"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2569700"/>
                  </a:ext>
                </a:extLst>
              </a:tr>
              <a:tr h="3627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Светодиодные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анели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8 500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+mn-lt"/>
                          <a:cs typeface="Times New Roman" pitchFamily="18" charset="0"/>
                        </a:rPr>
                        <a:t>Сервисное обслуживание компьютерной техники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48 500 </a:t>
                      </a:r>
                      <a:r>
                        <a:rPr lang="ru-RU" sz="1600" b="1" baseline="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руб</a:t>
                      </a:r>
                      <a:r>
                        <a:rPr lang="ru-RU" sz="1600" b="1" dirty="0"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Ремонт туалета на 2 этаже 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107 943,30 </a:t>
                      </a:r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 руб</a:t>
                      </a:r>
                      <a:r>
                        <a:rPr lang="ru-RU" sz="1600" b="1" dirty="0"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3261992"/>
                  </a:ext>
                </a:extLst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+mn-lt"/>
                          <a:cs typeface="Times New Roman" pitchFamily="18" charset="0"/>
                        </a:rPr>
                        <a:t>Услуги</a:t>
                      </a:r>
                      <a:r>
                        <a:rPr lang="ru-RU" sz="1400" b="1" baseline="0" dirty="0">
                          <a:latin typeface="+mn-lt"/>
                          <a:cs typeface="Times New Roman" pitchFamily="18" charset="0"/>
                        </a:rPr>
                        <a:t> связи, комиссия </a:t>
                      </a:r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банка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11 200,45</a:t>
                      </a:r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руб.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Стенды на 1 этаж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latin typeface="+mj-lt"/>
                          <a:cs typeface="Times New Roman" pitchFamily="18" charset="0"/>
                        </a:rPr>
                        <a:t>51 790 руб.</a:t>
                      </a:r>
                      <a:endParaRPr lang="ru-RU" sz="1600" b="1" baseline="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2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Остаток</a:t>
                      </a:r>
                      <a:endParaRPr lang="ru-RU" sz="1400" b="1" u="sng" dirty="0" smtClean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15 558,53 руб</a:t>
                      </a:r>
                      <a:r>
                        <a:rPr lang="ru-RU" sz="1600" b="1" u="none" dirty="0" smtClean="0">
                          <a:solidFill>
                            <a:srgbClr val="C00000"/>
                          </a:solidFill>
                          <a:latin typeface="+mj-lt"/>
                          <a:cs typeface="Times New Roman" pitchFamily="18" charset="0"/>
                        </a:rPr>
                        <a:t>.</a:t>
                      </a:r>
                      <a:endParaRPr lang="ru-RU" sz="1600" b="1" u="none" dirty="0">
                        <a:solidFill>
                          <a:srgbClr val="C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576136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работе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школа руководствовалась: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Законом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РФ «Об образовании в Российской Федерации»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Уставом школы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Образовательной программой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Программой развития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Методическими письмами и рекомендациями Комитета образования, культуры, спорта и работы с молодёжью Администрации города Костромы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Внутренними приказами, в которых определён круг регулируемых вопросов о правах и обязанностях участников образовательного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учащихся в образовательном учреждении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6010673"/>
              </p:ext>
            </p:extLst>
          </p:nvPr>
        </p:nvGraphicFramePr>
        <p:xfrm>
          <a:off x="539553" y="1196752"/>
          <a:ext cx="8208910" cy="49401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994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3977"/>
                <a:gridCol w="1183977"/>
                <a:gridCol w="1420773"/>
                <a:gridCol w="1420773"/>
              </a:tblGrid>
              <a:tr h="586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Параметры статистики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2024-2025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4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учеников, обучавшихся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 начальной школе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438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441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397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3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 основной школе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508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4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 средней школе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99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1030</a:t>
                      </a:r>
                      <a:endParaRPr lang="ru-RU" sz="24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1058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1058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1015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3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Количество классов</a:t>
                      </a:r>
                      <a:endParaRPr lang="ru-RU" sz="20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2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Средняя наполняемость классов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0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Группы продленного дня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 образовательного процесса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67516637"/>
              </p:ext>
            </p:extLst>
          </p:nvPr>
        </p:nvGraphicFramePr>
        <p:xfrm>
          <a:off x="395537" y="980728"/>
          <a:ext cx="8352927" cy="5596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0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99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33847"/>
                <a:gridCol w="1330648"/>
                <a:gridCol w="1465426"/>
              </a:tblGrid>
              <a:tr h="690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/>
                        <a:t>       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6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Общее количество педагогов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Высшая квалификационная категория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5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I</a:t>
                      </a:r>
                      <a:r>
                        <a:rPr lang="ru-RU" sz="1800" dirty="0"/>
                        <a:t> квалификационная категория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2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Соответствие занимаемой должности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5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Звание «Почетный работник образования»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Грамота Министерства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571504"/>
          </a:xfrm>
        </p:spPr>
        <p:txBody>
          <a:bodyPr>
            <a:normAutofit fontScale="90000"/>
          </a:bodyPr>
          <a:lstStyle/>
          <a:p>
            <a:pPr marL="3600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692696"/>
            <a:ext cx="8784976" cy="45550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успеваемости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школе на конец 2023-2024 года обучалось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1053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учащихся. Из них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обучающихся школы перешли в следующий класс с академической задолженностью.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государственной итоговой аттестации допущены все учащиеся 11–х классов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итоговой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допущены 104 учащихся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 классов. На повторное обучение оставлены 3 учащихся.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«отлично» закончили учебный год: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 2-4 классов (12%)    и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 5-11-х классов (4,6%).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«4 – 5» аттестовано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  2-4 классов – 53%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33,2% учеников 5-11-х классов.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одной «3» -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обучающийся: 2-4 классы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учеников (11%),   5-11 классы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ученика– 8,4%.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 успеваемости за три года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4094458"/>
              </p:ext>
            </p:extLst>
          </p:nvPr>
        </p:nvGraphicFramePr>
        <p:xfrm>
          <a:off x="251520" y="1700809"/>
          <a:ext cx="8784976" cy="4752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3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08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47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56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91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39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8912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909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129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нач.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осн</a:t>
                      </a:r>
                      <a:r>
                        <a:rPr lang="ru-RU" sz="2000" dirty="0">
                          <a:effectLst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сред.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По школе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нач.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осн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сред.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По школе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1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99,6%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41,5%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50,5%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5150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99,3%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97,5%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99,4%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61%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38,3%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36,7%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45,8%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5150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98,3%</a:t>
                      </a:r>
                      <a:endParaRPr lang="ru-RU" sz="22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2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22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36,6%</a:t>
                      </a:r>
                      <a:endParaRPr lang="ru-RU" sz="22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44,8%</a:t>
                      </a:r>
                      <a:endParaRPr lang="ru-RU" sz="21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47,3%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1196752"/>
            <a:ext cx="836327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успеваемость                                                   качество знаний                                                                      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7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51520" y="435671"/>
            <a:ext cx="8712968" cy="5873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149178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Результаты ГИА 9 классы 2024</a:t>
            </a:r>
            <a:endParaRPr lang="ru-RU" sz="1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/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конец учебного года в 9-х классах обучались 107 учеников, из которых шестеро окончили учебный год на «отлично», на «хорошо» и «отлично» окончили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обучающихся, т.е.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24, 3%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всех выпускников основного общего образования.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Трое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обучающихся были не допущены к государственной итоговой аттестации за курс основного общего образования по причине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неусвоения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программы.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96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обучающихся сдавали 2 обязательных экзамена (русский язык и математику) и два экзамена по выбору в форме ОГЭ.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обучающихся (дети с ОВЗ, дети-инвалиды) сдавали только обязательные предметы в форме ГВЭ. 2 экстерна сдавали математику в форме ОГЭ, 1 экстерн информатику в форме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ОГЭ.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обучающийся прошел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государственную итоговую аттестацию и получил документ об образовании соответствующего образца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Получили аттестат с отличием- 6 учащихся 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 экзаменов (ОГЭ)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3710591"/>
              </p:ext>
            </p:extLst>
          </p:nvPr>
        </p:nvGraphicFramePr>
        <p:xfrm>
          <a:off x="323528" y="1268760"/>
          <a:ext cx="8424936" cy="5097082"/>
        </p:xfrm>
        <a:graphic>
          <a:graphicData uri="http://schemas.openxmlformats.org/drawingml/2006/table">
            <a:tbl>
              <a:tblPr/>
              <a:tblGrid>
                <a:gridCol w="1539310"/>
                <a:gridCol w="970046"/>
                <a:gridCol w="446732"/>
                <a:gridCol w="485023"/>
                <a:gridCol w="485023"/>
                <a:gridCol w="518209"/>
                <a:gridCol w="1085771"/>
                <a:gridCol w="1326580"/>
                <a:gridCol w="1568242"/>
              </a:tblGrid>
              <a:tr h="696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Сдавали   экзамен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отметка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0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44,64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64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7b997276f9611736f188ad5fbd048f7aa71d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Другая 19">
      <a:dk1>
        <a:srgbClr val="002060"/>
      </a:dk1>
      <a:lt1>
        <a:sysClr val="window" lastClr="FFFFFF"/>
      </a:lt1>
      <a:dk2>
        <a:srgbClr val="002060"/>
      </a:dk2>
      <a:lt2>
        <a:srgbClr val="EEECE1"/>
      </a:lt2>
      <a:accent1>
        <a:srgbClr val="17365D"/>
      </a:accent1>
      <a:accent2>
        <a:srgbClr val="C00000"/>
      </a:accent2>
      <a:accent3>
        <a:srgbClr val="86322F"/>
      </a:accent3>
      <a:accent4>
        <a:srgbClr val="7030A0"/>
      </a:accent4>
      <a:accent5>
        <a:srgbClr val="17365D"/>
      </a:accent5>
      <a:accent6>
        <a:srgbClr val="86322F"/>
      </a:accent6>
      <a:hlink>
        <a:srgbClr val="7030A0"/>
      </a:hlink>
      <a:folHlink>
        <a:srgbClr val="D9969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8D4E8B-115C-4C2E-98CC-A8BEEC7DEDB8}"/>
</file>

<file path=customXml/itemProps2.xml><?xml version="1.0" encoding="utf-8"?>
<ds:datastoreItem xmlns:ds="http://schemas.openxmlformats.org/officeDocument/2006/customXml" ds:itemID="{31264FDB-1111-4016-BBAE-07DD1F5599A4}"/>
</file>

<file path=customXml/itemProps3.xml><?xml version="1.0" encoding="utf-8"?>
<ds:datastoreItem xmlns:ds="http://schemas.openxmlformats.org/officeDocument/2006/customXml" ds:itemID="{F66B4546-D7AC-48FC-8986-845FA2DB5BBA}"/>
</file>

<file path=customXml/itemProps4.xml><?xml version="1.0" encoding="utf-8"?>
<ds:datastoreItem xmlns:ds="http://schemas.openxmlformats.org/officeDocument/2006/customXml" ds:itemID="{C097EF85-948A-4DBA-A03C-3C2217A41E6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4695</TotalTime>
  <Words>1519</Words>
  <Application>Microsoft Office PowerPoint</Application>
  <PresentationFormat>Экран (4:3)</PresentationFormat>
  <Paragraphs>681</Paragraphs>
  <Slides>23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Городская</vt:lpstr>
      <vt:lpstr>Тема Office</vt:lpstr>
      <vt:lpstr>Родительская конференция</vt:lpstr>
      <vt:lpstr>Слайд 2</vt:lpstr>
      <vt:lpstr>Нормативные документы</vt:lpstr>
      <vt:lpstr>Состав учащихся в образовательном учреждении</vt:lpstr>
      <vt:lpstr>Кадровое обеспечение образовательного процесса</vt:lpstr>
      <vt:lpstr>   </vt:lpstr>
      <vt:lpstr>Сравнительный анализ  успеваемости за три года</vt:lpstr>
      <vt:lpstr>Слайд 8</vt:lpstr>
      <vt:lpstr>Слайд 9</vt:lpstr>
      <vt:lpstr>Слайд 10</vt:lpstr>
      <vt:lpstr>Слайд 11</vt:lpstr>
      <vt:lpstr>Результаты ГИА  11 класс 2024 г.</vt:lpstr>
      <vt:lpstr>  Результаты   итоговой аттестации  выпускников  11 классов </vt:lpstr>
      <vt:lpstr>Сравнительная таблица результатов экзаменов (предметы выбора), 2024 </vt:lpstr>
      <vt:lpstr>Слайд 15</vt:lpstr>
      <vt:lpstr>Выводы  </vt:lpstr>
      <vt:lpstr>Выводы  </vt:lpstr>
      <vt:lpstr>Финансово-хозяйственная деятельность    Средней общеобразовательной школы №18 города Костромы </vt:lpstr>
      <vt:lpstr>Слайд 19</vt:lpstr>
      <vt:lpstr>Слайд 20</vt:lpstr>
      <vt:lpstr>Слайд 21</vt:lpstr>
      <vt:lpstr>Слайд 22</vt:lpstr>
      <vt:lpstr>Добровольные пожертвования – 774 439  руб.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Администратор</cp:lastModifiedBy>
  <cp:revision>954</cp:revision>
  <dcterms:created xsi:type="dcterms:W3CDTF">2013-09-10T13:34:13Z</dcterms:created>
  <dcterms:modified xsi:type="dcterms:W3CDTF">2024-09-10T10:56:27Z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</Properties>
</file>