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20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4"/>
  </p:notesMasterIdLst>
  <p:sldIdLst>
    <p:sldId id="256" r:id="rId3"/>
    <p:sldId id="382" r:id="rId4"/>
    <p:sldId id="259" r:id="rId5"/>
    <p:sldId id="257" r:id="rId6"/>
    <p:sldId id="262" r:id="rId7"/>
    <p:sldId id="271" r:id="rId8"/>
    <p:sldId id="383" r:id="rId9"/>
    <p:sldId id="315" r:id="rId10"/>
    <p:sldId id="386" r:id="rId11"/>
    <p:sldId id="416" r:id="rId12"/>
    <p:sldId id="418" r:id="rId13"/>
    <p:sldId id="389" r:id="rId14"/>
    <p:sldId id="393" r:id="rId15"/>
    <p:sldId id="365" r:id="rId16"/>
    <p:sldId id="439" r:id="rId17"/>
    <p:sldId id="429" r:id="rId18"/>
    <p:sldId id="434" r:id="rId19"/>
    <p:sldId id="435" r:id="rId20"/>
    <p:sldId id="436" r:id="rId21"/>
    <p:sldId id="437" r:id="rId22"/>
    <p:sldId id="438" r:id="rId23"/>
  </p:sldIdLst>
  <p:sldSz cx="9144000" cy="6858000" type="screen4x3"/>
  <p:notesSz cx="6858000" cy="9144000"/>
  <p:custDataLst>
    <p:tags r:id="rId2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99"/>
    <a:srgbClr val="7A0000"/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0287" autoAdjust="0"/>
  </p:normalViewPr>
  <p:slideViewPr>
    <p:cSldViewPr>
      <p:cViewPr varScale="1">
        <p:scale>
          <a:sx n="79" d="100"/>
          <a:sy n="79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33" Type="http://schemas.openxmlformats.org/officeDocument/2006/relationships/customXml" Target="../customXml/item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32" Type="http://schemas.openxmlformats.org/officeDocument/2006/relationships/customXml" Target="../customXml/item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ABEDC-DD25-46F1-91D8-5BCEFF52AECD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F4E23-EF75-438C-8F16-A85C9A2973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44332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4E23-EF75-438C-8F16-A85C9A29733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4254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4E23-EF75-438C-8F16-A85C9A29733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4560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4E23-EF75-438C-8F16-A85C9A29733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69071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4E23-EF75-438C-8F16-A85C9A297332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7351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95F30-428A-43A1-864B-9CEFDA386124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Директор школы О.В. Данилова</a:t>
            </a:r>
          </a:p>
        </p:txBody>
      </p:sp>
    </p:spTree>
    <p:extLst>
      <p:ext uri="{BB962C8B-B14F-4D97-AF65-F5344CB8AC3E}">
        <p14:creationId xmlns:p14="http://schemas.microsoft.com/office/powerpoint/2010/main" xmlns="" val="684360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6DEAD20-DC70-4E97-9364-B1C4088995CF}" type="datetime1">
              <a:rPr lang="ru-RU" smtClean="0"/>
              <a:pPr/>
              <a:t>07.09.2023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EABF-9A46-43AC-98F8-E161297A001F}" type="datetime1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FEFC-855E-47AD-8E6B-40692952DA24}" type="datetime1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07.09.2023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7671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07.09.2023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146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07.09.2023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2273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07.09.2023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3978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07.09.2023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54859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07.09.2023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5908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07.09.2023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1415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07.09.2023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299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E1D5-F8D3-41D4-87E0-62F6A1939545}" type="datetime1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07.09.2023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90483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07.09.2023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07546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07.09.2023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316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8758F-6309-445F-8B97-30CFE04B9432}" type="datetime1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3C10D-5058-4482-9D86-0E6A5795B8F8}" type="datetime1">
              <a:rPr lang="ru-RU" smtClean="0"/>
              <a:pPr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55BACD-AC59-48DF-B646-8A9158D273F2}" type="datetime1">
              <a:rPr lang="ru-RU" smtClean="0"/>
              <a:pPr/>
              <a:t>07.09.2023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3C58FBC-E103-4938-8050-ADD8A28C2434}" type="datetime1">
              <a:rPr lang="ru-RU" smtClean="0"/>
              <a:pPr/>
              <a:t>07.09.2023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39FD-00B3-409E-8164-8F8FDB87A6B8}" type="datetime1">
              <a:rPr lang="ru-RU" smtClean="0"/>
              <a:pPr/>
              <a:t>07.09.2023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8543-3179-405B-9C73-78167A1B1D4A}" type="datetime1">
              <a:rPr lang="ru-RU" smtClean="0"/>
              <a:pPr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32ABB-C482-4D3D-8054-ED49B3E645D6}" type="datetime1">
              <a:rPr lang="ru-RU" smtClean="0"/>
              <a:pPr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8F2D0E4-7B2D-4426-963F-EAF38B906BA5}" type="datetime1">
              <a:rPr lang="ru-RU" smtClean="0"/>
              <a:pPr/>
              <a:t>07.09.2023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07.09.2023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195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14290"/>
            <a:ext cx="8640594" cy="3357586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Общешкольная родительская конференция </a:t>
            </a:r>
            <a:endParaRPr lang="ru-RU" sz="42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509120"/>
            <a:ext cx="4953000" cy="1143418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07.09.2023г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669775"/>
            <a:ext cx="885698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Результаты экзаменов (ОГЭ)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36641217"/>
              </p:ext>
            </p:extLst>
          </p:nvPr>
        </p:nvGraphicFramePr>
        <p:xfrm>
          <a:off x="323526" y="1072048"/>
          <a:ext cx="8424936" cy="5140505"/>
        </p:xfrm>
        <a:graphic>
          <a:graphicData uri="http://schemas.openxmlformats.org/drawingml/2006/table">
            <a:tbl>
              <a:tblPr/>
              <a:tblGrid>
                <a:gridCol w="1539310"/>
                <a:gridCol w="970046"/>
                <a:gridCol w="446732"/>
                <a:gridCol w="485023"/>
                <a:gridCol w="485023"/>
                <a:gridCol w="518209"/>
                <a:gridCol w="1085771"/>
                <a:gridCol w="1326580"/>
                <a:gridCol w="1568242"/>
              </a:tblGrid>
              <a:tr h="6967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Предмет </a:t>
                      </a: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Сдавали   экзамен</a:t>
                      </a: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Качество  </a:t>
                      </a: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Средняя отметка</a:t>
                      </a: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Средний балл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  </a:t>
                      </a: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371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Русский язык</a:t>
                      </a: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62,36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1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Математика</a:t>
                      </a: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Биология </a:t>
                      </a: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Химия </a:t>
                      </a: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18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Физика </a:t>
                      </a: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30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Обществознание </a:t>
                      </a: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62,26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18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География</a:t>
                      </a: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18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История</a:t>
                      </a: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8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Английский язык</a:t>
                      </a: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804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Литература</a:t>
                      </a:r>
                      <a:r>
                        <a:rPr lang="ru-RU" sz="1800" dirty="0" smtClean="0"/>
                        <a:t> </a:t>
                      </a:r>
                      <a:endParaRPr lang="ru-RU" sz="1800" dirty="0"/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4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Информатика и ИКТ</a:t>
                      </a: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4501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669775"/>
            <a:ext cx="8856984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Сравнительная таблица результатов экзаменов, сдаваемых в форме ОГЭ (средний балл)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69041633"/>
              </p:ext>
            </p:extLst>
          </p:nvPr>
        </p:nvGraphicFramePr>
        <p:xfrm>
          <a:off x="251521" y="1604817"/>
          <a:ext cx="8568951" cy="4704502"/>
        </p:xfrm>
        <a:graphic>
          <a:graphicData uri="http://schemas.openxmlformats.org/drawingml/2006/table">
            <a:tbl>
              <a:tblPr/>
              <a:tblGrid>
                <a:gridCol w="3708049"/>
                <a:gridCol w="2430451"/>
                <a:gridCol w="2430451"/>
              </a:tblGrid>
              <a:tr h="653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384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Русский язык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25,6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4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Математика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13,2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4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Обществознание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23,1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4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 История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25,5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04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Информатика и ИКТ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8,70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4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Английский язык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64,50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4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Биология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4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Химия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4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Физика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25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География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17,40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4501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35719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ГИА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 класс 2023 г.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539552" y="3416202"/>
            <a:ext cx="8136904" cy="64816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14917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2400" b="1" i="0" u="sng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628800"/>
            <a:ext cx="8392766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конец учебного года в 11а классе -  31 обучающийся, из которых двое окончили учебный год на «отлично», 10 обучающихся окончили на «хорошо» и «отлично», что в совокупности составляет 38,7%.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Все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выпускники были допущены к государственной итоговой аттестации. Все обучающиеся   получили документ об образовании соответствующего образца (аттестат). Груздева Елизавета получила аттестат с отличием и медаль «За особые успехи в учении». </a:t>
            </a:r>
          </a:p>
        </p:txBody>
      </p:sp>
    </p:spTree>
    <p:extLst>
      <p:ext uri="{BB962C8B-B14F-4D97-AF65-F5344CB8AC3E}">
        <p14:creationId xmlns="" xmlns:p14="http://schemas.microsoft.com/office/powerpoint/2010/main" val="206603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3300211"/>
              </p:ext>
            </p:extLst>
          </p:nvPr>
        </p:nvGraphicFramePr>
        <p:xfrm>
          <a:off x="395536" y="1125347"/>
          <a:ext cx="8136904" cy="497004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3428336"/>
                <a:gridCol w="2354284"/>
                <a:gridCol w="2354284"/>
              </a:tblGrid>
              <a:tr h="13542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 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2021/2022</a:t>
                      </a:r>
                      <a:endParaRPr lang="ru-RU" sz="20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2022/2023</a:t>
                      </a:r>
                      <a:endParaRPr lang="ru-RU" sz="20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endParaRPr lang="ru-RU" sz="2000" dirty="0"/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</a:tr>
              <a:tr h="3856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 язык 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72,3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67,9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56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61, 8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57,5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56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r>
                        <a:rPr lang="ru-RU" sz="20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(проф.)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58,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8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51,4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56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 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59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56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 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66, 9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67,1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56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 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56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59,4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56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 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60, 5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50,1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56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 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67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56,5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86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КЕГЭ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58, 3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56,5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1520" y="476672"/>
            <a:ext cx="84969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 экзаменов выпускников 11  классов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086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692696"/>
            <a:ext cx="8280920" cy="498598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Лучшие </a:t>
            </a: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результаты по предметам</a:t>
            </a:r>
            <a:endParaRPr lang="ru-RU" sz="2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Русский язык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Артамонов Евгений (89 баллов), Груздева Елизавета (87 баллов),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Гурусова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Дарья (79 баллов).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Математика (профильный уровень):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Давранов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Атабек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(78 баллов), Гусева Анастасия (70 баллов),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Кареткин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Александр (70 баллов).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Химия: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Артамонов Евгений (95 баллов).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Биология: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Артамонов Евгений (93 балла).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Обществознание: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Груздева Елизавета (92 балла), Гусева Анастасия (85 баллов), Шипицына Алина (85 баллов).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Литература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Груздева Елизавета (68 баллов).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Информатика (КЕГЭ):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Давранов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Атабек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(80 баллов).</a:t>
            </a:r>
          </a:p>
          <a:p>
            <a:endParaRPr lang="ru-RU" sz="28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816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«Самый активный класс» в 2022-2023 учебном году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(участие классов в конкурсах и мероприятиях)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219256" cy="4585696"/>
          </a:xfrm>
        </p:spPr>
        <p:txBody>
          <a:bodyPr>
            <a:normAutofit lnSpcReduction="10000"/>
          </a:bodyPr>
          <a:lstStyle/>
          <a:p>
            <a:pPr lvl="0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1-4 классы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место –  2а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Момотова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Т.В.)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место -  3б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Моисеенко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И.В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3место –  1г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Мокрова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Л.Н.)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 lvl="0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5-11 классы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место – 7а (Пономарева Т.Н.)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место -  10а (Пономарева Т.Н.)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место -  5а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Кармановская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К.С.)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8а 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Засорина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С.Л.)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Финансово-хозяйственная деятельность </a:t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Средней общеобразовательной школы №18 города Костромы</a:t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156605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34494108"/>
              </p:ext>
            </p:extLst>
          </p:nvPr>
        </p:nvGraphicFramePr>
        <p:xfrm>
          <a:off x="395536" y="496855"/>
          <a:ext cx="8208912" cy="473234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6584"/>
                <a:gridCol w="2952328"/>
              </a:tblGrid>
              <a:tr h="117987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</a:t>
                      </a:r>
                      <a:r>
                        <a:rPr lang="ru-RU" sz="2400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финансирования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rgbClr val="C00000"/>
                          </a:solidFill>
                        </a:rPr>
                        <a:t>Сумма 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1206894"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Областной бюджет </a:t>
                      </a:r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(субвенции)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+mn-ea"/>
                        </a:rPr>
                        <a:t>1 056 000,00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82386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Добровольные пожертвования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440 153,29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892247"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Платные </a:t>
                      </a:r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</a:t>
                      </a:r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</a:t>
                      </a:r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874 590,05 руб.</a:t>
                      </a:r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62946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Аренда 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400" b="1" dirty="0" smtClean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  <a:sym typeface="+mn-ea"/>
                        </a:rPr>
                        <a:t>49</a:t>
                      </a:r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130,00</a:t>
                      </a:r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39465592"/>
              </p:ext>
            </p:extLst>
          </p:nvPr>
        </p:nvGraphicFramePr>
        <p:xfrm>
          <a:off x="539552" y="1628800"/>
          <a:ext cx="8352928" cy="351725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66378"/>
                <a:gridCol w="2386550"/>
              </a:tblGrid>
              <a:tr h="976630"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</a:t>
                      </a:r>
                      <a:r>
                        <a:rPr lang="ru-RU" sz="2000" b="1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документов  строгой отчетности – аттестаты, грамоты, медали</a:t>
                      </a:r>
                      <a:endParaRPr lang="ru-RU" sz="20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24 622,00 руб</a:t>
                      </a: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587610">
                <a:tc>
                  <a:txBody>
                    <a:bodyPr/>
                    <a:lstStyle/>
                    <a:p>
                      <a:pPr algn="just"/>
                      <a:r>
                        <a:rPr lang="ru-RU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Учебники 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956 892,75 руб.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832794"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КОИРО (обслуживание сайта) 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12 000,00 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1120223"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 на 31.08.2023</a:t>
                      </a: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62 485, 25 руб.</a:t>
                      </a:r>
                      <a:endParaRPr lang="ru-RU" sz="2400" b="1" u="sng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00034" y="357167"/>
            <a:ext cx="81764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Субвенции на учебные пособия (документы строгой отчетности – аттестаты, учебники)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b="1" dirty="0" smtClean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1 056 000,00 руб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ctr"/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98081313"/>
              </p:ext>
            </p:extLst>
          </p:nvPr>
        </p:nvGraphicFramePr>
        <p:xfrm>
          <a:off x="179705" y="758191"/>
          <a:ext cx="8784783" cy="60274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552535"/>
                <a:gridCol w="2232248"/>
              </a:tblGrid>
              <a:tr h="374376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З/плата, отчисления, штрафы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301 174,44 руб.  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74376">
                <a:tc>
                  <a:txBody>
                    <a:bodyPr/>
                    <a:lstStyle/>
                    <a:p>
                      <a:pPr algn="just"/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Коммунальные услуги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  <a:r>
                        <a:rPr lang="en-US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 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74376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Монтаж видеонаблюдения (6 дополнительных камер)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58 752,36  руб. 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74376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Обслуживание компьютерной техники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28 000,00 руб. 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7437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Изготовление технического плана БТИ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82 816,44</a:t>
                      </a: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74376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Санитарная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обработка </a:t>
                      </a:r>
                      <a:r>
                        <a:rPr lang="ru-RU" sz="16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кулеров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2 800,00 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74376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Стройматериалы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92 000,00  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74376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Инфракрасный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обогреватель (в ресурсный класс)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8 200,00 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74376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Жалюзи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65 800,00 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74376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Принтер высокоскоростной (для экзаменов)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77 430,00 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547165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Компьютерные кресла с моющейся поверхностью (в кабинет информатики)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63 900,00 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43178"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ru-RU" alt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Хозсредства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23 176,00 руб.</a:t>
                      </a:r>
                      <a:endParaRPr lang="ru-RU" altLang="en-US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43178"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ru-RU" alt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Панели </a:t>
                      </a:r>
                      <a:r>
                        <a:rPr lang="ru-RU" altLang="en-US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светодиодные в кабинеты</a:t>
                      </a:r>
                      <a:endParaRPr lang="ru-RU" alt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15 728,97 руб.</a:t>
                      </a:r>
                      <a:endParaRPr lang="ru-RU" altLang="en-US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43178"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ru-RU" altLang="en-US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Канцелярские товары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15 236,65 руб.</a:t>
                      </a:r>
                      <a:endParaRPr lang="ru-RU" altLang="en-US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76176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 на 31.08.2023 г. 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u="sng" dirty="0" smtClean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24 575,19  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79070" y="95250"/>
            <a:ext cx="8763000" cy="99695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(платные)  образовательные услуги</a:t>
            </a:r>
          </a:p>
          <a:p>
            <a:pPr algn="ctr"/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874 590,05</a:t>
            </a:r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руб.</a:t>
            </a:r>
          </a:p>
          <a:p>
            <a:pPr algn="ctr"/>
            <a:endParaRPr lang="ru-RU" sz="2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7304"/>
          </a:xfrm>
        </p:spPr>
        <p:txBody>
          <a:bodyPr/>
          <a:lstStyle/>
          <a:p>
            <a:pPr lvl="0"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результатов учебной деятельности школы в 2022-2023 учебном году.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59171259"/>
              </p:ext>
            </p:extLst>
          </p:nvPr>
        </p:nvGraphicFramePr>
        <p:xfrm>
          <a:off x="395536" y="1844824"/>
          <a:ext cx="8424936" cy="31533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17812"/>
                <a:gridCol w="2407124"/>
              </a:tblGrid>
              <a:tr h="621530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Очистка крыши здания школы от снега 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10 000,00 руб. </a:t>
                      </a:r>
                      <a:endParaRPr lang="ru-RU" sz="20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494774">
                <a:tc>
                  <a:txBody>
                    <a:bodyPr/>
                    <a:lstStyle/>
                    <a:p>
                      <a:pPr algn="just"/>
                      <a:r>
                        <a:rPr lang="ru-RU" sz="1800" b="1" baseline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компьютерной техники</a:t>
                      </a:r>
                      <a:endParaRPr lang="ru-RU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7 000,00 руб. 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570465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 и ремонт системы</a:t>
                      </a:r>
                      <a:r>
                        <a:rPr lang="ru-RU" sz="1800" b="1" baseline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отопления</a:t>
                      </a:r>
                      <a:endParaRPr lang="ru-RU" sz="1800" b="1" dirty="0" smtClean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9 900,00 руб.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621088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Изготовление технического плана</a:t>
                      </a:r>
                      <a:endParaRPr lang="ru-RU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4 500,00 руб.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845487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 на 31.08.2023г. </a:t>
                      </a:r>
                      <a:endParaRPr lang="ru-RU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u="sng" dirty="0" smtClean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17 731,00 руб.</a:t>
                      </a:r>
                      <a:endParaRPr lang="ru-RU" sz="2000" b="1" u="sng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00034" y="357167"/>
            <a:ext cx="81764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Аренда спортзала  для проведения секции «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Кудо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»,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Тхэквондо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 - 49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130,00 руб.</a:t>
            </a:r>
          </a:p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495" y="66675"/>
            <a:ext cx="7807960" cy="68389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Добровольные пожертвования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440 153,29 руб.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98705819"/>
              </p:ext>
            </p:extLst>
          </p:nvPr>
        </p:nvGraphicFramePr>
        <p:xfrm>
          <a:off x="251460" y="636270"/>
          <a:ext cx="8713028" cy="62484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6480891"/>
                <a:gridCol w="2232137"/>
              </a:tblGrid>
              <a:tr h="382586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на 01.09.2022 г.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102 411,83 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82586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Изготовление и установка стеклопакета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4 365,00 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20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82586">
                <a:tc>
                  <a:txBody>
                    <a:bodyPr/>
                    <a:lstStyle/>
                    <a:p>
                      <a:r>
                        <a:rPr lang="ru-RU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Санитарная обработка кулеров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2 700,00 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82586"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Стройматериалы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56 810,00  руб. 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82586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Очистка кровли от снега 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19 998,00 руб</a:t>
                      </a:r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82586">
                <a:tc>
                  <a:txBody>
                    <a:bodyPr/>
                    <a:lstStyle/>
                    <a:p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Сервисное обслуживание компьютерной техники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29 500,00 </a:t>
                      </a: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82586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Дезинсекция помещения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19 800,00 руб</a:t>
                      </a:r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825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Маршрутизатор</a:t>
                      </a:r>
                      <a:r>
                        <a:rPr lang="ru-RU" altLang="en-US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у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слуги</a:t>
                      </a: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связи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2401,80 руб</a:t>
                      </a:r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8258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Рулонная штора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8 796,60 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8258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Спецодежда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11 143,79 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8258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Хозтовары, бытовая химия, бумага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74 123,07 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8258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Туалетные кабинки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85 800,00 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8258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Экраны для радиаторов отопления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74 240,00 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8258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Шкафы в кабинеты</a:t>
                      </a:r>
                      <a:endParaRPr lang="ru-RU" alt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25 600 руб.</a:t>
                      </a:r>
                      <a:endParaRPr lang="ru-RU" altLang="en-US" sz="200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6768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на 31.08.2023 г.</a:t>
                      </a:r>
                      <a:endParaRPr lang="ru-RU" sz="2000" b="1" u="sng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u="sng" dirty="0" smtClean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24875,3 руб</a:t>
                      </a:r>
                      <a:r>
                        <a:rPr lang="ru-RU" sz="2000" b="1" u="sng" dirty="0" smtClean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работе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обущающимися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школа руководствовалась: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Законом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РФ «Об образовании в Российской Федерации»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Уставом школы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Образовательной программой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Программой развития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Методическими письмами и рекомендациями Комитета образования, культуры, спорта и работы с молодёжью Администрации города Костромы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Внутренними приказами, в которых определён круг регулируемых вопросов о правах и обязанностях участников образовательного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учащихся в образовательном учреждении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62295582"/>
              </p:ext>
            </p:extLst>
          </p:nvPr>
        </p:nvGraphicFramePr>
        <p:xfrm>
          <a:off x="539553" y="1196752"/>
          <a:ext cx="8208910" cy="4939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94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49061"/>
                <a:gridCol w="1118893"/>
                <a:gridCol w="1257371"/>
                <a:gridCol w="1584175"/>
              </a:tblGrid>
              <a:tr h="586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Параметры статистики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2020-2021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2021-2022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2022-2023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2023-20244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94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Количество учеников, обучавшихся </a:t>
                      </a:r>
                      <a:endParaRPr lang="ru-RU" sz="18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начальной школе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432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438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32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основной школе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470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508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538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538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4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средней школе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95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84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99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9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997</a:t>
                      </a:r>
                      <a:endParaRPr lang="ru-RU" sz="20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1030</a:t>
                      </a:r>
                      <a:endParaRPr lang="ru-RU" sz="20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32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Количество классов</a:t>
                      </a:r>
                      <a:endParaRPr lang="ru-RU" sz="180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42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Средняя наполняемость классов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40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Группы продленного дня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Кадровое обеспечение образовательного процесса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90600786"/>
              </p:ext>
            </p:extLst>
          </p:nvPr>
        </p:nvGraphicFramePr>
        <p:xfrm>
          <a:off x="395537" y="980728"/>
          <a:ext cx="8352927" cy="5596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30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5994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33847"/>
                <a:gridCol w="1330648"/>
                <a:gridCol w="1465426"/>
              </a:tblGrid>
              <a:tr h="690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/>
                        <a:t>       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2019-2020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2020-2021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2021-2022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2022-2023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60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Общее количество педагогов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Высшая квалификационная категория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95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I</a:t>
                      </a:r>
                      <a:r>
                        <a:rPr lang="ru-RU" sz="1800" dirty="0"/>
                        <a:t> квалификационная категория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82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Соответствие занимаемой должности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75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Звание «Почетный работник образования»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60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Грамота Министерства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571504"/>
          </a:xfrm>
        </p:spPr>
        <p:txBody>
          <a:bodyPr>
            <a:normAutofit fontScale="90000"/>
          </a:bodyPr>
          <a:lstStyle/>
          <a:p>
            <a:pPr marL="3600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1420" y="476672"/>
            <a:ext cx="851704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успеваемости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школе на конец 2022-2023 года обучалось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1058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учащихся. Из них: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школы перешли в следующий класс с академической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задолженностью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итоговой аттестации допущены все учащиеся 9,11–х классов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«отлично» закончили учебный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год: 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ученик 2-4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классов(10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%)    и  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5-11-х классов (4,7%).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«4 – 5» аттестовано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164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ученика 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2-4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 – 51%             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206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33,3% учащихся 5-11-х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одной «3» -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92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обучающихся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2-4 классы – 39 учеников (12%),   5-11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классы –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 –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8,6%.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620688"/>
            <a:ext cx="7560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Сводный отчёт успеваемости по школе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64881405"/>
              </p:ext>
            </p:extLst>
          </p:nvPr>
        </p:nvGraphicFramePr>
        <p:xfrm>
          <a:off x="611562" y="1082358"/>
          <a:ext cx="7560838" cy="5391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0145"/>
                <a:gridCol w="1722769"/>
                <a:gridCol w="1971458"/>
                <a:gridCol w="1646466"/>
              </a:tblGrid>
              <a:tr h="384218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Параллель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5</a:t>
                      </a:r>
                      <a:r>
                        <a:rPr lang="ru-RU" sz="20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4 и 5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Одна</a:t>
                      </a:r>
                      <a:r>
                        <a:rPr lang="ru-RU" sz="20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370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 успеваемости за три года</a:t>
            </a:r>
            <a:endPara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94723278"/>
              </p:ext>
            </p:extLst>
          </p:nvPr>
        </p:nvGraphicFramePr>
        <p:xfrm>
          <a:off x="251520" y="1700809"/>
          <a:ext cx="8784976" cy="4752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3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708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247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56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8912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4390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8912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7909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1298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нач.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школе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нач.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школе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51503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2020-2021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99,8%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99,6%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37,6%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48,2%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515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2021-2022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99,6%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99,7%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66%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41,5%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50,5%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151503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2022-2023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99,3%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97,5%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99,4%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61%</a:t>
                      </a:r>
                      <a:endParaRPr lang="ru-RU"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38,3%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36,7%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45,8%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1196752"/>
            <a:ext cx="8363272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успеваемость                                                   качество знаний                                                                       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478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35719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Результаты ГИА 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класс)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89076" y="292006"/>
            <a:ext cx="8928992" cy="62245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149178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	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itchFamily="18" charset="0"/>
              </a:rPr>
              <a:t>Результаты ГИА 9 классы 2023</a:t>
            </a:r>
          </a:p>
          <a:p>
            <a:pPr algn="just">
              <a:lnSpc>
                <a:spcPct val="115000"/>
              </a:lnSpc>
            </a:pPr>
            <a:r>
              <a:rPr lang="ru-RU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 конец года в 9-х классах обучалось 103 ученика, из которых на «хорошо» и «отлично» окончили  учебный год 34 учащихся, т.е. 37,9 %. </a:t>
            </a:r>
          </a:p>
          <a:p>
            <a:pPr algn="just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Все обучающиеся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были допущены к государственной итоговой аттестации за курс основного общего образования. Сдавали 2 обязательных экзамена (русский язык и математику) и два экзамена по выбору.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обучающихся (дети с ОВЗ, дети-инвалиды) сдавали только обязательные предметы в форме ГВЭ. </a:t>
            </a:r>
          </a:p>
          <a:p>
            <a:pPr algn="just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97 обучающихся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прошли государственную итоговую аттестацию и получили документ об образовании соответствующего образца. 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6 выпускников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получили аттестат с отличием: </a:t>
            </a:r>
            <a:r>
              <a:rPr lang="ru-RU" dirty="0"/>
              <a:t>Бабаева </a:t>
            </a:r>
            <a:r>
              <a:rPr lang="ru-RU" dirty="0" err="1"/>
              <a:t>Мадина</a:t>
            </a:r>
            <a:r>
              <a:rPr lang="ru-RU" dirty="0"/>
              <a:t>, 9а, </a:t>
            </a:r>
            <a:r>
              <a:rPr lang="ru-RU" dirty="0" err="1"/>
              <a:t>Кутенкова</a:t>
            </a:r>
            <a:r>
              <a:rPr lang="ru-RU" dirty="0"/>
              <a:t> Валерия, 9а, Семенченко Кира, 9а, </a:t>
            </a:r>
            <a:r>
              <a:rPr lang="ru-RU" dirty="0" err="1"/>
              <a:t>Тарканкова</a:t>
            </a:r>
            <a:r>
              <a:rPr lang="ru-RU" dirty="0"/>
              <a:t> Диана, 9б, Виноградова Виктория, 9в, Шевченко Никита, </a:t>
            </a:r>
            <a:r>
              <a:rPr lang="ru-RU" dirty="0" smtClean="0"/>
              <a:t>9в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u="sng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 обучающихся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оставлены на повторное обучение из-за неудовлетворительных отметок ГИА по предметам: математика, русский язык, обществознание, информатика.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Лучшие результаты</a:t>
            </a: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Бабаева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Мадина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9а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(математика, русский язык, обществознание, химия)</a:t>
            </a: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Семенченко Кира, 9а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(математика, русский язык, обществознание, химия)</a:t>
            </a:r>
          </a:p>
          <a:p>
            <a:pPr algn="just"/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Карпачев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Александр, 9а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(математика, русский язык, обществознание, информатика)</a:t>
            </a:r>
          </a:p>
          <a:p>
            <a:pPr algn="just"/>
            <a:endParaRPr lang="ru-RU" sz="16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7b997276f9611736f188ad5fbd048f7aa71d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Другая 19">
      <a:dk1>
        <a:srgbClr val="002060"/>
      </a:dk1>
      <a:lt1>
        <a:sysClr val="window" lastClr="FFFFFF"/>
      </a:lt1>
      <a:dk2>
        <a:srgbClr val="002060"/>
      </a:dk2>
      <a:lt2>
        <a:srgbClr val="EEECE1"/>
      </a:lt2>
      <a:accent1>
        <a:srgbClr val="17365D"/>
      </a:accent1>
      <a:accent2>
        <a:srgbClr val="C00000"/>
      </a:accent2>
      <a:accent3>
        <a:srgbClr val="86322F"/>
      </a:accent3>
      <a:accent4>
        <a:srgbClr val="7030A0"/>
      </a:accent4>
      <a:accent5>
        <a:srgbClr val="17365D"/>
      </a:accent5>
      <a:accent6>
        <a:srgbClr val="86322F"/>
      </a:accent6>
      <a:hlink>
        <a:srgbClr val="7030A0"/>
      </a:hlink>
      <a:folHlink>
        <a:srgbClr val="D99694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CC5C5DD13B9184F83C9A94CBE9DC574" ma:contentTypeVersion="49" ma:contentTypeDescription="Создание документа." ma:contentTypeScope="" ma:versionID="99b4eb951015de3325c5e2c7dc0dc2c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240963A-CB62-4001-BB4E-668A80D22578}"/>
</file>

<file path=customXml/itemProps2.xml><?xml version="1.0" encoding="utf-8"?>
<ds:datastoreItem xmlns:ds="http://schemas.openxmlformats.org/officeDocument/2006/customXml" ds:itemID="{A158494E-96D8-4807-8881-11EBC7F9DBA3}"/>
</file>

<file path=customXml/itemProps3.xml><?xml version="1.0" encoding="utf-8"?>
<ds:datastoreItem xmlns:ds="http://schemas.openxmlformats.org/officeDocument/2006/customXml" ds:itemID="{A8EE3D49-F0D4-4735-8D6B-97BF3D151FDF}"/>
</file>

<file path=customXml/itemProps4.xml><?xml version="1.0" encoding="utf-8"?>
<ds:datastoreItem xmlns:ds="http://schemas.openxmlformats.org/officeDocument/2006/customXml" ds:itemID="{E8AC0838-09FC-4663-B7D6-278FDF76F98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3797</TotalTime>
  <Words>1194</Words>
  <Application>Microsoft Office PowerPoint</Application>
  <PresentationFormat>Экран (4:3)</PresentationFormat>
  <Paragraphs>510</Paragraphs>
  <Slides>21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Городская</vt:lpstr>
      <vt:lpstr>Тема Office</vt:lpstr>
      <vt:lpstr>Общешкольная родительская конференция </vt:lpstr>
      <vt:lpstr>Слайд 2</vt:lpstr>
      <vt:lpstr>Нормативные документы</vt:lpstr>
      <vt:lpstr>Состав учащихся в образовательном учреждении</vt:lpstr>
      <vt:lpstr>Кадровое обеспечение образовательного процесса</vt:lpstr>
      <vt:lpstr>   </vt:lpstr>
      <vt:lpstr>Слайд 7</vt:lpstr>
      <vt:lpstr>Сравнительный анализ  успеваемости за три года</vt:lpstr>
      <vt:lpstr>Результаты ГИА (9 класс)</vt:lpstr>
      <vt:lpstr>Слайд 10</vt:lpstr>
      <vt:lpstr>Слайд 11</vt:lpstr>
      <vt:lpstr>Результаты ГИА  11 класс 2023 г.</vt:lpstr>
      <vt:lpstr>Слайд 13</vt:lpstr>
      <vt:lpstr>Слайд 14</vt:lpstr>
      <vt:lpstr>«Самый активный класс» в 2022-2023 учебном году (участие классов в конкурсах и мероприятиях)   </vt:lpstr>
      <vt:lpstr>Финансово-хозяйственная деятельность    Средней общеобразовательной школы №18 города Костромы </vt:lpstr>
      <vt:lpstr>Слайд 17</vt:lpstr>
      <vt:lpstr>Слайд 18</vt:lpstr>
      <vt:lpstr>Слайд 19</vt:lpstr>
      <vt:lpstr>Слайд 20</vt:lpstr>
      <vt:lpstr>Добровольные пожертвования – 440 153,29 руб.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Юрий</dc:creator>
  <cp:lastModifiedBy>Администратор</cp:lastModifiedBy>
  <cp:revision>867</cp:revision>
  <dcterms:created xsi:type="dcterms:W3CDTF">2013-09-10T13:34:13Z</dcterms:created>
  <dcterms:modified xsi:type="dcterms:W3CDTF">2023-09-07T10:43:48Z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0x010100ACC5C5DD13B9184F83C9A94CBE9DC574</vt:lpwstr>
  </property>
</Properties>
</file>