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16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382" r:id="rId3"/>
    <p:sldId id="259" r:id="rId4"/>
    <p:sldId id="425" r:id="rId5"/>
    <p:sldId id="257" r:id="rId6"/>
    <p:sldId id="262" r:id="rId7"/>
    <p:sldId id="271" r:id="rId8"/>
    <p:sldId id="383" r:id="rId9"/>
    <p:sldId id="315" r:id="rId10"/>
    <p:sldId id="327" r:id="rId11"/>
    <p:sldId id="361" r:id="rId12"/>
    <p:sldId id="362" r:id="rId13"/>
    <p:sldId id="412" r:id="rId14"/>
    <p:sldId id="354" r:id="rId15"/>
    <p:sldId id="353" r:id="rId16"/>
    <p:sldId id="410" r:id="rId17"/>
    <p:sldId id="411" r:id="rId18"/>
    <p:sldId id="386" r:id="rId19"/>
    <p:sldId id="390" r:id="rId20"/>
    <p:sldId id="415" r:id="rId21"/>
    <p:sldId id="417" r:id="rId22"/>
    <p:sldId id="389" r:id="rId23"/>
    <p:sldId id="302" r:id="rId24"/>
    <p:sldId id="394" r:id="rId25"/>
    <p:sldId id="393" r:id="rId26"/>
    <p:sldId id="420" r:id="rId27"/>
    <p:sldId id="421" r:id="rId28"/>
    <p:sldId id="422" r:id="rId29"/>
    <p:sldId id="426" r:id="rId30"/>
    <p:sldId id="427" r:id="rId31"/>
    <p:sldId id="424" r:id="rId32"/>
  </p:sldIdLst>
  <p:sldSz cx="9144000" cy="6858000" type="screen4x3"/>
  <p:notesSz cx="6858000" cy="9144000"/>
  <p:custDataLst>
    <p:tags r:id="rId3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99"/>
    <a:srgbClr val="7A0000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0287" autoAdjust="0"/>
  </p:normalViewPr>
  <p:slideViewPr>
    <p:cSldViewPr>
      <p:cViewPr varScale="1">
        <p:scale>
          <a:sx n="79" d="100"/>
          <a:sy n="79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1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42" Type="http://schemas.openxmlformats.org/officeDocument/2006/relationships/customXml" Target="../customXml/item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ABEDC-DD25-46F1-91D8-5BCEFF52AECD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F4E23-EF75-438C-8F16-A85C9A2973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4332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4E23-EF75-438C-8F16-A85C9A29733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4254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4E23-EF75-438C-8F16-A85C9A29733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4560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4E23-EF75-438C-8F16-A85C9A29733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9071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4E23-EF75-438C-8F16-A85C9A29733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351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95F30-428A-43A1-864B-9CEFDA386124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Директор школы О.В. Данилова</a:t>
            </a:r>
          </a:p>
        </p:txBody>
      </p:sp>
    </p:spTree>
    <p:extLst>
      <p:ext uri="{BB962C8B-B14F-4D97-AF65-F5344CB8AC3E}">
        <p14:creationId xmlns="" xmlns:p14="http://schemas.microsoft.com/office/powerpoint/2010/main" val="684360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6DEAD20-DC70-4E97-9364-B1C4088995CF}" type="datetime1">
              <a:rPr lang="ru-RU" smtClean="0"/>
              <a:pPr/>
              <a:t>06.09.2022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EABF-9A46-43AC-98F8-E161297A001F}" type="datetime1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FEFC-855E-47AD-8E6B-40692952DA24}" type="datetime1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E1D5-F8D3-41D4-87E0-62F6A1939545}" type="datetime1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8758F-6309-445F-8B97-30CFE04B9432}" type="datetime1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3C10D-5058-4482-9D86-0E6A5795B8F8}" type="datetime1">
              <a:rPr lang="ru-RU" smtClean="0"/>
              <a:pPr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55BACD-AC59-48DF-B646-8A9158D273F2}" type="datetime1">
              <a:rPr lang="ru-RU" smtClean="0"/>
              <a:pPr/>
              <a:t>06.09.2022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3C58FBC-E103-4938-8050-ADD8A28C2434}" type="datetime1">
              <a:rPr lang="ru-RU" smtClean="0"/>
              <a:pPr/>
              <a:t>06.09.2022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39FD-00B3-409E-8164-8F8FDB87A6B8}" type="datetime1">
              <a:rPr lang="ru-RU" smtClean="0"/>
              <a:pPr/>
              <a:t>06.09.2022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8543-3179-405B-9C73-78167A1B1D4A}" type="datetime1">
              <a:rPr lang="ru-RU" smtClean="0"/>
              <a:pPr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32ABB-C482-4D3D-8054-ED49B3E645D6}" type="datetime1">
              <a:rPr lang="ru-RU" smtClean="0"/>
              <a:pPr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8F2D0E4-7B2D-4426-963F-EAF38B906BA5}" type="datetime1">
              <a:rPr lang="ru-RU" smtClean="0"/>
              <a:pPr/>
              <a:t>06.09.2022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8640594" cy="3357586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Родительская конференция</a:t>
            </a:r>
            <a:endParaRPr lang="ru-RU" sz="4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509120"/>
            <a:ext cx="4953000" cy="1143418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06.09.2022г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Качество  знаний по математике в начальной </a:t>
            </a: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школе</a:t>
            </a:r>
            <a:b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08925607"/>
              </p:ext>
            </p:extLst>
          </p:nvPr>
        </p:nvGraphicFramePr>
        <p:xfrm>
          <a:off x="683567" y="836713"/>
          <a:ext cx="7992888" cy="58326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40090"/>
                <a:gridCol w="2084266"/>
                <a:gridCol w="2084266"/>
                <a:gridCol w="2084266"/>
              </a:tblGrid>
              <a:tr h="233306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8128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8128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8128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</a:tr>
              <a:tr h="4666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Нижегородова Я.А.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2а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66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Моисеенко И.В.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2б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2"/>
                    </a:solidFill>
                  </a:tcPr>
                </a:tc>
              </a:tr>
              <a:tr h="4666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Акатова Н.А.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2в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66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Любич С.С.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2г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2"/>
                    </a:solidFill>
                  </a:tcPr>
                </a:tc>
              </a:tr>
              <a:tr h="466612"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Ситникова С. П.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2а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3а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6612"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Николаева А.А.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2б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3б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2"/>
                    </a:solidFill>
                  </a:tcPr>
                </a:tc>
              </a:tr>
              <a:tr h="466612"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Акатова Н. А.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2в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3в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6612"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Белякова Л. Н.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2г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3г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2"/>
                    </a:solidFill>
                  </a:tcPr>
                </a:tc>
              </a:tr>
              <a:tr h="4666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Фофилова Е.В.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2а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93%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3а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4а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66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Белякова Л.Н.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2б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3б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4б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2"/>
                    </a:solidFill>
                  </a:tcPr>
                </a:tc>
              </a:tr>
              <a:tr h="4666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Милакова Т.В.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2в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76%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3в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4в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66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Матвеева И.А.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2г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3г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4г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2296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Качество  знаний по русскому языку  в начальной школе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22712048"/>
              </p:ext>
            </p:extLst>
          </p:nvPr>
        </p:nvGraphicFramePr>
        <p:xfrm>
          <a:off x="467543" y="980729"/>
          <a:ext cx="8136905" cy="568863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82511"/>
                <a:gridCol w="1849938"/>
                <a:gridCol w="2088232"/>
                <a:gridCol w="2016224"/>
              </a:tblGrid>
              <a:tr h="180019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Учитель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2476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2019-2020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2476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2020-2021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2476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2021-2022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</a:tr>
              <a:tr h="4440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Нижегородова Я.А.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2а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40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Моисеенко И.В.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2б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2"/>
                    </a:solidFill>
                  </a:tcPr>
                </a:tc>
              </a:tr>
              <a:tr h="4440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Акатова Н.А.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2в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9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Любич С.С.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2г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2"/>
                    </a:solidFill>
                  </a:tcPr>
                </a:tc>
              </a:tr>
              <a:tr h="490160"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Ситникова С. П.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2а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93%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3а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0160"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Николаева А.А.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2б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68%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3б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2"/>
                    </a:solidFill>
                  </a:tcPr>
                </a:tc>
              </a:tr>
              <a:tr h="490160"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Акатова Н. 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2в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46%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3в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0160"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Белякова Л. Н.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2г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58%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3г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2"/>
                    </a:solidFill>
                  </a:tcPr>
                </a:tc>
              </a:tr>
              <a:tr h="444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Фофилова</a:t>
                      </a:r>
                      <a:r>
                        <a:rPr lang="ru-RU" sz="1400" dirty="0">
                          <a:effectLst/>
                        </a:rPr>
                        <a:t> Е.В.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2а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89%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3а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87%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4а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4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Белякова Л.Н.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2б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3б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83%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4б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2"/>
                    </a:solidFill>
                  </a:tcPr>
                </a:tc>
              </a:tr>
              <a:tr h="444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Милакова Т.В.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2в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62%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3в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64%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4в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4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Матвеева И.А.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2г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3г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4г</a:t>
                      </a:r>
                    </a:p>
                    <a:p>
                      <a:pPr indent="-952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предметов, по которым учащиеся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начальной школы имеют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одну «тройку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38314321"/>
              </p:ext>
            </p:extLst>
          </p:nvPr>
        </p:nvGraphicFramePr>
        <p:xfrm>
          <a:off x="395537" y="1700809"/>
          <a:ext cx="8424937" cy="482453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10129"/>
                <a:gridCol w="499491"/>
                <a:gridCol w="463758"/>
                <a:gridCol w="498314"/>
                <a:gridCol w="495571"/>
                <a:gridCol w="495571"/>
                <a:gridCol w="504266"/>
                <a:gridCol w="540174"/>
                <a:gridCol w="556364"/>
                <a:gridCol w="476883"/>
                <a:gridCol w="476883"/>
                <a:gridCol w="476883"/>
                <a:gridCol w="481020"/>
                <a:gridCol w="949630"/>
              </a:tblGrid>
              <a:tr h="1072119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2б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2в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2г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3б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3в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4б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4в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4г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072119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072119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1072119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язык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53606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7470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496944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</a:t>
            </a: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начального общего образования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67146434"/>
              </p:ext>
            </p:extLst>
          </p:nvPr>
        </p:nvGraphicFramePr>
        <p:xfrm>
          <a:off x="395536" y="1556788"/>
          <a:ext cx="8352927" cy="48245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2482"/>
                <a:gridCol w="3075651"/>
                <a:gridCol w="3184794"/>
              </a:tblGrid>
              <a:tr h="340418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успеваемости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6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качества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/>
                </a:tc>
              </a:tr>
              <a:tr h="340418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88,5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</a:tr>
              <a:tr h="340418"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2б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</a:tr>
              <a:tr h="340418"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2в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</a:tr>
              <a:tr h="340418"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2г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</a:tr>
              <a:tr h="340418"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3а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</a:tr>
              <a:tr h="340418"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3б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</a:tr>
              <a:tr h="340418"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3в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</a:tr>
              <a:tr h="340418"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3г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</a:tr>
              <a:tr h="340418"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4а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</a:tr>
              <a:tr h="340418"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4б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</a:tr>
              <a:tr h="340418"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4в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44,8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</a:tr>
              <a:tr h="340418"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4г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19050" marB="19050" anchor="ctr"/>
                </a:tc>
              </a:tr>
              <a:tr h="399111"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1- 4 кл.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75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3806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80920" cy="864096"/>
          </a:xfrm>
          <a:noFill/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на уровне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77700194"/>
              </p:ext>
            </p:extLst>
          </p:nvPr>
        </p:nvGraphicFramePr>
        <p:xfrm>
          <a:off x="323528" y="1556793"/>
          <a:ext cx="8208911" cy="5039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47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276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32247"/>
              </a:tblGrid>
              <a:tr h="10893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Качество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подготовки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2019-2020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Качество подготовки </a:t>
                      </a:r>
                      <a:endParaRPr lang="ru-RU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Качество подготовки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2021-2022</a:t>
                      </a: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4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5а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(4а) 85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72%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4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5б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(4б) 43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53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4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5в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(4в) 48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 b="1" dirty="0">
                          <a:solidFill>
                            <a:srgbClr val="7A0000"/>
                          </a:solidFill>
                          <a:latin typeface="Times New Roman"/>
                          <a:ea typeface="Times New Roman"/>
                        </a:rPr>
                        <a:t>31</a:t>
                      </a:r>
                      <a:r>
                        <a:rPr lang="ru-RU" sz="2200" dirty="0">
                          <a:solidFill>
                            <a:srgbClr val="7A0000"/>
                          </a:solidFill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4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5г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(4г) 57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63%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45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итог</a:t>
                      </a: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4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6а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(4а) 84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79%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78%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99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6б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(4б) 92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58%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50%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4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6в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(4в) 52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46%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40%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4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6г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(4г) 32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29%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40%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25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итог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497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504056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подготовки на уровне основного общего образования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84715868"/>
              </p:ext>
            </p:extLst>
          </p:nvPr>
        </p:nvGraphicFramePr>
        <p:xfrm>
          <a:off x="323528" y="1412777"/>
          <a:ext cx="8496943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5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85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923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92342"/>
              </a:tblGrid>
              <a:tr h="1071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Качество подготовки </a:t>
                      </a:r>
                      <a:endParaRPr lang="ru-RU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2019-2020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Качество подготовки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Качество подготовки 2021-2022</a:t>
                      </a: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1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7а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56%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56%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56%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30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63%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63%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57%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1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7в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42%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19%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 b="1" dirty="0">
                          <a:solidFill>
                            <a:srgbClr val="7A0000"/>
                          </a:solidFill>
                          <a:latin typeface="Times New Roman"/>
                          <a:ea typeface="Times New Roman"/>
                        </a:rPr>
                        <a:t>12%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1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7г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28%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19%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 b="1" dirty="0">
                          <a:solidFill>
                            <a:srgbClr val="7A0000"/>
                          </a:solidFill>
                          <a:latin typeface="Times New Roman"/>
                          <a:ea typeface="Times New Roman"/>
                        </a:rPr>
                        <a:t>15%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1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итог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r>
                        <a:rPr lang="ru-RU" sz="2200" b="1" dirty="0" smtClean="0"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r>
                        <a:rPr lang="ru-RU" sz="2200" b="1" dirty="0" smtClean="0"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</a:t>
                      </a:r>
                      <a:r>
                        <a:rPr lang="ru-RU" sz="2200" b="1" dirty="0" smtClean="0"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1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8а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 dirty="0">
                          <a:latin typeface="Times New Roman"/>
                          <a:ea typeface="Times New Roman"/>
                        </a:rPr>
                        <a:t>67%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>
                          <a:latin typeface="Times New Roman"/>
                          <a:ea typeface="Times New Roman"/>
                        </a:rPr>
                        <a:t>38%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 dirty="0">
                          <a:latin typeface="Times New Roman"/>
                          <a:ea typeface="Times New Roman"/>
                        </a:rPr>
                        <a:t>40%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6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8б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>
                          <a:latin typeface="Times New Roman"/>
                          <a:ea typeface="Times New Roman"/>
                        </a:rPr>
                        <a:t>52%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708660" algn="l"/>
                          <a:tab pos="1350010" algn="l"/>
                          <a:tab pos="2014855" algn="l"/>
                        </a:tabLst>
                      </a:pPr>
                      <a:r>
                        <a:rPr lang="ru-RU" sz="2200">
                          <a:latin typeface="Times New Roman"/>
                          <a:ea typeface="Times New Roman"/>
                        </a:rPr>
                        <a:t>35%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>
                          <a:latin typeface="Times New Roman"/>
                          <a:ea typeface="Times New Roman"/>
                        </a:rPr>
                        <a:t>36%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1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8в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>
                          <a:latin typeface="Times New Roman"/>
                          <a:ea typeface="Times New Roman"/>
                        </a:rPr>
                        <a:t>44%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>
                          <a:latin typeface="Times New Roman"/>
                          <a:ea typeface="Times New Roman"/>
                        </a:rPr>
                        <a:t>33%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 dirty="0">
                          <a:latin typeface="Times New Roman"/>
                          <a:ea typeface="Times New Roman"/>
                        </a:rPr>
                        <a:t>35%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1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8г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>
                          <a:latin typeface="Times New Roman"/>
                          <a:ea typeface="Times New Roman"/>
                        </a:rPr>
                        <a:t>48%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>
                          <a:latin typeface="Times New Roman"/>
                          <a:ea typeface="Times New Roman"/>
                        </a:rPr>
                        <a:t>40%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 dirty="0">
                          <a:latin typeface="Times New Roman"/>
                          <a:ea typeface="Times New Roman"/>
                        </a:rPr>
                        <a:t>35%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1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итог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</a:t>
                      </a:r>
                      <a:r>
                        <a:rPr lang="ru-RU" sz="2200" b="1" dirty="0" smtClean="0"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</a:t>
                      </a:r>
                      <a:r>
                        <a:rPr lang="ru-RU" sz="2200" b="1" dirty="0" smtClean="0"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88010" algn="l"/>
                          <a:tab pos="1350010" algn="l"/>
                          <a:tab pos="2014855" algn="l"/>
                        </a:tabLst>
                        <a:defRPr/>
                      </a:pPr>
                      <a:r>
                        <a:rPr lang="ru-RU" sz="2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</a:t>
                      </a:r>
                      <a:r>
                        <a:rPr lang="ru-RU" sz="2200" b="1" dirty="0" smtClean="0"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2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497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24936" cy="72008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подготовки на уровне основного общего </a:t>
            </a: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среднего общего образования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7019206"/>
              </p:ext>
            </p:extLst>
          </p:nvPr>
        </p:nvGraphicFramePr>
        <p:xfrm>
          <a:off x="251520" y="1412776"/>
          <a:ext cx="8280920" cy="5022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70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453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04256"/>
              </a:tblGrid>
              <a:tr h="1125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Качество подготовки </a:t>
                      </a:r>
                      <a:endParaRPr lang="ru-RU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2019-2020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Качество подготовки </a:t>
                      </a:r>
                      <a:endParaRPr lang="ru-RU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Качество подготовки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2021-2022</a:t>
                      </a: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5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9а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85%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71%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65%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445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9б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708660" algn="l"/>
                          <a:tab pos="1350010" algn="l"/>
                          <a:tab pos="2014855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33%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708660" algn="l"/>
                          <a:tab pos="1350010" algn="l"/>
                          <a:tab pos="2014855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22%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708660" algn="l"/>
                          <a:tab pos="1350010" algn="l"/>
                          <a:tab pos="2014855" algn="l"/>
                        </a:tabLst>
                      </a:pPr>
                      <a:r>
                        <a:rPr lang="ru-RU" sz="2200" b="1" dirty="0">
                          <a:solidFill>
                            <a:srgbClr val="7A0000"/>
                          </a:solidFill>
                          <a:latin typeface="Times New Roman"/>
                          <a:ea typeface="Times New Roman"/>
                        </a:rPr>
                        <a:t>13%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445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9в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31%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15%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19%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445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9г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17%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21%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21%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445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итог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</a:t>
                      </a:r>
                      <a:r>
                        <a:rPr lang="ru-RU" sz="2200" b="1" dirty="0" smtClean="0"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2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88010" algn="l"/>
                          <a:tab pos="1350010" algn="l"/>
                          <a:tab pos="2014855" algn="l"/>
                        </a:tabLst>
                        <a:defRPr/>
                      </a:pPr>
                      <a:r>
                        <a:rPr lang="ru-RU" sz="2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</a:t>
                      </a:r>
                      <a:r>
                        <a:rPr lang="ru-RU" sz="2200" b="1" dirty="0" smtClean="0"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2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88010" algn="l"/>
                          <a:tab pos="1350010" algn="l"/>
                          <a:tab pos="2014855" algn="l"/>
                        </a:tabLst>
                        <a:defRPr/>
                      </a:pPr>
                      <a:r>
                        <a:rPr lang="ru-RU" sz="2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</a:t>
                      </a:r>
                      <a:r>
                        <a:rPr lang="ru-RU" sz="2200" b="1" dirty="0" smtClean="0"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2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445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 а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 b="1" dirty="0">
                          <a:solidFill>
                            <a:srgbClr val="7A0000"/>
                          </a:solidFill>
                          <a:latin typeface="Times New Roman"/>
                          <a:ea typeface="Times New Roman"/>
                        </a:rPr>
                        <a:t>29%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3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11а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33%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35%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5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11б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56%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68%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5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итог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r>
                        <a:rPr lang="ru-RU" sz="2200" b="1" dirty="0" smtClean="0"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588010" algn="l"/>
                          <a:tab pos="1350010" algn="l"/>
                          <a:tab pos="2014855" algn="l"/>
                        </a:tabLs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r>
                        <a:rPr lang="ru-RU" sz="2200" b="1" dirty="0" smtClean="0"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0818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предметов, по которым учащиеся основного и среднего уровня общего образования имеют одну «тройку» по итогам </a:t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2021-2022 учебного года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35919871"/>
              </p:ext>
            </p:extLst>
          </p:nvPr>
        </p:nvGraphicFramePr>
        <p:xfrm>
          <a:off x="251521" y="1412776"/>
          <a:ext cx="8640960" cy="4896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0576"/>
                <a:gridCol w="253228"/>
                <a:gridCol w="253228"/>
                <a:gridCol w="316535"/>
                <a:gridCol w="189921"/>
                <a:gridCol w="253228"/>
                <a:gridCol w="316535"/>
                <a:gridCol w="316535"/>
                <a:gridCol w="253228"/>
                <a:gridCol w="316535"/>
                <a:gridCol w="253228"/>
                <a:gridCol w="316535"/>
                <a:gridCol w="316535"/>
                <a:gridCol w="316535"/>
                <a:gridCol w="316535"/>
                <a:gridCol w="316535"/>
                <a:gridCol w="253228"/>
                <a:gridCol w="253228"/>
                <a:gridCol w="443149"/>
                <a:gridCol w="506455"/>
                <a:gridCol w="443149"/>
                <a:gridCol w="886299"/>
              </a:tblGrid>
              <a:tr h="1064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5а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5б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5в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5г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6а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6б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6в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7а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7б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8а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8в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9а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9в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10а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11б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6667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6297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</a:t>
                      </a:r>
                      <a:r>
                        <a:rPr lang="ru-RU" sz="17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5348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333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ru-RU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333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ru-RU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333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333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333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</a:t>
                      </a:r>
                      <a:endParaRPr lang="ru-RU" sz="17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333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2550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07504" y="1010417"/>
            <a:ext cx="8928992" cy="442355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149178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Результаты ГИА 9 классы 2022</a:t>
            </a:r>
          </a:p>
          <a:p>
            <a:pPr algn="just">
              <a:lnSpc>
                <a:spcPct val="115000"/>
              </a:lnSpc>
            </a:pPr>
            <a:r>
              <a:rPr lang="ru-RU" b="1" dirty="0" smtClean="0">
                <a:solidFill>
                  <a:srgbClr val="003399"/>
                </a:solidFill>
                <a:latin typeface="Times New Roman"/>
                <a:ea typeface="Calibri"/>
                <a:cs typeface="Times New Roman"/>
              </a:rPr>
              <a:t>На </a:t>
            </a:r>
            <a:r>
              <a:rPr lang="ru-RU" b="1" dirty="0">
                <a:solidFill>
                  <a:srgbClr val="003399"/>
                </a:solidFill>
                <a:latin typeface="Times New Roman"/>
                <a:ea typeface="Calibri"/>
                <a:cs typeface="Times New Roman"/>
              </a:rPr>
              <a:t>конец года в 9-х классах </a:t>
            </a:r>
            <a:r>
              <a:rPr lang="ru-RU" b="1" dirty="0" smtClean="0">
                <a:solidFill>
                  <a:srgbClr val="003399"/>
                </a:solidFill>
                <a:latin typeface="Times New Roman"/>
                <a:ea typeface="Calibri"/>
                <a:cs typeface="Times New Roman"/>
              </a:rPr>
              <a:t>обучалось 99 </a:t>
            </a:r>
            <a:r>
              <a:rPr lang="ru-RU" b="1" dirty="0">
                <a:solidFill>
                  <a:srgbClr val="003399"/>
                </a:solidFill>
                <a:latin typeface="Times New Roman"/>
                <a:ea typeface="Calibri"/>
                <a:cs typeface="Times New Roman"/>
              </a:rPr>
              <a:t>учеников, из которых на «хорошо» и «отлично» окончили  </a:t>
            </a:r>
            <a:r>
              <a:rPr lang="ru-RU" b="1" dirty="0" smtClean="0">
                <a:solidFill>
                  <a:srgbClr val="003399"/>
                </a:solidFill>
                <a:latin typeface="Times New Roman"/>
                <a:ea typeface="Calibri"/>
                <a:cs typeface="Times New Roman"/>
              </a:rPr>
              <a:t>30 учащихся</a:t>
            </a:r>
            <a:r>
              <a:rPr lang="ru-RU" b="1" dirty="0">
                <a:solidFill>
                  <a:srgbClr val="003399"/>
                </a:solidFill>
                <a:latin typeface="Times New Roman"/>
                <a:ea typeface="Calibri"/>
                <a:cs typeface="Times New Roman"/>
              </a:rPr>
              <a:t>, т.е. </a:t>
            </a:r>
            <a:r>
              <a:rPr lang="ru-RU" b="1" dirty="0" smtClean="0">
                <a:solidFill>
                  <a:srgbClr val="003399"/>
                </a:solidFill>
                <a:latin typeface="Times New Roman"/>
                <a:ea typeface="Calibri"/>
                <a:cs typeface="Times New Roman"/>
              </a:rPr>
              <a:t>30 %. </a:t>
            </a:r>
          </a:p>
          <a:p>
            <a:r>
              <a:rPr lang="ru-RU" sz="1600" b="1" u="sng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Все обучающиеся </a:t>
            </a:r>
            <a:r>
              <a:rPr lang="ru-RU" sz="1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были допущены к государственной итоговой аттестации за курс основного общего образования. Сдавали 2 обязательных экзамена (русский язык и математику) и два экзамена по выбору. </a:t>
            </a:r>
          </a:p>
          <a:p>
            <a:r>
              <a:rPr lang="ru-RU" sz="1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8 обучающихся (дети с ОВЗ, дети-инвалиды) сдавали только обязательные предметы в форме ГВЭ. </a:t>
            </a:r>
          </a:p>
          <a:p>
            <a:r>
              <a:rPr lang="ru-RU" sz="1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Один ребенок-инвалид сдавал математику в форме ГВЭ, русский язык в форме ОГЭ.</a:t>
            </a:r>
          </a:p>
          <a:p>
            <a:r>
              <a:rPr lang="ru-RU" sz="1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91 обучающийся </a:t>
            </a:r>
            <a:r>
              <a:rPr lang="ru-RU" sz="1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прошел государственную итоговую аттестацию и получил документ об образовании соответствующего образца. </a:t>
            </a:r>
          </a:p>
          <a:p>
            <a:r>
              <a:rPr lang="ru-RU" sz="1600" b="1" u="sng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Четверо выпускниц </a:t>
            </a:r>
            <a:r>
              <a:rPr lang="ru-RU" sz="1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получили аттестат с отличием: </a:t>
            </a:r>
            <a:r>
              <a:rPr lang="ru-RU" sz="16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Талова</a:t>
            </a:r>
            <a:r>
              <a:rPr lang="ru-RU" sz="1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Инна (9а), Чистякова Анна (9а), </a:t>
            </a:r>
            <a:r>
              <a:rPr lang="ru-RU" sz="16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Свистова</a:t>
            </a:r>
            <a:r>
              <a:rPr lang="ru-RU" sz="1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Дарья (9г), Розина Вероника (9б). </a:t>
            </a:r>
          </a:p>
          <a:p>
            <a:r>
              <a:rPr lang="ru-RU" sz="1600" b="1" u="sng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Восемь обучающихся </a:t>
            </a:r>
            <a:r>
              <a:rPr lang="ru-RU" sz="1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оставлены на повторное обучение из-за неудовлетворительных отметок по экзаменам: математика и информатика.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669775"/>
            <a:ext cx="885698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ОГЭ выпускников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9-х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классов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96146506"/>
              </p:ext>
            </p:extLst>
          </p:nvPr>
        </p:nvGraphicFramePr>
        <p:xfrm>
          <a:off x="395536" y="1484785"/>
          <a:ext cx="8424938" cy="26093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6632"/>
                <a:gridCol w="1545063"/>
                <a:gridCol w="1535501"/>
                <a:gridCol w="1643871"/>
                <a:gridCol w="1643871"/>
              </a:tblGrid>
              <a:tr h="3727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9в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9г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</a:tr>
              <a:tr h="372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«5»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2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«4»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2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 «3»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5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отметка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4,46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3,76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3,78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3,80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2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28,57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23,38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24,56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25,14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563888" y="980728"/>
            <a:ext cx="1944216" cy="418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Русский</a:t>
            </a:r>
            <a:r>
              <a:rPr lang="ru-RU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язык</a:t>
            </a:r>
            <a:endParaRPr lang="ru-RU" dirty="0">
              <a:solidFill>
                <a:srgbClr val="C000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52844193"/>
              </p:ext>
            </p:extLst>
          </p:nvPr>
        </p:nvGraphicFramePr>
        <p:xfrm>
          <a:off x="395536" y="4404360"/>
          <a:ext cx="8475701" cy="2453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9023"/>
                <a:gridCol w="1554373"/>
                <a:gridCol w="1544753"/>
                <a:gridCol w="1653776"/>
                <a:gridCol w="1653776"/>
              </a:tblGrid>
              <a:tr h="3248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9в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9г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</a:tr>
              <a:tr h="324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«5»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«4»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 «3»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«2»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отметка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3,69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3,40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3,28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16,23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10,38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12,95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12,66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419872" y="4005064"/>
            <a:ext cx="2160240" cy="42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Математика</a:t>
            </a:r>
            <a:endParaRPr lang="ru-RU" sz="20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501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7304"/>
          </a:xfrm>
        </p:spPr>
        <p:txBody>
          <a:bodyPr/>
          <a:lstStyle/>
          <a:p>
            <a:pPr lvl="0"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результатов учебной деятельности школы в 2021-2022 учебном году.</a:t>
            </a:r>
          </a:p>
          <a:p>
            <a:pPr lvl="0" algn="ctr"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 на 2022-2023 учебный год</a:t>
            </a:r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669775"/>
            <a:ext cx="885698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ГВЭ выпускников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9-х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классов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96146506"/>
              </p:ext>
            </p:extLst>
          </p:nvPr>
        </p:nvGraphicFramePr>
        <p:xfrm>
          <a:off x="395536" y="1484785"/>
          <a:ext cx="8208912" cy="18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3927"/>
                <a:gridCol w="1832125"/>
                <a:gridCol w="1961430"/>
                <a:gridCol w="1961430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9в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9г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«4»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 «3»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отметка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3,5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3,3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563888" y="980728"/>
            <a:ext cx="1944216" cy="418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Русский</a:t>
            </a:r>
            <a:r>
              <a:rPr lang="ru-RU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язык</a:t>
            </a:r>
            <a:endParaRPr lang="ru-RU" dirty="0">
              <a:solidFill>
                <a:srgbClr val="C000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52844193"/>
              </p:ext>
            </p:extLst>
          </p:nvPr>
        </p:nvGraphicFramePr>
        <p:xfrm>
          <a:off x="323528" y="3933056"/>
          <a:ext cx="8208911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3926"/>
                <a:gridCol w="1832125"/>
                <a:gridCol w="1961430"/>
                <a:gridCol w="1961430"/>
              </a:tblGrid>
              <a:tr h="345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9в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9г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</a:tr>
              <a:tr h="319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«5»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9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«4»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9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 «3»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9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«2»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9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отметка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2,5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491880" y="3356992"/>
            <a:ext cx="2160240" cy="42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Математика</a:t>
            </a:r>
            <a:endParaRPr lang="ru-RU" sz="20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501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669775"/>
            <a:ext cx="885698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Сравнительная таблица результатов ОГЭ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1268761"/>
          <a:ext cx="8496944" cy="5410467"/>
        </p:xfrm>
        <a:graphic>
          <a:graphicData uri="http://schemas.openxmlformats.org/drawingml/2006/table">
            <a:tbl>
              <a:tblPr/>
              <a:tblGrid>
                <a:gridCol w="1561205"/>
                <a:gridCol w="1162257"/>
                <a:gridCol w="1126062"/>
                <a:gridCol w="1140541"/>
                <a:gridCol w="1163061"/>
                <a:gridCol w="1230625"/>
                <a:gridCol w="1113193"/>
              </a:tblGrid>
              <a:tr h="985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Предмет 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Область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(СОШ)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баллы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Город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(СОШ) баллы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СОШ №18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баллы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Область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(СОШ)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отметка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Город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(СОШ) отметка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СОШ №18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отметка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Русский язык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24, 95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25,52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25,6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3,85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3,95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3,97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Математика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13,60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14,38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13,2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3,45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3,54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3,36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Биология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24,51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25,77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30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3,53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3,64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Химия 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25,77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26,94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33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4,05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4,16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4,83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Физика 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24,16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25,47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3,65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3,78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3,88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570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Обществознание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21,31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21,76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23,1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3,34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3,39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3,53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География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18,77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19,10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17,40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3,64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3,68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3,61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История 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22,33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22,54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25,5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3,77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3,76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570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Английский язык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51,69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52,30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64,5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4,06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4,11</a:t>
                      </a:r>
                      <a:endParaRPr lang="ru-RU" sz="200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570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Информатика и ИКТ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10,21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10,60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8,70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3,53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3,61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3,33</a:t>
                      </a: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4501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35719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Результаты ГИА 11 класс 2022</a:t>
            </a:r>
            <a:endParaRPr lang="ru-RU" sz="2400" dirty="0">
              <a:solidFill>
                <a:srgbClr val="7A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539552" y="3416202"/>
            <a:ext cx="8136904" cy="64816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14917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628800"/>
            <a:ext cx="8392766" cy="258532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	</a:t>
            </a:r>
            <a:r>
              <a:rPr lang="ru-RU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На конец учебного года в 11-х классах -  51 обучающийся, из которых двое окончили учебный год на «отлично», 25 обучающихся окончили на «хорошо» и «отлично», что в совокупности составляет 53%.</a:t>
            </a:r>
          </a:p>
          <a:p>
            <a:pPr algn="just"/>
            <a:r>
              <a:rPr lang="ru-RU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	Все выпускники были допущены к государственной итоговой аттестации. </a:t>
            </a:r>
          </a:p>
          <a:p>
            <a:pPr algn="just"/>
            <a:r>
              <a:rPr lang="ru-RU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	Все обучающиеся   получили документ об образовании соответствующего образца (аттестат). </a:t>
            </a:r>
          </a:p>
          <a:p>
            <a:pPr algn="just"/>
            <a:r>
              <a:rPr lang="ru-RU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	Иванова Алена (11а класс) и Гнедин Марк (11б класс) получили аттестат с отличием и медаль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«За особые успехи в учении».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603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568952" cy="59330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 </a:t>
            </a:r>
            <a:r>
              <a:rPr lang="ru-RU" sz="2000" dirty="0">
                <a:solidFill>
                  <a:schemeClr val="bg1"/>
                </a:solidFill>
              </a:rPr>
              <a:t/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anose="02020603050405020304" pitchFamily="18" charset="0"/>
              </a:rPr>
              <a:t>Результаты   итоговой аттестации  выпускников  11 классов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485418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Русский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язык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356992"/>
            <a:ext cx="2880320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Математика (профильный уровень)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39552" y="908722"/>
          <a:ext cx="7920880" cy="2248431"/>
        </p:xfrm>
        <a:graphic>
          <a:graphicData uri="http://schemas.openxmlformats.org/drawingml/2006/table">
            <a:tbl>
              <a:tblPr/>
              <a:tblGrid>
                <a:gridCol w="3859084"/>
                <a:gridCol w="1901556"/>
                <a:gridCol w="2160240"/>
              </a:tblGrid>
              <a:tr h="3103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Средний балл  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11а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11б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31030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СОШ №18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72,3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1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70, 26</a:t>
                      </a:r>
                      <a:endParaRPr lang="ru-RU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74,03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0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Город (СОШ)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70,58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Область (СОШ)</a:t>
                      </a:r>
                      <a:endParaRPr lang="ru-RU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69,21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Россия 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68,3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67544" y="4221088"/>
          <a:ext cx="3744416" cy="2423244"/>
        </p:xfrm>
        <a:graphic>
          <a:graphicData uri="http://schemas.openxmlformats.org/drawingml/2006/table">
            <a:tbl>
              <a:tblPr/>
              <a:tblGrid>
                <a:gridCol w="1824294"/>
                <a:gridCol w="767994"/>
                <a:gridCol w="1152128"/>
              </a:tblGrid>
              <a:tr h="258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Средний балл  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11а</a:t>
                      </a:r>
                      <a:endParaRPr lang="ru-RU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11б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28196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СОШ №18</a:t>
                      </a:r>
                      <a:endParaRPr lang="ru-RU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58,8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59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51, 42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60, 8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1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Город (СОШ)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57,53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1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Область (СОШ)</a:t>
                      </a:r>
                      <a:endParaRPr lang="ru-RU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57,39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1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Россия 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56,9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148064" y="3356992"/>
            <a:ext cx="2520280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Математика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(базовый уровень)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644008" y="4221088"/>
          <a:ext cx="4248471" cy="2403024"/>
        </p:xfrm>
        <a:graphic>
          <a:graphicData uri="http://schemas.openxmlformats.org/drawingml/2006/table">
            <a:tbl>
              <a:tblPr/>
              <a:tblGrid>
                <a:gridCol w="2069872"/>
                <a:gridCol w="1135115"/>
                <a:gridCol w="1043484"/>
              </a:tblGrid>
              <a:tr h="344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Оценка  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11а</a:t>
                      </a:r>
                      <a:endParaRPr lang="ru-RU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11б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36071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СОШ №18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4,5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13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4, 43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Город (СОШ)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4,37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Область (СОШ)</a:t>
                      </a:r>
                      <a:endParaRPr lang="ru-RU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4,3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Россия 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9816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137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Сравнительная таблица результатов экзаменов (предметы выбора), 2022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7" y="1556796"/>
          <a:ext cx="8352926" cy="4752526"/>
        </p:xfrm>
        <a:graphic>
          <a:graphicData uri="http://schemas.openxmlformats.org/drawingml/2006/table">
            <a:tbl>
              <a:tblPr/>
              <a:tblGrid>
                <a:gridCol w="1800199"/>
                <a:gridCol w="1540498"/>
                <a:gridCol w="1670743"/>
                <a:gridCol w="1670743"/>
                <a:gridCol w="1670743"/>
              </a:tblGrid>
              <a:tr h="7040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Предмет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СОШ №18</a:t>
                      </a:r>
                      <a:endParaRPr lang="ru-RU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Город  </a:t>
                      </a:r>
                      <a:endParaRPr lang="ru-RU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(СОШ)</a:t>
                      </a:r>
                      <a:endParaRPr lang="ru-RU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Область </a:t>
                      </a:r>
                      <a:endParaRPr lang="ru-RU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(СОШ)</a:t>
                      </a:r>
                      <a:endParaRPr lang="ru-RU" sz="18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Россия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404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Физика </a:t>
                      </a:r>
                      <a:endParaRPr lang="ru-RU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</a:rPr>
                        <a:t>60, 5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53, 71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51, 42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</a:rPr>
                        <a:t>54, 1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4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Химия </a:t>
                      </a:r>
                      <a:endParaRPr lang="ru-RU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</a:rPr>
                        <a:t>59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54, 23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53, 98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</a:rPr>
                        <a:t>54, 3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4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Биология </a:t>
                      </a:r>
                      <a:endParaRPr lang="ru-RU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</a:rPr>
                        <a:t>56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55, 25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52, 42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</a:rPr>
                        <a:t>50, 2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4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История </a:t>
                      </a:r>
                      <a:endParaRPr lang="ru-RU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</a:rPr>
                        <a:t>67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58, 1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57, 62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</a:rPr>
                        <a:t>58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4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География </a:t>
                      </a:r>
                      <a:endParaRPr lang="ru-RU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</a:rPr>
                        <a:t>88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</a:rPr>
                        <a:t>58, 57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60, 97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54, 6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09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Английский язык</a:t>
                      </a:r>
                      <a:endParaRPr lang="ru-RU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</a:rPr>
                        <a:t>85, 5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72, 08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70, 64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73, 3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4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Обществознание 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</a:rPr>
                        <a:t>66, 9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61, 6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60, 44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59, 9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4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Литература </a:t>
                      </a:r>
                      <a:endParaRPr lang="ru-RU" sz="160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</a:rPr>
                        <a:t>61, 8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59, 45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56, 8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60, 8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4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КЕГЭ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58, 3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62, 94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</a:rPr>
                        <a:t>62, 47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</a:rPr>
                        <a:t>59, 5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2322" marR="6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6668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22476760"/>
              </p:ext>
            </p:extLst>
          </p:nvPr>
        </p:nvGraphicFramePr>
        <p:xfrm>
          <a:off x="395536" y="1125347"/>
          <a:ext cx="8208912" cy="52320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2682528"/>
                <a:gridCol w="1842128"/>
                <a:gridCol w="1842128"/>
                <a:gridCol w="1842128"/>
              </a:tblGrid>
              <a:tr h="1205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 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2019/2020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2020/2021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2021/2022</a:t>
                      </a:r>
                      <a:endParaRPr lang="ru-RU" sz="20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</a:tr>
              <a:tr h="3570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 язык 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>
                          <a:latin typeface="Times New Roman"/>
                          <a:ea typeface="Calibri"/>
                        </a:rPr>
                        <a:t>70,2</a:t>
                      </a:r>
                      <a:endParaRPr lang="ru-RU" sz="20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>
                          <a:latin typeface="Times New Roman"/>
                          <a:ea typeface="Calibri"/>
                        </a:rPr>
                        <a:t>71,2</a:t>
                      </a:r>
                      <a:endParaRPr lang="ru-RU" sz="20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</a:rPr>
                        <a:t>72,3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70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>
                          <a:latin typeface="Times New Roman"/>
                          <a:ea typeface="Calibri"/>
                        </a:rPr>
                        <a:t>71,5</a:t>
                      </a:r>
                      <a:endParaRPr lang="ru-RU" sz="20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>
                          <a:latin typeface="Times New Roman"/>
                          <a:ea typeface="Calibri"/>
                        </a:rPr>
                        <a:t>70</a:t>
                      </a:r>
                      <a:endParaRPr lang="ru-RU" sz="20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latin typeface="Times New Roman"/>
                          <a:ea typeface="Calibri"/>
                        </a:rPr>
                        <a:t>61, 8</a:t>
                      </a:r>
                      <a:endParaRPr lang="ru-RU" sz="20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70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>
                          <a:latin typeface="Times New Roman"/>
                          <a:ea typeface="Calibri"/>
                        </a:rPr>
                        <a:t>45,6</a:t>
                      </a:r>
                      <a:endParaRPr lang="ru-RU" sz="20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>
                          <a:latin typeface="Times New Roman"/>
                          <a:ea typeface="Calibri"/>
                        </a:rPr>
                        <a:t>46,5</a:t>
                      </a:r>
                      <a:endParaRPr lang="ru-RU" sz="20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</a:rPr>
                        <a:t>58, 8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70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 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>
                          <a:latin typeface="Times New Roman"/>
                          <a:ea typeface="Calibri"/>
                        </a:rPr>
                        <a:t>36,3</a:t>
                      </a:r>
                      <a:endParaRPr lang="ru-RU" sz="20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>
                          <a:latin typeface="Times New Roman"/>
                          <a:ea typeface="Calibri"/>
                        </a:rPr>
                        <a:t>52,8</a:t>
                      </a:r>
                      <a:endParaRPr lang="ru-RU" sz="20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</a:rPr>
                        <a:t>59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70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 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>
                          <a:latin typeface="Times New Roman"/>
                          <a:ea typeface="Calibri"/>
                        </a:rPr>
                        <a:t>62,7 </a:t>
                      </a:r>
                      <a:endParaRPr lang="ru-RU" sz="20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latin typeface="Times New Roman"/>
                          <a:ea typeface="Calibri"/>
                        </a:rPr>
                        <a:t>63,4</a:t>
                      </a:r>
                      <a:endParaRPr lang="ru-RU" sz="20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</a:rPr>
                        <a:t>66, 9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70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 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>
                          <a:latin typeface="Times New Roman"/>
                          <a:ea typeface="Calibri"/>
                        </a:rPr>
                        <a:t>36,3</a:t>
                      </a:r>
                      <a:endParaRPr lang="ru-RU" sz="20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>
                          <a:latin typeface="Times New Roman"/>
                          <a:ea typeface="Calibri"/>
                        </a:rPr>
                        <a:t>44</a:t>
                      </a:r>
                      <a:endParaRPr lang="ru-RU" sz="20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</a:rPr>
                        <a:t>56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70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 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>
                          <a:latin typeface="Times New Roman"/>
                          <a:ea typeface="Calibri"/>
                        </a:rPr>
                        <a:t>55,4</a:t>
                      </a:r>
                      <a:endParaRPr lang="ru-RU" sz="20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>
                          <a:latin typeface="Times New Roman"/>
                          <a:ea typeface="Calibri"/>
                        </a:rPr>
                        <a:t>45,8</a:t>
                      </a:r>
                      <a:endParaRPr lang="ru-RU" sz="20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</a:rPr>
                        <a:t>60, 5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70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 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>
                          <a:latin typeface="Times New Roman"/>
                          <a:ea typeface="Calibri"/>
                        </a:rPr>
                        <a:t>52,5</a:t>
                      </a:r>
                      <a:endParaRPr lang="ru-RU" sz="20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>
                          <a:latin typeface="Times New Roman"/>
                          <a:ea typeface="Calibri"/>
                        </a:rPr>
                        <a:t>60,8</a:t>
                      </a:r>
                      <a:endParaRPr lang="ru-RU" sz="20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</a:rPr>
                        <a:t>67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94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>
                          <a:latin typeface="Times New Roman"/>
                          <a:ea typeface="Calibri"/>
                        </a:rPr>
                        <a:t>57,3</a:t>
                      </a:r>
                      <a:endParaRPr lang="ru-RU" sz="20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>
                          <a:latin typeface="Times New Roman"/>
                          <a:ea typeface="Calibri"/>
                        </a:rPr>
                        <a:t>62,3</a:t>
                      </a:r>
                      <a:endParaRPr lang="ru-RU" sz="20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58, 3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05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Иностранный язык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>
                          <a:latin typeface="Times New Roman"/>
                          <a:ea typeface="Calibri"/>
                        </a:rPr>
                        <a:t>73,0</a:t>
                      </a:r>
                      <a:endParaRPr lang="ru-RU" sz="2000" b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latin typeface="Times New Roman"/>
                          <a:ea typeface="Calibri"/>
                        </a:rPr>
                        <a:t>96</a:t>
                      </a:r>
                      <a:endParaRPr lang="ru-RU" sz="20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latin typeface="Times New Roman"/>
                          <a:ea typeface="Calibri"/>
                        </a:rPr>
                        <a:t>85, 5</a:t>
                      </a:r>
                      <a:endParaRPr lang="ru-RU" sz="20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3528" y="516674"/>
            <a:ext cx="84969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 экзаменов выпускников 11  классов за три года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086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Финансово-хозяйственная деятельность 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Средней общеобразовательной школы №18 города Костромы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1566058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90529253"/>
              </p:ext>
            </p:extLst>
          </p:nvPr>
        </p:nvGraphicFramePr>
        <p:xfrm>
          <a:off x="214282" y="496854"/>
          <a:ext cx="8606190" cy="58124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807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54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47215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Источник</a:t>
                      </a:r>
                      <a:r>
                        <a:rPr lang="ru-RU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финансирования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Сумма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13699"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Областной бюджет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(субвенции)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1 027 000 руб.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27951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Добровольные пожертвования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272 663,86 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13272"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Платные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образовательные </a:t>
                      </a:r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услуги </a:t>
                      </a:r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762 870 руб.</a:t>
                      </a:r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8538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Аренда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762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руб.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706808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207888"/>
          <a:ext cx="8712968" cy="53894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2235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8941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9661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59884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Приобретение </a:t>
                      </a:r>
                      <a:r>
                        <a:rPr lang="ru-RU" sz="1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документов  строгой отчетности – аттестаты, грамоты, медали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582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руб</a:t>
                      </a: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1124">
                <a:tc>
                  <a:txBody>
                    <a:bodyPr/>
                    <a:lstStyle/>
                    <a:p>
                      <a:pPr algn="just"/>
                      <a:r>
                        <a:rPr lang="ru-RU" sz="1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Учебники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723389,43 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7970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КОИРО (обслуживание сайта)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12 000 руб.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11525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Приобретение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оборудования в ресурсный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класс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(маты,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мебель, стеллажи, дидактический и методический материал , оргтехника)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208 999,6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86172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Лицензия на использование программного продукта «</a:t>
                      </a:r>
                      <a:r>
                        <a:rPr lang="ru-RU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Астрал-ЭТ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2000 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6172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Остаток  на 06.09.2022г.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56028,97 руб.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00034" y="357167"/>
            <a:ext cx="81764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Субвенции на учебные пособия (документы строгой отчетности – аттестаты, учебники)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- 1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027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000 руб.</a:t>
            </a:r>
          </a:p>
          <a:p>
            <a:pPr lvl="0" algn="ctr"/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061040"/>
          <a:ext cx="8784976" cy="5608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2749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099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4613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6652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Зарплата   педагогам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258 598, 43 руб. 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6652">
                <a:tc>
                  <a:txBody>
                    <a:bodyPr/>
                    <a:lstStyle/>
                    <a:p>
                      <a:pPr algn="just"/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Панель 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светодиодная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984 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руб.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6652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Хозсредства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25 440,20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 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6652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Обслуживание компьютерной техники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27 500 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руб. </a:t>
                      </a:r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6652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Пени, штрафы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2 168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09 руб.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86652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Сантехнические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товары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20 010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86652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Санитарная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обработка </a:t>
                      </a:r>
                      <a:r>
                        <a:rPr lang="ru-RU" sz="1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кулеров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4 900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86652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Проектирование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пожарной сигнализации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65 000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86652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Замена стеклопакетов и подоконников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54 517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 50 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86652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Жалюзи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122 200 руб.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86652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Комиссия банка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12 217,89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86652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Установка дополнительных камер видеонаблюдения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58 752,36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86652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Остаток  на 06.09.2022г.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101 581.53  </a:t>
                      </a:r>
                      <a:r>
                        <a:rPr lang="ru-RU" sz="2000" b="1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2000" b="1" u="sng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00034" y="357167"/>
            <a:ext cx="81764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Дополнительные (платные)  образовательные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услуги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762 870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руб.</a:t>
            </a:r>
          </a:p>
          <a:p>
            <a:pPr algn="ctr"/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работе с учащимися школа руководствовалась: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Законом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РФ «Об образовании в Российской Федерации»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Уставом школы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Образовательной программой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Программой развития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Методическими письмами и рекомендациями Комитета образования, культуры, спорта и работы с молодёжью Администрации города Костромы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Внутренними приказами, в которых определён круг регулируемых вопросов о правах и обязанностях участников образовательного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207888"/>
          <a:ext cx="8640960" cy="48854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721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688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17730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5867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Хозсредства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7 238,14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3849">
                <a:tc>
                  <a:txBody>
                    <a:bodyPr/>
                    <a:lstStyle/>
                    <a:p>
                      <a:pPr algn="just"/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Обслуживание компьютерной техники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11 000 руб.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6910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Коммутатор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5 100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95443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Люминисцентные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лампы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11 050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85458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Светодиодные светильники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19 950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810577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Остаток  на 06.09.2022г.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3 423</a:t>
                      </a:r>
                      <a:r>
                        <a:rPr lang="ru-RU" sz="2000" b="1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86 руб.</a:t>
                      </a:r>
                      <a:endParaRPr lang="ru-RU" sz="2000" b="1" u="sng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00034" y="357167"/>
            <a:ext cx="81764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Аренда спортзала  для проведения секции «</a:t>
            </a:r>
            <a:r>
              <a:rPr lang="ru-RU" sz="24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Кудо</a:t>
            </a:r>
            <a:r>
              <a:rPr lang="ru-RU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», </a:t>
            </a:r>
            <a:r>
              <a:rPr lang="ru-RU" sz="24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Тэквондо</a:t>
            </a:r>
            <a:r>
              <a:rPr lang="ru-RU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57 762 руб.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807680" cy="69443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Добровольные пожертвования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272 663,86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871457"/>
          <a:ext cx="8640960" cy="572589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64271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137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10628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Остаток на 01.09.2021г.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25 092,64 руб.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7967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Канцтовары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3130 </a:t>
                      </a:r>
                      <a:r>
                        <a:rPr lang="ru-RU" sz="2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r>
                        <a:rPr lang="ru-RU" sz="22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7561">
                <a:tc>
                  <a:txBody>
                    <a:bodyPr/>
                    <a:lstStyle/>
                    <a:p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Профиль угловой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9975 руб.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97993"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Хозтовары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(мел,  антисептики, </a:t>
                      </a:r>
                      <a:r>
                        <a:rPr lang="ru-RU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дезсредства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 бумага, перчатки)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23690,43 </a:t>
                      </a:r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46605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Очистка кровли от снега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9870 руб</a:t>
                      </a:r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2569700"/>
                  </a:ext>
                </a:extLst>
              </a:tr>
              <a:tr h="546605">
                <a:tc>
                  <a:txBody>
                    <a:bodyPr/>
                    <a:lstStyle/>
                    <a:p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Сервисное обслуживание компьютерной техники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15 000 </a:t>
                      </a:r>
                      <a:r>
                        <a:rPr lang="ru-RU" sz="2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46605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Ремонт туалета на 1 этаже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186500 руб</a:t>
                      </a:r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73261992"/>
                  </a:ext>
                </a:extLst>
              </a:tr>
              <a:tr h="546605">
                <a:tc>
                  <a:txBody>
                    <a:bodyPr/>
                    <a:lstStyle/>
                    <a:p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Услуги</a:t>
                      </a:r>
                      <a:r>
                        <a:rPr lang="ru-RU" sz="20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связи, комиссия 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банка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4500 руб</a:t>
                      </a:r>
                      <a:r>
                        <a:rPr lang="ru-RU" sz="2200" b="1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2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055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Остаток</a:t>
                      </a:r>
                      <a:endParaRPr lang="ru-RU" sz="2000" b="1" u="sng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19 998,43 </a:t>
                      </a:r>
                      <a:r>
                        <a:rPr lang="ru-RU" sz="2000" b="1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2000" b="1" u="sng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8576136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Режим работы и формы обучения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5-ти дневная неделя у учащихся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1-11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классов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смены</a:t>
            </a:r>
          </a:p>
          <a:p>
            <a:pPr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классно-урочное обучение</a:t>
            </a: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индивидуальное обучение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семейное обучение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02939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учащихся в образовательном учреждении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20739887"/>
              </p:ext>
            </p:extLst>
          </p:nvPr>
        </p:nvGraphicFramePr>
        <p:xfrm>
          <a:off x="467544" y="1268760"/>
          <a:ext cx="8352928" cy="5291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3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6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70860"/>
                <a:gridCol w="1289900"/>
                <a:gridCol w="1289900"/>
                <a:gridCol w="1289900"/>
              </a:tblGrid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Параметры статистики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-201</a:t>
                      </a:r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2019-2020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2020-2021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2022-2023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584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Количество учеников, обучавшихся </a:t>
                      </a:r>
                      <a:endParaRPr lang="ru-RU" sz="18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начальной школе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u="none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427</a:t>
                      </a:r>
                      <a:endParaRPr lang="ru-RU" sz="1800" b="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418</a:t>
                      </a:r>
                      <a:endParaRPr lang="ru-RU" sz="1800" b="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432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433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440</a:t>
                      </a:r>
                      <a:endParaRPr lang="ru-RU" sz="2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38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основной школе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u="none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487</a:t>
                      </a:r>
                      <a:endParaRPr lang="ru-RU" sz="1800" b="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r>
                        <a:rPr lang="en-US" sz="1800" b="0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85</a:t>
                      </a:r>
                      <a:endParaRPr lang="ru-RU" sz="1800" b="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470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508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529</a:t>
                      </a:r>
                      <a:endParaRPr lang="ru-RU" sz="2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65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средней школе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u="none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107</a:t>
                      </a:r>
                      <a:endParaRPr lang="ru-RU" sz="1800" b="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98</a:t>
                      </a:r>
                      <a:endParaRPr lang="ru-RU" sz="1800" b="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95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84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2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19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u="none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1021</a:t>
                      </a:r>
                      <a:endParaRPr lang="ru-RU" sz="2400" b="1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r>
                        <a:rPr lang="en-US" sz="24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06</a:t>
                      </a:r>
                      <a:endParaRPr lang="ru-RU" sz="2400" b="1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997</a:t>
                      </a:r>
                      <a:endParaRPr lang="ru-RU" sz="24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1025</a:t>
                      </a:r>
                      <a:endParaRPr lang="ru-RU" sz="24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1052</a:t>
                      </a:r>
                      <a:endParaRPr lang="ru-RU" sz="2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38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Количество классов</a:t>
                      </a:r>
                      <a:endParaRPr lang="ru-RU" sz="18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u="none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</a:t>
                      </a:r>
                      <a:endParaRPr lang="ru-RU" sz="1800" b="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</a:t>
                      </a:r>
                      <a:endParaRPr lang="ru-RU" sz="1800" b="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2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438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Средняя наполняемость классов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u="none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</a:t>
                      </a:r>
                      <a:endParaRPr lang="ru-RU" sz="1800" b="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</a:t>
                      </a:r>
                      <a:endParaRPr lang="ru-RU" sz="1800" b="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2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292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Группы продленного дня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b="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b="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b="1" u="none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Кадровое обеспечение образовательного процесса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11471947"/>
              </p:ext>
            </p:extLst>
          </p:nvPr>
        </p:nvGraphicFramePr>
        <p:xfrm>
          <a:off x="395537" y="980728"/>
          <a:ext cx="8352927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30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599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33847"/>
                <a:gridCol w="1330648"/>
                <a:gridCol w="1465426"/>
              </a:tblGrid>
              <a:tr h="690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-201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60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Общее количество педагогов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Высшая квалификационная категория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5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квалификационная категория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2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Соответствие занимаемой должности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75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Звание «Почетный работник образования»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0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Грамота Министерства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57150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успеваемости </a:t>
            </a:r>
            <a:endParaRPr lang="ru-RU" sz="24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501122" cy="53777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школе на конец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2021-2022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года обучалось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1030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учащихся. Из них: 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обучающихся школы перешли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следующий класс с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академической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задолженностью.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итоговой аттестации допущены все учащиеся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9,11–х классов.</a:t>
            </a:r>
          </a:p>
          <a:p>
            <a:pPr algn="just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«отлично»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закончили учебный год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43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(35) учащихся 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2-4 классов (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13%) 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 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32 (19)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учащихся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5-11-х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классов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(5,4%). </a:t>
            </a:r>
          </a:p>
          <a:p>
            <a:pPr algn="just"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На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«4 – 5»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аттестовано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180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180)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-54% учеников  2-4 классов  и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219  (200)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37%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учащихся 5-11-х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классов; </a:t>
            </a:r>
          </a:p>
          <a:p>
            <a:pPr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с одной «3» -</a:t>
            </a:r>
            <a:r>
              <a:rPr lang="ru-RU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75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учащихся: начальная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школа –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33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(27) учеников (9%), 5-11 классы – 42 (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 - 7%.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620688"/>
            <a:ext cx="7560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Сводный отчёт успеваемости по школе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94295857"/>
              </p:ext>
            </p:extLst>
          </p:nvPr>
        </p:nvGraphicFramePr>
        <p:xfrm>
          <a:off x="611562" y="1082358"/>
          <a:ext cx="7560838" cy="5391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0145"/>
                <a:gridCol w="1722769"/>
                <a:gridCol w="1971458"/>
                <a:gridCol w="1646466"/>
              </a:tblGrid>
              <a:tr h="384218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Параллель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5</a:t>
                      </a:r>
                      <a:r>
                        <a:rPr lang="ru-RU" sz="20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4 и 5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Одна</a:t>
                      </a:r>
                      <a:r>
                        <a:rPr lang="ru-RU" sz="20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1623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399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 успеваемости за три года</a:t>
            </a:r>
            <a:endPara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45068818"/>
              </p:ext>
            </p:extLst>
          </p:nvPr>
        </p:nvGraphicFramePr>
        <p:xfrm>
          <a:off x="251520" y="1700809"/>
          <a:ext cx="8784976" cy="4752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3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08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47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56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912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4390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8912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909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298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нач.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школе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нач.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школе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51503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2019-</a:t>
                      </a:r>
                    </a:p>
                    <a:p>
                      <a:pPr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99,6 %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99,8 %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72 %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42,7%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41,8%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52,9%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51503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2020-2021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99,8%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99,6%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37,6%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48,2%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11515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</a:p>
                    <a:p>
                      <a:endParaRPr lang="ru-RU" dirty="0"/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99,7%</a:t>
                      </a:r>
                      <a:endParaRPr lang="ru-RU" dirty="0"/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99,6%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99,7%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66%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41,5%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50,5%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1196752"/>
            <a:ext cx="8363272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успеваемость                                                   качество знаний                                                                       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478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0a7f71bfc833f5038b67c8c3089de3e02888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CC5C5DD13B9184F83C9A94CBE9DC574" ma:contentTypeVersion="49" ma:contentTypeDescription="Создание документа." ma:contentTypeScope="" ma:versionID="99b4eb951015de3325c5e2c7dc0dc2c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B8DF5C-76FA-46CA-9F74-69E0A58FDA32}"/>
</file>

<file path=customXml/itemProps2.xml><?xml version="1.0" encoding="utf-8"?>
<ds:datastoreItem xmlns:ds="http://schemas.openxmlformats.org/officeDocument/2006/customXml" ds:itemID="{D2B66C5A-E24D-411C-AD01-4BCA8D15EBA1}"/>
</file>

<file path=customXml/itemProps3.xml><?xml version="1.0" encoding="utf-8"?>
<ds:datastoreItem xmlns:ds="http://schemas.openxmlformats.org/officeDocument/2006/customXml" ds:itemID="{595DEC1E-CA37-465E-BEC5-8BB73712BFA2}"/>
</file>

<file path=customXml/itemProps4.xml><?xml version="1.0" encoding="utf-8"?>
<ds:datastoreItem xmlns:ds="http://schemas.openxmlformats.org/officeDocument/2006/customXml" ds:itemID="{77B6999A-244B-431C-93DD-D854C0CD4C5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3211</TotalTime>
  <Words>2117</Words>
  <Application>Microsoft Office PowerPoint</Application>
  <PresentationFormat>Экран (4:3)</PresentationFormat>
  <Paragraphs>1164</Paragraphs>
  <Slides>31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Городская</vt:lpstr>
      <vt:lpstr>   Родительская конференция</vt:lpstr>
      <vt:lpstr>Слайд 2</vt:lpstr>
      <vt:lpstr>Нормативные документы</vt:lpstr>
      <vt:lpstr>Режим работы и формы обучения </vt:lpstr>
      <vt:lpstr>Состав учащихся в образовательном учреждении</vt:lpstr>
      <vt:lpstr>Кадровое обеспечение образовательного процесса</vt:lpstr>
      <vt:lpstr>Результаты успеваемости </vt:lpstr>
      <vt:lpstr>Слайд 8</vt:lpstr>
      <vt:lpstr>Сравнительный анализ  успеваемости за три года</vt:lpstr>
      <vt:lpstr> Качество  знаний по математике в начальной школе  </vt:lpstr>
      <vt:lpstr>Качество  знаний по русскому языку  в начальной школе</vt:lpstr>
      <vt:lpstr> Таблица предметов, по которым учащиеся начальной школы имеют одну «тройку»</vt:lpstr>
      <vt:lpstr> Качество подготовки на уровне начального общего образования </vt:lpstr>
      <vt:lpstr>Качество подготовки на уровне основного общего образования</vt:lpstr>
      <vt:lpstr> Качество подготовки на уровне основного общего образования </vt:lpstr>
      <vt:lpstr> Качество подготовки на уровне основного общего и среднего общего образования </vt:lpstr>
      <vt:lpstr>Таблица предметов, по которым учащиеся основного и среднего уровня общего образования имеют одну «тройку» по итогам  2021-2022 учебного года</vt:lpstr>
      <vt:lpstr>Слайд 18</vt:lpstr>
      <vt:lpstr>Слайд 19</vt:lpstr>
      <vt:lpstr>Слайд 20</vt:lpstr>
      <vt:lpstr>Слайд 21</vt:lpstr>
      <vt:lpstr>Результаты ГИА 11 класс 2022</vt:lpstr>
      <vt:lpstr>  Результаты   итоговой аттестации  выпускников  11 классов </vt:lpstr>
      <vt:lpstr>Сравнительная таблица результатов экзаменов (предметы выбора), 2022 </vt:lpstr>
      <vt:lpstr>Слайд 25</vt:lpstr>
      <vt:lpstr>Финансово-хозяйственная деятельность    Средней общеобразовательной школы №18 города Костромы </vt:lpstr>
      <vt:lpstr>Слайд 27</vt:lpstr>
      <vt:lpstr>Слайд 28</vt:lpstr>
      <vt:lpstr>Слайд 29</vt:lpstr>
      <vt:lpstr>Слайд 30</vt:lpstr>
      <vt:lpstr>Добровольные пожертвования – 272 663,86 руб.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Юрий</dc:creator>
  <cp:lastModifiedBy>Администратор</cp:lastModifiedBy>
  <cp:revision>795</cp:revision>
  <dcterms:created xsi:type="dcterms:W3CDTF">2013-09-10T13:34:13Z</dcterms:created>
  <dcterms:modified xsi:type="dcterms:W3CDTF">2022-09-06T09:31:43Z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0x010100ACC5C5DD13B9184F83C9A94CBE9DC574</vt:lpwstr>
  </property>
</Properties>
</file>