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3" r:id="rId5"/>
    <p:sldId id="264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C1D76-34F8-453A-92B1-F2B6596D42DB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B435B-BA13-4BBC-A4D0-A9D83FA3F1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C1D76-34F8-453A-92B1-F2B6596D42DB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B435B-BA13-4BBC-A4D0-A9D83FA3F1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C1D76-34F8-453A-92B1-F2B6596D42DB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B435B-BA13-4BBC-A4D0-A9D83FA3F1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C1D76-34F8-453A-92B1-F2B6596D42DB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B435B-BA13-4BBC-A4D0-A9D83FA3F1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C1D76-34F8-453A-92B1-F2B6596D42DB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B435B-BA13-4BBC-A4D0-A9D83FA3F1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C1D76-34F8-453A-92B1-F2B6596D42DB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B435B-BA13-4BBC-A4D0-A9D83FA3F1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C1D76-34F8-453A-92B1-F2B6596D42DB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B435B-BA13-4BBC-A4D0-A9D83FA3F1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C1D76-34F8-453A-92B1-F2B6596D42DB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B435B-BA13-4BBC-A4D0-A9D83FA3F1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C1D76-34F8-453A-92B1-F2B6596D42DB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B435B-BA13-4BBC-A4D0-A9D83FA3F1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C1D76-34F8-453A-92B1-F2B6596D42DB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B435B-BA13-4BBC-A4D0-A9D83FA3F1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C1D76-34F8-453A-92B1-F2B6596D42DB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B435B-BA13-4BBC-A4D0-A9D83FA3F1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C1D76-34F8-453A-92B1-F2B6596D42DB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B435B-BA13-4BBC-A4D0-A9D83FA3F16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4896544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bg1"/>
                </a:solidFill>
              </a:rPr>
              <a:t> </a:t>
            </a:r>
            <a:r>
              <a:rPr lang="ru-RU" sz="7200" b="1" dirty="0" smtClean="0">
                <a:solidFill>
                  <a:schemeClr val="bg1"/>
                </a:solidFill>
              </a:rPr>
              <a:t>Травматизм</a:t>
            </a:r>
            <a:endParaRPr lang="ru-RU" sz="7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Определение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340768"/>
            <a:ext cx="6552728" cy="5832648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       Травматизм</a:t>
            </a:r>
            <a:r>
              <a:rPr lang="ru-RU" b="1" i="1" dirty="0">
                <a:solidFill>
                  <a:schemeClr val="bg1"/>
                </a:solidFill>
              </a:rPr>
              <a:t>— совокупность травм, возникших в определенной группе населения за определенный отрезок времени. Наибольший уровень травматизма отмечается у мужчин в возрасте 20-49 лет, а у женщин – 30-59 лет, причем во всех возрастных группах этот показатель значительно выше у мужчин. Среди всех причин первичной инвалидности и смертности травмы занимают третье место, а у лиц трудоспособного возраста травмы занимают первое место среди причин смерти. Травматизм - часть общей заболеваемости населения.</a:t>
            </a:r>
          </a:p>
        </p:txBody>
      </p:sp>
      <p:pic>
        <p:nvPicPr>
          <p:cNvPr id="4" name="Picture 13" descr="C:\Program Files (x86)\Microsoft Office\MEDIA\CAGCAT10\j0240719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11752" y="3354440"/>
            <a:ext cx="2232248" cy="35035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bg1"/>
                </a:solidFill>
              </a:rPr>
              <a:t>Причины травматизма</a:t>
            </a:r>
            <a:endParaRPr lang="ru-RU" sz="5400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Непроизводственные </a:t>
            </a:r>
            <a:r>
              <a:rPr lang="ru-RU" b="1" dirty="0" smtClean="0">
                <a:solidFill>
                  <a:schemeClr val="bg1"/>
                </a:solidFill>
              </a:rPr>
              <a:t>травмы:</a:t>
            </a:r>
            <a:endParaRPr lang="ru-RU" b="1" dirty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бытовые</a:t>
            </a:r>
            <a:endParaRPr lang="ru-RU" dirty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уличные</a:t>
            </a:r>
            <a:endParaRPr lang="ru-RU" dirty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дорожно-транспортные</a:t>
            </a:r>
            <a:endParaRPr lang="ru-RU" dirty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спортивные</a:t>
            </a:r>
            <a:endParaRPr lang="ru-RU" dirty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школьные</a:t>
            </a:r>
            <a:endParaRPr lang="ru-RU" dirty="0">
              <a:solidFill>
                <a:schemeClr val="bg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детские и </a:t>
            </a:r>
            <a:r>
              <a:rPr lang="ru-RU" dirty="0" smtClean="0">
                <a:solidFill>
                  <a:schemeClr val="bg1"/>
                </a:solidFill>
              </a:rPr>
              <a:t>пр.</a:t>
            </a:r>
            <a:endParaRPr lang="ru-RU" dirty="0">
              <a:solidFill>
                <a:schemeClr val="bg1"/>
              </a:solidFill>
            </a:endParaRPr>
          </a:p>
          <a:p>
            <a:endParaRPr lang="ru-RU" dirty="0"/>
          </a:p>
        </p:txBody>
      </p:sp>
      <p:pic>
        <p:nvPicPr>
          <p:cNvPr id="1037" name="Picture 13" descr="C:\Program Files (x86)\Microsoft Office\MEDIA\CAGCAT10\j0240719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11752" y="3354440"/>
            <a:ext cx="2232248" cy="35035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 tmFilter="0,0; .5, 1; 1, 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Детский травматизм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6563072" cy="554461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       </a:t>
            </a:r>
            <a:r>
              <a:rPr lang="ru-RU" b="1" i="1" dirty="0" smtClean="0">
                <a:solidFill>
                  <a:schemeClr val="bg1"/>
                </a:solidFill>
              </a:rPr>
              <a:t>Травматизм </a:t>
            </a:r>
            <a:r>
              <a:rPr lang="ru-RU" b="1" i="1" dirty="0" smtClean="0">
                <a:solidFill>
                  <a:schemeClr val="bg1"/>
                </a:solidFill>
              </a:rPr>
              <a:t>детский во всех странах становится предметом особой озабоченности широкого круга лиц и работников различных специальностей. В настоящее время от травм и несчастных случаев умирает во много раз больше детей, чем от детских инфекционных заболеваний. В возникновении повреждений существенное значение имеют анатомо-физиологические и психологические особенности детей, их физическое и умственное развитие, недостаточность житейских навыков, повышенная любознательность и т. п. При анализе детского и школьного травматизма учитывают, что каждая возрастная группа имеет свои особенности. Необходимо обучать детей правильному поведению дома, на улице, в общественных местах, при занятиях спортом.</a:t>
            </a:r>
            <a:endParaRPr lang="ru-RU" b="1" i="1" dirty="0">
              <a:solidFill>
                <a:schemeClr val="bg1"/>
              </a:solidFill>
            </a:endParaRPr>
          </a:p>
        </p:txBody>
      </p:sp>
      <p:pic>
        <p:nvPicPr>
          <p:cNvPr id="4" name="Picture 13" descr="C:\Program Files (x86)\Microsoft Office\MEDIA\CAGCAT10\j0240719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11752" y="3354440"/>
            <a:ext cx="2232248" cy="35035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Детский травматизм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340768"/>
            <a:ext cx="6624736" cy="604867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    </a:t>
            </a:r>
            <a:r>
              <a:rPr lang="ru-RU" b="1" i="1" dirty="0" smtClean="0">
                <a:solidFill>
                  <a:schemeClr val="bg1"/>
                </a:solidFill>
              </a:rPr>
              <a:t> Выделяют следующие виды детского травматизма: 1) бытовой; 2) уличный (связанный с транспортом, нетранспортный); 3) школьный; 4) спортивный; 5) прочий. К детскому бытовому травматизму относят травмы, возникающие в домашней обстановке, во дворе, в детских дошкольных учреждениях. Наиболее тяжелыми из них являются ожоги (преимущественно у детей грудного возраста) и переломы. Довольно часто у детей от 1 до 3 лет встречаются повреждения связочного аппарата локтевого сустава как следствие резкого потягивания ребенка за руку. Среди причин выделяют ушибы (30-35 %), травмы при падении (22-20 %), повреждения острыми предметами (18-20 %), термическое воздействие (15-17 %). Травмы объясняются преимущественно недостаточным надзором за детьми.</a:t>
            </a:r>
            <a:endParaRPr lang="ru-RU" b="1" i="1" dirty="0">
              <a:solidFill>
                <a:schemeClr val="bg1"/>
              </a:solidFill>
            </a:endParaRPr>
          </a:p>
        </p:txBody>
      </p:sp>
      <p:pic>
        <p:nvPicPr>
          <p:cNvPr id="4" name="Picture 13" descr="C:\Program Files (x86)\Microsoft Office\MEDIA\CAGCAT10\j0240719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11752" y="3354440"/>
            <a:ext cx="2232248" cy="35035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Причины травматизма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268761"/>
            <a:ext cx="6840760" cy="388843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300" b="1" i="1" dirty="0" smtClean="0">
                <a:solidFill>
                  <a:schemeClr val="bg1"/>
                </a:solidFill>
              </a:rPr>
              <a:t>         Производственная </a:t>
            </a:r>
            <a:r>
              <a:rPr lang="ru-RU" sz="2300" b="1" i="1" dirty="0">
                <a:solidFill>
                  <a:schemeClr val="bg1"/>
                </a:solidFill>
              </a:rPr>
              <a:t>травма — </a:t>
            </a:r>
            <a:r>
              <a:rPr lang="ru-RU" sz="2300" b="1" i="1" dirty="0" err="1">
                <a:solidFill>
                  <a:schemeClr val="bg1"/>
                </a:solidFill>
              </a:rPr>
              <a:t>травма</a:t>
            </a:r>
            <a:r>
              <a:rPr lang="ru-RU" sz="2300" b="1" i="1" dirty="0">
                <a:solidFill>
                  <a:schemeClr val="bg1"/>
                </a:solidFill>
              </a:rPr>
              <a:t>, полученная работником на производстве и вызванная несоблюдением требований охраны труда. Все работодатели обязаны предпринимать меры по предотвращению производственного травматизма и профессиональных </a:t>
            </a:r>
            <a:r>
              <a:rPr lang="ru-RU" sz="2300" b="1" i="1" dirty="0" smtClean="0">
                <a:solidFill>
                  <a:schemeClr val="bg1"/>
                </a:solidFill>
              </a:rPr>
              <a:t>заболеваний. </a:t>
            </a:r>
            <a:r>
              <a:rPr lang="ru-RU" sz="2300" b="1" i="1" dirty="0">
                <a:solidFill>
                  <a:schemeClr val="bg1"/>
                </a:solidFill>
              </a:rPr>
              <a:t>При определенных обстоятельствах и на определенные цели страхователю может быть разрешено часть расходов на финансирование мер по предупреждению (слепой) производственного травматизма возместить за счет взносов на травматизм, подлежащих уплате в бюджет ФСС </a:t>
            </a:r>
            <a:r>
              <a:rPr lang="ru-RU" sz="2300" b="1" i="1" dirty="0" smtClean="0">
                <a:solidFill>
                  <a:schemeClr val="bg1"/>
                </a:solidFill>
              </a:rPr>
              <a:t>РФ.</a:t>
            </a:r>
            <a:endParaRPr lang="ru-RU" sz="2300" b="1" i="1" dirty="0">
              <a:solidFill>
                <a:schemeClr val="bg1"/>
              </a:solidFill>
            </a:endParaRPr>
          </a:p>
          <a:p>
            <a:endParaRPr lang="ru-RU" sz="2800" b="1" i="1" dirty="0"/>
          </a:p>
        </p:txBody>
      </p:sp>
      <p:pic>
        <p:nvPicPr>
          <p:cNvPr id="4" name="Picture 13" descr="C:\Program Files (x86)\Microsoft Office\MEDIA\CAGCAT10\j0240719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11752" y="3354440"/>
            <a:ext cx="2232248" cy="35035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Причины производственного травматизма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6419056" cy="506916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4800" dirty="0" smtClean="0">
                <a:solidFill>
                  <a:schemeClr val="bg1"/>
                </a:solidFill>
              </a:rPr>
              <a:t>         Организационные</a:t>
            </a:r>
            <a:r>
              <a:rPr lang="ru-RU" sz="4800" dirty="0">
                <a:solidFill>
                  <a:schemeClr val="bg1"/>
                </a:solidFill>
              </a:rPr>
              <a:t>: недостатки в организации и содержании рабочего места, применение неправильных приемов работы, недостаточный надзор за работой, за соблюдением правил техники безопасности, допуск к работе неподготовленных рабочих, плохая организация трудового процесса, отсутствие или неисправность средств индивидуальной защиты.</a:t>
            </a:r>
          </a:p>
          <a:p>
            <a:pPr>
              <a:buNone/>
            </a:pPr>
            <a:r>
              <a:rPr lang="ru-RU" sz="4800" dirty="0" smtClean="0">
                <a:solidFill>
                  <a:schemeClr val="bg1"/>
                </a:solidFill>
              </a:rPr>
              <a:t>          Технические</a:t>
            </a:r>
            <a:r>
              <a:rPr lang="ru-RU" sz="4800" dirty="0">
                <a:solidFill>
                  <a:schemeClr val="bg1"/>
                </a:solidFill>
              </a:rPr>
              <a:t>: возникают из-за несовершенства технологических процессов, конструктивных недостатков оборудования, приспособлений, инструментов, несовершенства защитных устройств, сигнализаций, блокировок и т. п.</a:t>
            </a:r>
          </a:p>
          <a:p>
            <a:pPr>
              <a:buNone/>
            </a:pPr>
            <a:r>
              <a:rPr lang="ru-RU" sz="4800" dirty="0" smtClean="0">
                <a:solidFill>
                  <a:schemeClr val="bg1"/>
                </a:solidFill>
              </a:rPr>
              <a:t>          Санитарно-гигиенические</a:t>
            </a:r>
            <a:r>
              <a:rPr lang="ru-RU" sz="4800" dirty="0">
                <a:solidFill>
                  <a:schemeClr val="bg1"/>
                </a:solidFill>
              </a:rPr>
              <a:t>: отсутствие специальной одежды и обуви или их дефекты, неправильное освещение рабочих мест, чрезмерно высокая или низкая температура воздуха в рабочих помещениях, производственная пыль, недостаточная вентиляция, захламленность и загрязненность производственной территории.</a:t>
            </a:r>
          </a:p>
          <a:p>
            <a:endParaRPr lang="ru-RU" dirty="0"/>
          </a:p>
        </p:txBody>
      </p:sp>
      <p:pic>
        <p:nvPicPr>
          <p:cNvPr id="4" name="Picture 13" descr="C:\Program Files (x86)\Microsoft Office\MEDIA\CAGCAT10\j0240719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11752" y="3354440"/>
            <a:ext cx="2232248" cy="35035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9000" r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Профилактика производственного травматизма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6563072" cy="492514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       Ретроспективные </a:t>
            </a:r>
            <a:r>
              <a:rPr lang="ru-RU" b="1" dirty="0" smtClean="0">
                <a:solidFill>
                  <a:schemeClr val="bg1"/>
                </a:solidFill>
              </a:rPr>
              <a:t>методы</a:t>
            </a:r>
            <a:r>
              <a:rPr lang="ru-RU" dirty="0" smtClean="0">
                <a:solidFill>
                  <a:schemeClr val="bg1"/>
                </a:solidFill>
              </a:rPr>
              <a:t>(статистический, топографический, экономический)требуют накопления данных о несчастных случаях. В этом и кроется один из главных недостатков.</a:t>
            </a:r>
          </a:p>
          <a:p>
            <a:endParaRPr lang="ru-RU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      Прогностические </a:t>
            </a:r>
            <a:r>
              <a:rPr lang="ru-RU" b="1" dirty="0" smtClean="0">
                <a:solidFill>
                  <a:schemeClr val="bg1"/>
                </a:solidFill>
              </a:rPr>
              <a:t>методы</a:t>
            </a:r>
            <a:r>
              <a:rPr lang="ru-RU" dirty="0" smtClean="0">
                <a:solidFill>
                  <a:schemeClr val="bg1"/>
                </a:solidFill>
              </a:rPr>
              <a:t> позволяют изучать опасность на основе логико-вероятностного анализа, правил техники безопасности, мнений экспертов, специальных экспериментов (монографический).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Picture 13" descr="C:\Program Files (x86)\Microsoft Office\MEDIA\CAGCAT10\j0240719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11752" y="3354440"/>
            <a:ext cx="2232248" cy="35035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2000" b="1" i="1" smtClean="0">
                <a:solidFill>
                  <a:schemeClr val="bg1"/>
                </a:solidFill>
              </a:rPr>
              <a:t>Конец</a:t>
            </a:r>
            <a:endParaRPr lang="ru-RU" sz="12000" b="1" i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33  E" pathEditMode="relative" ptsTypes="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CC5C5DD13B9184F83C9A94CBE9DC574" ma:contentTypeVersion="49" ma:contentTypeDescription="Создание документа." ma:contentTypeScope="" ma:versionID="99b4eb951015de3325c5e2c7dc0dc2c6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1153093c964433108f50878cc9bfbd9b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AWJJH2MPE6E2-691470095-536</_dlc_DocId>
    <_dlc_DocIdUrl xmlns="4a252ca3-5a62-4c1c-90a6-29f4710e47f8">
      <Url>http://xn--44-6kcadhwnl3cfdx.xn--p1ai/Kostroma_EDU/kos-sch-18/_layouts/15/DocIdRedir.aspx?ID=AWJJH2MPE6E2-691470095-536</Url>
      <Description>AWJJH2MPE6E2-691470095-536</Description>
    </_dlc_DocIdUrl>
  </documentManagement>
</p:properties>
</file>

<file path=customXml/itemProps1.xml><?xml version="1.0" encoding="utf-8"?>
<ds:datastoreItem xmlns:ds="http://schemas.openxmlformats.org/officeDocument/2006/customXml" ds:itemID="{9CB81D85-C08D-4492-8D80-D8040E5A70EB}"/>
</file>

<file path=customXml/itemProps2.xml><?xml version="1.0" encoding="utf-8"?>
<ds:datastoreItem xmlns:ds="http://schemas.openxmlformats.org/officeDocument/2006/customXml" ds:itemID="{6D370F1E-A034-4B3E-B8B8-09D54F5A8ACD}"/>
</file>

<file path=customXml/itemProps3.xml><?xml version="1.0" encoding="utf-8"?>
<ds:datastoreItem xmlns:ds="http://schemas.openxmlformats.org/officeDocument/2006/customXml" ds:itemID="{C7153C67-1DD7-4AF3-B9D1-A68E53939633}"/>
</file>

<file path=customXml/itemProps4.xml><?xml version="1.0" encoding="utf-8"?>
<ds:datastoreItem xmlns:ds="http://schemas.openxmlformats.org/officeDocument/2006/customXml" ds:itemID="{E58F9869-042F-45CE-A1B6-7C91F299AED9}"/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132</Words>
  <Application>Microsoft Office PowerPoint</Application>
  <PresentationFormat>Экран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 Травматизм</vt:lpstr>
      <vt:lpstr>Определение</vt:lpstr>
      <vt:lpstr>Причины травматизма</vt:lpstr>
      <vt:lpstr>Детский травматизм</vt:lpstr>
      <vt:lpstr>Детский травматизм</vt:lpstr>
      <vt:lpstr>Причины травматизма</vt:lpstr>
      <vt:lpstr>Причины производственного травматизма</vt:lpstr>
      <vt:lpstr>Профилактика производственного травматизма </vt:lpstr>
      <vt:lpstr>Конец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причины травмирования</dc:title>
  <dc:creator>Папа</dc:creator>
  <cp:lastModifiedBy>Папа</cp:lastModifiedBy>
  <cp:revision>17</cp:revision>
  <dcterms:created xsi:type="dcterms:W3CDTF">2015-03-13T14:31:28Z</dcterms:created>
  <dcterms:modified xsi:type="dcterms:W3CDTF">2015-03-13T19:01:33Z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0x010100ACC5C5DD13B9184F83C9A94CBE9DC574</vt:lpwstr>
  </property>
  <property fmtid="{D5CDD505-2E9C-101B-9397-08002B2CF9AE}" pid="3" name="_dlc_DocIdItemGuid">
    <vt:lpwstr>ba66f6c9-09f8-4b0a-af9d-cd2777c1c189</vt:lpwstr>
  </property>
</Properties>
</file>