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08754-D986-4A87-AE46-AA622B5A7C6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5D05B-C596-4287-A739-7A87987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4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5D05B-C596-4287-A739-7A87987CC8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2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4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9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9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0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53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9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4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9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637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83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3FF05B-71C8-4F6C-A8E8-C92DFD27A0AB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066883-EAB7-48C7-8D49-309D9AD7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3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2354" y="595423"/>
            <a:ext cx="6829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АДАПТАЦИЯ                           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     ПЕРВОКЛАССНИКА </a:t>
            </a:r>
          </a:p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К ШКОЛЕ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9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76399" y="283637"/>
            <a:ext cx="10515601" cy="523220"/>
          </a:xfrm>
          <a:prstGeom prst="rect">
            <a:avLst/>
          </a:prstGeom>
          <a:noFill/>
          <a:effectLst>
            <a:glow>
              <a:schemeClr val="accent1"/>
            </a:glow>
            <a:softEdge rad="190500"/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ПСИХОЛОГИЧЕСКАЯ ГОТОВНОСТЬ РЕБЕНКА К ШКОЛЕ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88117" y="1070079"/>
            <a:ext cx="1061781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Личностная готовность – </a:t>
            </a:r>
            <a:r>
              <a:rPr lang="ru-RU" sz="2200" dirty="0" smtClean="0"/>
              <a:t>родители должны способствовать формированию у своего ребенка следующих качеств: умение ребенка войти в детское общество, действовать совместно с другими, уступать, подчиняться, если есть разумная необходимость, чувство товарищества.</a:t>
            </a:r>
          </a:p>
          <a:p>
            <a:pPr algn="just"/>
            <a:r>
              <a:rPr lang="ru-RU" sz="2200" dirty="0" smtClean="0"/>
              <a:t>Такие качества обеспечат ему безболезненную адаптацию к новым социальным условиям.  </a:t>
            </a:r>
            <a:endParaRPr lang="ru-RU" sz="2200" dirty="0"/>
          </a:p>
        </p:txBody>
      </p:sp>
      <p:sp>
        <p:nvSpPr>
          <p:cNvPr id="15" name="AutoShape 10" descr="https://www.logolynx.com/images/logolynx/63/632328ac5c5de318f59ba0541507a2c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88117" y="3293233"/>
            <a:ext cx="106178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Волевая готовность – </a:t>
            </a:r>
            <a:r>
              <a:rPr lang="ru-RU" sz="2200" dirty="0" smtClean="0"/>
              <a:t>отношение ребенка к трудностям и способам их преодоления. </a:t>
            </a:r>
            <a:r>
              <a:rPr lang="ru-RU" sz="2200" i="1" dirty="0" smtClean="0"/>
              <a:t>Здесь главное значение имеет воспитание мотивов достижения целей, умение принять трудности и стремление разрешить их.</a:t>
            </a:r>
            <a:endParaRPr lang="ru-RU" sz="22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88117" y="4808501"/>
            <a:ext cx="106178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Интеллектуальная готовность –</a:t>
            </a:r>
            <a:r>
              <a:rPr lang="ru-RU" sz="2200" dirty="0"/>
              <a:t> </a:t>
            </a:r>
            <a:r>
              <a:rPr lang="ru-RU" sz="2200" dirty="0" smtClean="0"/>
              <a:t>наличие определенного кругозора, запаса конкретных знаний о живой и неживой природе, общественной жизни. В этом возрасте логическая форма мышления доступна, но не характерна. Важная роль отведена наглядно-действенному и наглядно-образному мышлению.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7120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s://i.pinimg.com/originals/74/59/a5/7459a5660d201bd244e629bcb25f83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7" y="0"/>
            <a:ext cx="710697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443" y="507851"/>
            <a:ext cx="58432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Возрастные особенности </a:t>
            </a:r>
          </a:p>
          <a:p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           младшего школьника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6" name="Picture 8" descr="https://cdn131.picsart.com/301713970158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37" y="645802"/>
            <a:ext cx="6900530" cy="661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787" y="399506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+mj-lt"/>
              </a:rPr>
              <a:t>акладывается </a:t>
            </a:r>
            <a:r>
              <a:rPr lang="ru-RU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фундамент нравственного поведения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+mj-lt"/>
              </a:rPr>
              <a:t>, происходит усвоения моральных норм и правил поведения, начинает формироваться общественная направленность личности. Нравственное сознание младших школьников претерпевает существенное изменение от 1 к 3 классу.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787" y="61021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+mj-lt"/>
              </a:rPr>
              <a:t>ачинает складываться </a:t>
            </a:r>
            <a:r>
              <a:rPr lang="ru-RU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характер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+mj-lt"/>
              </a:rPr>
              <a:t>.  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415056">
            <a:off x="7421961" y="1759580"/>
            <a:ext cx="43835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Возрастной особенностью является и общая недостаточность воли: младший школьник (особенно 7-8 лет) ещё не умеет длительно преследовать намеченную цель, упорно преодолевать трудности и препятствия. Он может при неудачи потерять веру в свои силы и возможности.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 вот тут-то родителям вовремя нужно помочь ребёнку поверить в свои силы, стоит только больше приложить труда.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188" y="1644396"/>
            <a:ext cx="65420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+mj-lt"/>
              </a:rPr>
              <a:t>У детей, поступающих в первый класс, ещё не до конца сформированы некоторые психические функции. Частая особенность детей начальных классов — фрагментарное восприятие или внимание. Из-за этого </a:t>
            </a:r>
            <a:r>
              <a:rPr lang="ru-RU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порой возникают проблемы</a:t>
            </a:r>
            <a:r>
              <a:rPr lang="ru-RU" b="0" i="0" dirty="0" smtClean="0">
                <a:effectLst/>
                <a:latin typeface="+mj-lt"/>
              </a:rPr>
              <a:t>. Невнимательным детям с трудом даются многочисленные школьные правила, а также письмо под диктовку.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890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106" y="221097"/>
            <a:ext cx="11752521" cy="655564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Адаптация – это приспособление ребенка к новой системе социальных условий, новым отношениям, требованиям, видам деятельности, режиму дня.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 адаптационный период дети по-разному реагируют на смену обстановки: могут быть очень шумными, рассеянными, зажатыми, робкими, плачут больше обычного; могут быть нарушения сна, аппетита, вдруг увеличивается интерес к играм, игрушкам. Все эти нарушения вызваны той нагрузкой, которую испытывает психика ребенка, его организм.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Безусловно, самым лучшим для ребенка в это время будет ваша поддержка и совместное со школой оказание помощи своему ребенку.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907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205" y="1217954"/>
            <a:ext cx="11242158" cy="318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актуальность </a:t>
            </a:r>
            <a:r>
              <a:rPr lang="ru-RU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уровня ребенка (знаний, умений, навыков), полученного в дошкольном учебном заведении или в домашних условиях;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уровень интеллектуального развития;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овладеть умения и навыки учебной деятельности;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любознательность как основа познавательной активности;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творческого воображения;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способности (умение общаться со взрослыми, сверстниками);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9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уровень развития произвольности психических процессов.</a:t>
            </a:r>
            <a:endParaRPr lang="ru-RU" sz="1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2447" y="69462"/>
            <a:ext cx="952677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Адаптация к новым условиям познавательной деятельности зависит от следующих факторов: 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8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10" y="91162"/>
            <a:ext cx="11890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Высокий уровень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адаптации – положительно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относится к школе: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правила и требования воспринимает адекватно; учебный материал усваивает легко</a:t>
            </a: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решает усложненные задачи, вежлив, внимательно выслушивает указания, объяснения учителя; поручения выполняет охотно и добросовестно, без внешнего контроля; проявляет высокую заинтересованность к самостоятельной учебной работы, готовится ко всем урокам; имеет в классе статусе. </a:t>
            </a:r>
            <a:endParaRPr lang="ru-RU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309" y="2084390"/>
            <a:ext cx="118907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Средний уровень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адаптации – положительно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относится к школе: </a:t>
            </a:r>
            <a:r>
              <a:rPr lang="ru-RU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посещение уроков не вызывает у него негативных переживаний, понимает учебный материал, когда учитель объясняет его довольно подробно и наглядно; усваивает основное содержание </a:t>
            </a:r>
            <a:r>
              <a:rPr lang="ru-RU" sz="20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программы, </a:t>
            </a:r>
            <a:r>
              <a:rPr lang="ru-RU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решает типовые задачи; сосредоточен и внимателен при выполнении заданий, поручений, указаний учителя, вместе с тем требует контроля со стороны взрослого; сосредоточенным бывает только тогда, когда делает что-то интересное для себя. </a:t>
            </a:r>
            <a:endParaRPr lang="ru-RU" sz="20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310" y="4385396"/>
            <a:ext cx="118907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Низкий уровень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адаптации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отрицательно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или безразлично относится к школе: </a:t>
            </a:r>
            <a:r>
              <a:rPr lang="ru-RU" sz="2000" dirty="0">
                <a:ea typeface="Calibri" panose="020F0502020204030204" pitchFamily="34" charset="0"/>
              </a:rPr>
              <a:t>часто жалуется на здоровье, плохое самочувствие, у него преобладает подавленное настроение; наблюдаются нарушения дисциплины; материал, который объясняет учитель, усваивает фрагментарно; самостоятельная работа с учебником вызывает </a:t>
            </a:r>
            <a:r>
              <a:rPr lang="ru-RU" sz="2000" dirty="0" smtClean="0">
                <a:ea typeface="Calibri" panose="020F0502020204030204" pitchFamily="34" charset="0"/>
              </a:rPr>
              <a:t>трудности; к </a:t>
            </a:r>
            <a:r>
              <a:rPr lang="ru-RU" sz="2000" dirty="0">
                <a:ea typeface="Calibri" panose="020F0502020204030204" pitchFamily="34" charset="0"/>
              </a:rPr>
              <a:t>урокам готовится нерегулярно, требует постоянного контроля, </a:t>
            </a:r>
            <a:r>
              <a:rPr lang="ru-RU" sz="2000" dirty="0" smtClean="0">
                <a:ea typeface="Calibri" panose="020F0502020204030204" pitchFamily="34" charset="0"/>
              </a:rPr>
              <a:t> побуждений </a:t>
            </a:r>
            <a:r>
              <a:rPr lang="ru-RU" sz="2000" dirty="0">
                <a:ea typeface="Calibri" panose="020F0502020204030204" pitchFamily="34" charset="0"/>
              </a:rPr>
              <a:t>как со стороны учителя, так и со стороны родителей; для понимания нового материала и решения задач по образцу требует значительной помощи учителя и родителей; поручения выполняет под контролем и без особого желания;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249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9489" y="4239574"/>
            <a:ext cx="5018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07619" y="1891638"/>
            <a:ext cx="49973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Рождается дружба, потрясают первые предательства. В подобных переживаниях начинают складываться собственные представления о том, что такое хорошо и что такое плохо.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434" y="328652"/>
            <a:ext cx="6340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в разряд школьников для детей – весьма трудное испытание. Резко меняется весь уклад жизни. Появляются дополнительные обязанности, расширяется круг общения.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73" y="2905598"/>
            <a:ext cx="5181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Отношения с родителями по-прежнему значимы, но все же отходят на второй план. Огромным авторитетом </a:t>
            </a:r>
            <a:r>
              <a:rPr lang="ru-RU" sz="2400" dirty="0" smtClean="0"/>
              <a:t>обладают учителя, на новый уровень выходят отношения </a:t>
            </a:r>
            <a:r>
              <a:rPr lang="ru-RU" sz="2400" dirty="0"/>
              <a:t>со сверстниками.   </a:t>
            </a:r>
          </a:p>
          <a:p>
            <a:pPr algn="just"/>
            <a:endParaRPr lang="ru-RU" dirty="0"/>
          </a:p>
        </p:txBody>
      </p:sp>
      <p:pic>
        <p:nvPicPr>
          <p:cNvPr id="3086" name="Picture 14" descr="https://static.tildacdn.com/tild6663-6562-4336-a136-613261336161/arrow-tl-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029385" y="2149802"/>
            <a:ext cx="1752415" cy="14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static.tildacdn.com/tild6663-6562-4336-a136-613261336161/arrow-tl-b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61" flipV="1">
            <a:off x="7339351" y="4329703"/>
            <a:ext cx="2115711" cy="161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static.tildacdn.com/tild6663-6562-4336-a136-613261336161/arrow-tl-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7142" flipH="1" flipV="1">
            <a:off x="3738022" y="5417482"/>
            <a:ext cx="1752415" cy="14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4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327" y="97097"/>
            <a:ext cx="45865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Как помочь ребенку</a:t>
            </a:r>
          </a:p>
          <a:p>
            <a:r>
              <a:rPr lang="ru-RU" sz="2800" dirty="0" smtClean="0"/>
              <a:t> в приготовлении уроков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12688"/>
            <a:ext cx="8261498" cy="13234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Родители, которые практически сразу предоставляют детям полную самостоятельность в приготовлении уроков, так же неправы, как и те, которые сразу начинают чрезмерно опекать.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222" y="2777072"/>
            <a:ext cx="1186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Какие здесь могут быть основные рекомендации: </a:t>
            </a:r>
          </a:p>
          <a:p>
            <a:pPr algn="just"/>
            <a:r>
              <a:rPr lang="ru-RU" sz="2000" dirty="0" smtClean="0"/>
              <a:t>1. Проверьте, правильно ли организовано рабочее место ребенка (освещение, отсутствие лишних предметов на столе). </a:t>
            </a:r>
          </a:p>
          <a:p>
            <a:pPr algn="just"/>
            <a:r>
              <a:rPr lang="ru-RU" sz="2000" dirty="0" smtClean="0"/>
              <a:t>2. Для семилетнего ребенка время непрерывной работы не должно превышать 15–20 минут, а к четвертому классу – не более 30–40 минут. В процессе работы необходимо устраивать перерывы (около 5 минут). </a:t>
            </a:r>
          </a:p>
          <a:p>
            <a:pPr algn="just"/>
            <a:r>
              <a:rPr lang="ru-RU" sz="2000" dirty="0" smtClean="0"/>
              <a:t>3. Не стоит давать ребенку дополнительные задания, кроме тех, которые дали в школе. </a:t>
            </a:r>
          </a:p>
          <a:p>
            <a:pPr algn="just"/>
            <a:r>
              <a:rPr lang="ru-RU" sz="2000" dirty="0" smtClean="0"/>
              <a:t>4. Приучайте детей садиться за уроки всегда в одно и то же время. </a:t>
            </a:r>
          </a:p>
          <a:p>
            <a:pPr algn="just"/>
            <a:r>
              <a:rPr lang="ru-RU" sz="2000" dirty="0" smtClean="0"/>
              <a:t>5. Нельзя выполнять домашнее задание за ребенка. </a:t>
            </a:r>
          </a:p>
          <a:p>
            <a:pPr algn="just"/>
            <a:r>
              <a:rPr lang="ru-RU" sz="2000" dirty="0" smtClean="0"/>
              <a:t>6. Со временем снижайте степень контроля. Помните, что </a:t>
            </a:r>
            <a:r>
              <a:rPr lang="ru-RU" sz="2000" dirty="0" err="1" smtClean="0"/>
              <a:t>самоисправление</a:t>
            </a:r>
            <a:r>
              <a:rPr lang="ru-RU" sz="2000" dirty="0" smtClean="0"/>
              <a:t> – есть первая форма самоконтроля и она должна всячески поощряться. </a:t>
            </a:r>
          </a:p>
          <a:p>
            <a:pPr algn="just"/>
            <a:r>
              <a:rPr lang="ru-RU" sz="2000" dirty="0" smtClean="0"/>
              <a:t>7. Поддерживайте старания ребенка, высказывайте уверенность, что все у него получится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2973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C5C5DD13B9184F83C9A94CBE9DC574" ma:contentTypeVersion="49" ma:contentTypeDescription="Создание документа." ma:contentTypeScope="" ma:versionID="99b4eb951015de3325c5e2c7dc0dc2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F97E3A-35AD-47E2-8BCD-CE827FC7B563}"/>
</file>

<file path=customXml/itemProps2.xml><?xml version="1.0" encoding="utf-8"?>
<ds:datastoreItem xmlns:ds="http://schemas.openxmlformats.org/officeDocument/2006/customXml" ds:itemID="{7547CBBA-E3AB-4A8F-8B53-D4A5C9D70645}"/>
</file>

<file path=customXml/itemProps3.xml><?xml version="1.0" encoding="utf-8"?>
<ds:datastoreItem xmlns:ds="http://schemas.openxmlformats.org/officeDocument/2006/customXml" ds:itemID="{B33FD4DE-7B80-4109-BE0A-C43DFE83CC4D}"/>
</file>

<file path=customXml/itemProps4.xml><?xml version="1.0" encoding="utf-8"?>
<ds:datastoreItem xmlns:ds="http://schemas.openxmlformats.org/officeDocument/2006/customXml" ds:itemID="{2B834355-0DD4-45E5-9212-638D58A79810}"/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179</TotalTime>
  <Words>930</Words>
  <Application>Microsoft Office PowerPoint</Application>
  <PresentationFormat>Широкоэкранный</PresentationFormat>
  <Paragraphs>46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Garamond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19</cp:revision>
  <dcterms:created xsi:type="dcterms:W3CDTF">2021-12-24T18:18:30Z</dcterms:created>
  <dcterms:modified xsi:type="dcterms:W3CDTF">2021-12-26T19:20:53Z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0x010100ACC5C5DD13B9184F83C9A94CBE9DC574</vt:lpwstr>
  </property>
</Properties>
</file>