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C72C7"/>
    <a:srgbClr val="FF0D16"/>
    <a:srgbClr val="0E50A4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 varScale="1">
        <p:scale>
          <a:sx n="73" d="100"/>
          <a:sy n="73" d="100"/>
        </p:scale>
        <p:origin x="-1014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6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73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4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97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11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0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mailto:gimnazium15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488" y="1772816"/>
            <a:ext cx="7920880" cy="2081199"/>
          </a:xfrm>
        </p:spPr>
        <p:txBody>
          <a:bodyPr/>
          <a:lstStyle/>
          <a:p>
            <a:pPr marL="182563" indent="0" algn="l"/>
            <a:r>
              <a:rPr lang="ru-RU" sz="3600" dirty="0">
                <a:solidFill>
                  <a:srgbClr val="007EC9"/>
                </a:solidFill>
                <a:latin typeface="Myriad Pro" panose="020B0503030403020204" pitchFamily="34" charset="0"/>
              </a:rPr>
              <a:t>НАИМЕНОВАНИЕ ИННОВАЦИОННОГО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648" y="321297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общеобразовательное учреждение города Костромы «Гимназия №15"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Адрес </a:t>
            </a:r>
            <a:r>
              <a:rPr lang="ru-RU" dirty="0" smtClean="0"/>
              <a:t>город </a:t>
            </a:r>
            <a:r>
              <a:rPr lang="ru-RU" dirty="0" smtClean="0"/>
              <a:t>Кострома, улица </a:t>
            </a:r>
            <a:r>
              <a:rPr lang="ru-RU" dirty="0" err="1" smtClean="0"/>
              <a:t>Шагова</a:t>
            </a:r>
            <a:r>
              <a:rPr lang="ru-RU" dirty="0" smtClean="0"/>
              <a:t>, 201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Email</a:t>
            </a:r>
            <a:r>
              <a:rPr lang="ru-RU" dirty="0" smtClean="0"/>
              <a:t>  </a:t>
            </a:r>
            <a:r>
              <a:rPr lang="en-US" u="sng" dirty="0" smtClean="0">
                <a:hlinkClick r:id="rId4"/>
              </a:rPr>
              <a:t>gimnazium15@mail.ru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r>
              <a:rPr lang="ru-RU" dirty="0" smtClean="0"/>
              <a:t>Телефон </a:t>
            </a:r>
            <a:r>
              <a:rPr lang="ru-RU" dirty="0" smtClean="0"/>
              <a:t>тел./факс: (4942)32-41-01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21" y="4092907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0" y="4636190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39" y="5179473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18" y="3261058"/>
            <a:ext cx="278685" cy="278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12840" y="3068960"/>
            <a:ext cx="5472608" cy="136815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000" b="1" dirty="0" smtClean="0"/>
              <a:t>Р</a:t>
            </a:r>
            <a:r>
              <a:rPr lang="ru-RU" sz="2000" b="1" dirty="0" smtClean="0"/>
              <a:t>оль семьи </a:t>
            </a:r>
            <a:r>
              <a:rPr lang="ru-RU" sz="2000" b="1" dirty="0" smtClean="0"/>
              <a:t>в системе </a:t>
            </a:r>
            <a:r>
              <a:rPr lang="ru-RU" sz="2100" b="1" dirty="0" smtClean="0"/>
              <a:t>гражданско-патриотического </a:t>
            </a:r>
            <a:r>
              <a:rPr lang="ru-RU" sz="2100" b="1" dirty="0" smtClean="0"/>
              <a:t>воспитания.</a:t>
            </a:r>
          </a:p>
          <a:p>
            <a:pPr marL="45720" indent="0">
              <a:buNone/>
            </a:pPr>
            <a:r>
              <a:rPr lang="ru-RU" sz="2100" b="1" dirty="0" smtClean="0"/>
              <a:t> Формирование </a:t>
            </a:r>
            <a:r>
              <a:rPr lang="ru-RU" sz="2100" b="1" dirty="0" smtClean="0"/>
              <a:t>единого представления о ценностях воспитания в понимании школы, общества и семьи</a:t>
            </a:r>
            <a:endParaRPr lang="ru-RU" sz="2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0832" y="2060848"/>
            <a:ext cx="573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гражданско-патриотического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воспитания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учащихся «Живые нити»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0792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12" name="Picture 2" descr="DSC0076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69144" y="0"/>
            <a:ext cx="57368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Встреча поколений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0472" y="1124743"/>
            <a:ext cx="2736304" cy="18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eduportal44.ru/Kostroma_EDU/gimn15/DocLib19/%D0%9F%D1%80%D0%BE%D0%B5%D0%BA%D1%82%20%D0%9D%D0%B0%D0%BC%20%D1%81%D1%82%D1%80%D0%BE%D0%B8%D1%82%D1%8C%20%D0%B7%D0%B0%D0%B2%D1%82%D1%80%D0%B0/%D0%9C%D0%B5%D1%80%D0%BE%D0%BF%D1%80%D0%B8%D1%8F%D1%82%D0%B8%D1%8F/%D0%9F%D0%B0%D1%82%D1%80%D0%B8%D0%BE%D1%82/%D0%A4%D0%BE%D1%82%D0%BE%D1%85%D1%80%D0%BE%D0%BD%D0%B8%D0%BA%D0%B0/%D1%84%D0%BE%D1%82%D0%BE%D0%BF%D0%BB%D0%B5%D0%BD%D1%82%D0%BA%D0%B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97152"/>
            <a:ext cx="9906000" cy="1844824"/>
          </a:xfrm>
          <a:prstGeom prst="rect">
            <a:avLst/>
          </a:prstGeom>
          <a:noFill/>
        </p:spPr>
      </p:pic>
      <p:pic>
        <p:nvPicPr>
          <p:cNvPr id="16" name="Picture 12" descr="http://www.eduportal44.ru/Kostroma_EDU/gimn15/DocLib19/%D0%9F%D1%80%D0%BE%D0%B5%D0%BA%D1%82%20%D0%9D%D0%B0%D0%BC%20%D1%81%D1%82%D1%80%D0%BE%D0%B8%D1%82%D1%8C%20%D0%B7%D0%B0%D0%B2%D1%82%D1%80%D0%B0/%D0%9C%D0%B5%D1%80%D0%BE%D0%BF%D1%80%D0%B8%D1%8F%D1%82%D0%B8%D1%8F/%D0%94%D0%B2%D0%BE%D1%80%D1%8F%D0%BD%D1%81%D0%BA%D0%B8%D0%B9%20%D0%B4%D0%BE%D0%BC/%D1%84%D0%BE%D1%82%D0%BE/10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00471" y="3140967"/>
            <a:ext cx="2736305" cy="1488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116632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416496" y="1628800"/>
            <a:ext cx="3888432" cy="532859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 smtClean="0"/>
              <a:t>совершенствование системы гражданского и патриотического воспитания детей и молодежи, направленной на формирование  высокого патриотического сознания, активной гражданской позиции, идеала верности Отечеству, готовности к выполнению конституционных обязанностей посредством активизации роли семьи (родительской общественности) в патриотическом воспитании подрастающего поколения</a:t>
            </a:r>
            <a:endParaRPr lang="ru-RU" sz="2000" b="1" dirty="0" smtClean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7136" y="836712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2C72C7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664968" y="1844824"/>
            <a:ext cx="51125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Font typeface="Wingdings" pitchFamily="2" charset="2"/>
              <a:buChar char="q"/>
            </a:pPr>
            <a:r>
              <a:rPr lang="ru-RU" sz="2000" dirty="0" smtClean="0"/>
              <a:t>Поиск и сопровождение эффективных практик, направленных  на соединение и преемственность поколений, усиление роли семьи в гражданско-патриотическом воспитании школьников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/>
              <a:t>Создание и осуществление деятельности общественно-родительского совета «Мы часть одной большой команды» для поддержки развития инициатив по организации патриотической работы в образовательной организации;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664" y="1052736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548680"/>
            <a:ext cx="1064568" cy="1236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404664"/>
            <a:ext cx="1008112" cy="117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60912" y="1772816"/>
            <a:ext cx="5472608" cy="396044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Педагогический </a:t>
            </a:r>
            <a:r>
              <a:rPr lang="ru-RU" dirty="0" smtClean="0"/>
              <a:t>и ученический коллективы гимназии, родительская общественность,  социальные партнёры </a:t>
            </a:r>
            <a:r>
              <a:rPr lang="ru-RU" dirty="0" smtClean="0"/>
              <a:t>гимназии</a:t>
            </a:r>
          </a:p>
          <a:p>
            <a:pPr marL="45720" indent="0" algn="just">
              <a:buNone/>
            </a:pPr>
            <a:r>
              <a:rPr lang="ru-RU" dirty="0" smtClean="0"/>
              <a:t>Программа «Живые нити» ориентирована на участии и возрастающей роли семьи в системе гражданско-патриотического воспитания, формирования единого представления о ценностях воспитания в понимании школы, общества и семьи, взращивании новых продуктивных практик взаимодействия семьи и школы, содействии неформальным объединениям </a:t>
            </a:r>
            <a:r>
              <a:rPr lang="ru-RU" dirty="0" err="1" smtClean="0"/>
              <a:t>родительско</a:t>
            </a:r>
            <a:r>
              <a:rPr lang="ru-RU" dirty="0" smtClean="0"/>
              <a:t> - детской общественности, поддержки семейных инициатив.</a:t>
            </a:r>
          </a:p>
          <a:p>
            <a:pPr marL="45720" indent="0">
              <a:buNone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20952" y="1167135"/>
            <a:ext cx="439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Целевая аудитория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844824"/>
            <a:ext cx="2952328" cy="2898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16896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10" name="Рисунок 9" descr="&amp;Mcy;&amp;acy;&amp;mcy;&amp;acy;_&amp;pcy;&amp;acy;&amp;pcy;&amp;acy;_&amp;yacy;_&amp;scy;&amp;pcy;&amp;ocy;&amp;rcy;&amp;tcy;201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56" y="1484784"/>
            <a:ext cx="4163888" cy="422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7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8984" y="1268760"/>
            <a:ext cx="5097016" cy="55892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создание в гимназии системы гражданско-патриотического воспитания школьников, дополнение её обновленными элементами, повышающими эффективность;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-обогащенная современная воспитательная среда гимназии;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-апробация технологии активного и конструктивного включения родительской общественности в программы воспитания;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-создание органов </a:t>
            </a:r>
            <a:r>
              <a:rPr lang="ru-RU" sz="1800" dirty="0" err="1" smtClean="0"/>
              <a:t>родительско-детского</a:t>
            </a:r>
            <a:r>
              <a:rPr lang="ru-RU" sz="1800" dirty="0" smtClean="0"/>
              <a:t> актива;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-обновление содержания гражданско-патриотической работы проектами, направленными на сохранение </a:t>
            </a:r>
            <a:r>
              <a:rPr lang="ru-RU" sz="2000" dirty="0" smtClean="0"/>
              <a:t>преемственности поколений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-обогащение семейных традиций как основы гражданской идентичности и его патриотической целостности;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89104" y="879103"/>
            <a:ext cx="378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36976" y="980728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10" name="Picture 3" descr="D:\Бессмертный полк 2016\9 мая 2016\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472" y="4581128"/>
            <a:ext cx="4472663" cy="1802694"/>
          </a:xfrm>
          <a:prstGeom prst="rect">
            <a:avLst/>
          </a:prstGeom>
          <a:noFill/>
        </p:spPr>
      </p:pic>
      <p:pic>
        <p:nvPicPr>
          <p:cNvPr id="11" name="Picture 2" descr="http://www.eduportal44.ru/Kostroma_EDU/gimn15/DocLib8/%D0%BC%D0%B5%D1%80%D0%BE%D0%BF%D1%80%D0%B8%D1%8F%D1%82%D0%B8%D1%8F/%D0%94%D0%B2%D0%BE%D1%80%D1%8F%D0%BD%D1%81%D0%BA%D0%B8%D0%B9%20%D0%B4%D0%BE%D0%BC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472" y="2636912"/>
            <a:ext cx="4464496" cy="1772740"/>
          </a:xfrm>
          <a:prstGeom prst="rect">
            <a:avLst/>
          </a:prstGeom>
          <a:noFill/>
        </p:spPr>
      </p:pic>
      <p:pic>
        <p:nvPicPr>
          <p:cNvPr id="15" name="Picture 2" descr="IMG_694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80592" y="836712"/>
            <a:ext cx="2520279" cy="1680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4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81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496" y="3717032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0" y="2420698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40768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08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0472" y="1556792"/>
            <a:ext cx="21164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Дискуссионный клуб «Взрослые и дети: мы вместе обсуждаем проблемы школы, города, области, страны!»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48744" y="1340768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Семейный салон «Листаем вместе страницы истории Родины: читаем стихи и прозу, смотрим фильмы, исполняем любимые песни поколений»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69024" y="1124744"/>
            <a:ext cx="2044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Проект «Жизнь замечательных детей и взрослых»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45288" y="1890698"/>
            <a:ext cx="2072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Проект «От сердца к сердцу, от души к душе мы укрепляем в детях дух и ценности народа!»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64768" y="3928988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Совместная творческая деятельность родителей и детей через обращение к произведениям искусства, отражающем лучшие черты национального характера.</a:t>
            </a:r>
          </a:p>
        </p:txBody>
      </p:sp>
      <p:pic>
        <p:nvPicPr>
          <p:cNvPr id="47" name="Picture 2" descr="&amp;Dcy;&amp;iecy;&amp;bcy;&amp;acy;&amp;tcy;&amp;ycy; 4 &amp;kcy;&amp;lcy;&amp;acy;&amp;scy;&amp;scy;&amp;ycy;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28464" y="4221088"/>
            <a:ext cx="2538456" cy="1964895"/>
          </a:xfrm>
          <a:prstGeom prst="rect">
            <a:avLst/>
          </a:prstGeom>
          <a:noFill/>
        </p:spPr>
      </p:pic>
      <p:pic>
        <p:nvPicPr>
          <p:cNvPr id="49" name="Рисунок 48" descr="D:\фотографии\фото гимназия\турслет 2015\SAM_2462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45288" y="0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5097016" y="2348880"/>
            <a:ext cx="2304256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71500" algn="l"/>
                <a:tab pos="8001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Рост </a:t>
            </a:r>
            <a:r>
              <a:rPr lang="ru-RU" sz="1400" dirty="0" smtClean="0"/>
              <a:t>числа семей, участвующих в спортивных мероприятиях </a:t>
            </a:r>
          </a:p>
          <a:p>
            <a:pPr marL="107950" fontAlgn="base">
              <a:lnSpc>
                <a:spcPct val="107000"/>
              </a:lnSpc>
              <a:tabLst>
                <a:tab pos="457200" algn="l"/>
                <a:tab pos="571500" algn="l"/>
                <a:tab pos="800100" algn="l"/>
              </a:tabLst>
            </a:pPr>
            <a:r>
              <a:rPr lang="ru-RU" sz="1400" dirty="0" smtClean="0"/>
              <a:t>Информационные проекты, информационные пакеты о выдающихся людях, прославивших свою семью, город, Россию Информационные проекты, информационные пакеты о традициях своей семьи, своего города</a:t>
            </a:r>
          </a:p>
          <a:p>
            <a:pPr marL="107950" fontAlgn="base">
              <a:lnSpc>
                <a:spcPct val="107000"/>
              </a:lnSpc>
              <a:tabLst>
                <a:tab pos="457200" algn="l"/>
                <a:tab pos="571500" algn="l"/>
                <a:tab pos="800100" algn="l"/>
              </a:tabLst>
            </a:pPr>
            <a:endParaRPr lang="ru-RU" sz="1400" i="1" dirty="0" smtClean="0"/>
          </a:p>
          <a:p>
            <a:pPr marL="107950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71500" algn="l"/>
                <a:tab pos="800100" algn="l"/>
              </a:tabLst>
            </a:pPr>
            <a:endParaRPr lang="ru-RU" sz="1400" i="1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89304" y="3781199"/>
            <a:ext cx="2000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Конференция «Костромское народное слово»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семейных традиций «Моя семья»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Вечер памяти «От сердца к сердцу».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6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08" y="215786"/>
            <a:ext cx="8453794" cy="69293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906000" cy="4968552"/>
          </a:xfrm>
        </p:spPr>
        <p:txBody>
          <a:bodyPr>
            <a:normAutofit fontScale="32500" lnSpcReduction="20000"/>
          </a:bodyPr>
          <a:lstStyle/>
          <a:p>
            <a:pPr marL="45720" indent="0"/>
            <a:r>
              <a:rPr lang="ru-RU" sz="4900" b="1" dirty="0" smtClean="0"/>
              <a:t>В рамках дискуссионного клуба "Взрослые и дети: мы вместе обсуждаем проблемы школы, города, области, страны!» состоялись дебаты </a:t>
            </a:r>
            <a:r>
              <a:rPr lang="ru-RU" sz="4900" b="1" dirty="0" smtClean="0"/>
              <a:t>на тему </a:t>
            </a:r>
            <a:r>
              <a:rPr lang="ru-RU" sz="4900" b="1" i="1" dirty="0" smtClean="0"/>
              <a:t>«Каждый сегодняшний  школьник может стать руководителем страны</a:t>
            </a:r>
            <a:r>
              <a:rPr lang="ru-RU" sz="4900" b="1" i="1" dirty="0" smtClean="0"/>
              <a:t>»</a:t>
            </a:r>
            <a:endParaRPr lang="ru-RU" sz="4900" b="1" dirty="0" smtClean="0"/>
          </a:p>
          <a:p>
            <a:pPr marL="45720" indent="0"/>
            <a:r>
              <a:rPr lang="ru-RU" sz="4900" b="1" dirty="0" smtClean="0"/>
              <a:t>В рамках реализации </a:t>
            </a:r>
            <a:r>
              <a:rPr lang="ru-RU" sz="4900" b="1" i="1" dirty="0" smtClean="0"/>
              <a:t>проекта «Национальное </a:t>
            </a:r>
            <a:r>
              <a:rPr lang="ru-RU" sz="4900" b="1" i="1" dirty="0" err="1" smtClean="0"/>
              <a:t>многоцветие</a:t>
            </a:r>
            <a:r>
              <a:rPr lang="ru-RU" sz="4900" b="1" i="1" dirty="0" smtClean="0"/>
              <a:t> – историческое богатство России»</a:t>
            </a:r>
            <a:r>
              <a:rPr lang="ru-RU" sz="4900" b="1" dirty="0" smtClean="0"/>
              <a:t>, прошла </a:t>
            </a:r>
            <a:r>
              <a:rPr lang="ru-RU" sz="4900" b="1" i="1" dirty="0" smtClean="0"/>
              <a:t>музыкальная </a:t>
            </a:r>
            <a:r>
              <a:rPr lang="ru-RU" sz="4900" b="1" i="1" dirty="0" smtClean="0"/>
              <a:t>гостиная «Великий язык великих композиторов</a:t>
            </a:r>
            <a:r>
              <a:rPr lang="ru-RU" sz="4900" b="1" i="1" dirty="0" smtClean="0"/>
              <a:t>»</a:t>
            </a:r>
          </a:p>
          <a:p>
            <a:pPr marL="45720" indent="0"/>
            <a:r>
              <a:rPr lang="ru-RU" sz="4900" b="1" dirty="0" smtClean="0"/>
              <a:t>В</a:t>
            </a:r>
            <a:r>
              <a:rPr lang="ru-RU" sz="4900" b="1" dirty="0" smtClean="0"/>
              <a:t> </a:t>
            </a:r>
            <a:r>
              <a:rPr lang="ru-RU" sz="4900" b="1" dirty="0" smtClean="0"/>
              <a:t>рамках реализации проекта «Жизнь замечательных детей и взрослых» прошёл физкультурно-спортивный праздник «Фестиваль ГТО», участниками которого стали учащиеся младших классов и их родители</a:t>
            </a:r>
            <a:r>
              <a:rPr lang="ru-RU" sz="4900" b="1" dirty="0" smtClean="0"/>
              <a:t>.</a:t>
            </a:r>
          </a:p>
          <a:p>
            <a:pPr marL="45720" indent="0"/>
            <a:r>
              <a:rPr lang="ru-RU" sz="4900" b="1" dirty="0" smtClean="0"/>
              <a:t>В гимназии продолжается активная работа по организации и проведению мероприятий, направленных на укрепление и развитие связей между семьёй и школой. Одной из интересных форм работы является родительская конференция. </a:t>
            </a:r>
            <a:r>
              <a:rPr lang="ru-RU" sz="4900" b="1" i="1" dirty="0" smtClean="0"/>
              <a:t>В этом учебном году первая родительская конференция была посвящена роли семьи в вопросах гражданско-патриотического воспитания </a:t>
            </a:r>
            <a:r>
              <a:rPr lang="ru-RU" sz="4900" b="1" i="1" dirty="0" smtClean="0"/>
              <a:t>учащихся</a:t>
            </a:r>
            <a:endParaRPr lang="ru-RU" sz="4900" b="1" i="1" dirty="0" smtClean="0"/>
          </a:p>
          <a:p>
            <a:pPr marL="45720" indent="0"/>
            <a:r>
              <a:rPr lang="ru-RU" sz="4900" b="1" dirty="0" smtClean="0"/>
              <a:t>В</a:t>
            </a:r>
            <a:r>
              <a:rPr lang="ru-RU" sz="4900" b="1" dirty="0" smtClean="0"/>
              <a:t> </a:t>
            </a:r>
            <a:r>
              <a:rPr lang="ru-RU" sz="4900" b="1" dirty="0" smtClean="0"/>
              <a:t>рамках реализации инновационного </a:t>
            </a:r>
            <a:r>
              <a:rPr lang="ru-RU" sz="4900" b="1" i="1" dirty="0" smtClean="0"/>
              <a:t>проекта «Жизнь замечательных детей и взрослых»</a:t>
            </a:r>
            <a:r>
              <a:rPr lang="ru-RU" sz="4900" b="1" dirty="0" smtClean="0"/>
              <a:t> прошла дискуссия на тему  «Зачем и для кого я учусь</a:t>
            </a:r>
            <a:r>
              <a:rPr lang="ru-RU" sz="4900" b="1" dirty="0" smtClean="0"/>
              <a:t>?»,</a:t>
            </a:r>
          </a:p>
          <a:p>
            <a:pPr marL="45720" indent="0"/>
            <a:r>
              <a:rPr lang="ru-RU" sz="4900" b="1" dirty="0" smtClean="0"/>
              <a:t>В</a:t>
            </a:r>
            <a:r>
              <a:rPr lang="ru-RU" sz="4900" b="1" dirty="0" smtClean="0"/>
              <a:t> </a:t>
            </a:r>
            <a:r>
              <a:rPr lang="ru-RU" sz="4900" b="1" dirty="0" smtClean="0"/>
              <a:t>рамках проекта «Жизнь замечательных детей и взрослых» среди учащихся 2-х классов прошёл конкурс чтецов </a:t>
            </a:r>
            <a:r>
              <a:rPr lang="ru-RU" sz="4900" b="1" i="1" dirty="0" smtClean="0"/>
              <a:t>«Поговорим об осени в стихах».</a:t>
            </a:r>
            <a:r>
              <a:rPr lang="ru-RU" sz="4900" b="1" dirty="0" smtClean="0"/>
              <a:t> Ребята вместе с родителями выбирали, учили, читали и инсценировали стихи поэтов XIX века.</a:t>
            </a:r>
            <a:endParaRPr lang="ru-RU" sz="4900" b="1" i="1" dirty="0" smtClean="0"/>
          </a:p>
          <a:p>
            <a:pPr marL="45720" indent="0"/>
            <a:r>
              <a:rPr lang="ru-RU" sz="4900" b="1" dirty="0" smtClean="0"/>
              <a:t>Очередное заседание </a:t>
            </a:r>
            <a:r>
              <a:rPr lang="ru-RU" sz="4900" b="1" dirty="0" err="1" smtClean="0"/>
              <a:t>дисскуссионного</a:t>
            </a:r>
            <a:r>
              <a:rPr lang="ru-RU" sz="4900" b="1" dirty="0" smtClean="0"/>
              <a:t> клуба "Взрослые и дети" прошло в форме  дебатов среди учащихся 10-х классов на тему </a:t>
            </a:r>
            <a:r>
              <a:rPr lang="ru-RU" sz="4900" b="1" i="1" dirty="0" smtClean="0"/>
              <a:t>"Социальная </a:t>
            </a:r>
            <a:r>
              <a:rPr lang="ru-RU" sz="4900" b="1" i="1" dirty="0" err="1" smtClean="0"/>
              <a:t>отвестввенность</a:t>
            </a:r>
            <a:r>
              <a:rPr lang="ru-RU" sz="4900" b="1" i="1" dirty="0" smtClean="0"/>
              <a:t> - самое важное, чему должны учить в наших школах</a:t>
            </a:r>
            <a:r>
              <a:rPr lang="ru-RU" sz="4000" b="1" i="1" dirty="0" smtClean="0"/>
              <a:t>"</a:t>
            </a:r>
            <a:endParaRPr lang="ru-RU" sz="4000" b="1" dirty="0" smtClean="0"/>
          </a:p>
          <a:p>
            <a:pPr marL="45720" indent="0"/>
            <a:endParaRPr lang="ru-RU" sz="2000" b="1" dirty="0" smtClean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217646"/>
            <a:ext cx="688996" cy="529997"/>
          </a:xfrm>
          <a:prstGeom prst="rect">
            <a:avLst/>
          </a:prstGeom>
        </p:spPr>
      </p:pic>
      <p:sp>
        <p:nvSpPr>
          <p:cNvPr id="2050" name="AutoShape 2" descr="Конференция родителей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онференция родителей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6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CD9AF8D4F67945B7932244CC800423" ma:contentTypeVersion="49" ma:contentTypeDescription="Создание документа." ma:contentTypeScope="" ma:versionID="80f203fa95c615860218f827f03264c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AWJJH2MPE6E2-228261697-30</_dlc_DocId>
    <_dlc_DocIdUrl xmlns="4a252ca3-5a62-4c1c-90a6-29f4710e47f8">
      <Url>http://edu-sps.koiro.local/Kostroma_EDU/gimn15/fcpro/_layouts/15/DocIdRedir.aspx?ID=AWJJH2MPE6E2-228261697-30</Url>
      <Description>AWJJH2MPE6E2-228261697-30</Description>
    </_dlc_DocIdUrl>
  </documentManagement>
</p:properties>
</file>

<file path=customXml/itemProps1.xml><?xml version="1.0" encoding="utf-8"?>
<ds:datastoreItem xmlns:ds="http://schemas.openxmlformats.org/officeDocument/2006/customXml" ds:itemID="{9E5941B8-E5A0-41B0-BB61-FB626FF77D2C}"/>
</file>

<file path=customXml/itemProps2.xml><?xml version="1.0" encoding="utf-8"?>
<ds:datastoreItem xmlns:ds="http://schemas.openxmlformats.org/officeDocument/2006/customXml" ds:itemID="{0523A608-0E93-40F0-9283-5D3FE944244B}"/>
</file>

<file path=customXml/itemProps3.xml><?xml version="1.0" encoding="utf-8"?>
<ds:datastoreItem xmlns:ds="http://schemas.openxmlformats.org/officeDocument/2006/customXml" ds:itemID="{D8727074-3589-4F30-8544-F283BFEDD718}"/>
</file>

<file path=customXml/itemProps4.xml><?xml version="1.0" encoding="utf-8"?>
<ds:datastoreItem xmlns:ds="http://schemas.openxmlformats.org/officeDocument/2006/customXml" ds:itemID="{7D5C32AA-88A1-4A16-92E2-381CB407911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1504</TotalTime>
  <Words>485</Words>
  <Application>Microsoft Office PowerPoint</Application>
  <PresentationFormat>Лист A4 (210x297 мм)</PresentationFormat>
  <Paragraphs>60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НАИМЕНОВАНИЕ ИННОВАЦИОННОГО ПРОЕКТА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Ильина</cp:lastModifiedBy>
  <cp:revision>88</cp:revision>
  <dcterms:created xsi:type="dcterms:W3CDTF">2016-10-25T07:20:22Z</dcterms:created>
  <dcterms:modified xsi:type="dcterms:W3CDTF">2016-11-07T23:39:52Z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0x01010075CD9AF8D4F67945B7932244CC800423</vt:lpwstr>
  </property>
  <property fmtid="{D5CDD505-2E9C-101B-9397-08002B2CF9AE}" pid="3" name="_dlc_DocIdItemGuid">
    <vt:lpwstr>5bbdc445-ec73-4dd8-84c4-161dce96a3c4</vt:lpwstr>
  </property>
</Properties>
</file>