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896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ПРОЕКТ:</a:t>
            </a:r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«национальное многоцветие- историческое богатство </a:t>
            </a:r>
            <a:r>
              <a:rPr lang="ru-RU" sz="32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otorama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895600"/>
            <a:ext cx="3657600" cy="2438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otoram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107952"/>
            <a:ext cx="2667000" cy="177765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89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2057400"/>
            <a:ext cx="2705100" cy="1803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без куртки и образвн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4572000"/>
            <a:ext cx="2514600" cy="210813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e8lsy5uKMmQ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724400"/>
            <a:ext cx="2693345" cy="17970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Вокальный ансамбль «Мир чудес»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Руководитель М.С. Захарова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429000"/>
            <a:ext cx="3454400" cy="2590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qQApV3tvwg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905000"/>
            <a:ext cx="4178016" cy="27876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Ансамбль скрипачей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Ансамбль гитаристов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Руководители С.Б. Антонова, Л.Г. Сергеева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пия 1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743200"/>
            <a:ext cx="4436533" cy="24955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50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905000"/>
            <a:ext cx="2641600" cy="1981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876800"/>
            <a:ext cx="2667000" cy="177327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703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905000"/>
            <a:ext cx="2667000" cy="20002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9056.JPG"/>
          <p:cNvPicPr>
            <a:picLocks noChangeAspect="1"/>
          </p:cNvPicPr>
          <p:nvPr/>
        </p:nvPicPr>
        <p:blipFill>
          <a:blip r:embed="rId7" cstate="print"/>
          <a:srcRect t="13636" r="25000"/>
          <a:stretch>
            <a:fillRect/>
          </a:stretch>
        </p:blipFill>
        <p:spPr>
          <a:xfrm>
            <a:off x="381000" y="4572000"/>
            <a:ext cx="2362200" cy="204008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проекта осуществляется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трем направлениям: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2133600"/>
            <a:ext cx="8229600" cy="4525963"/>
          </a:xfrm>
        </p:spPr>
        <p:txBody>
          <a:bodyPr>
            <a:normAutofit/>
          </a:bodyPr>
          <a:lstStyle/>
          <a:p>
            <a:pPr marL="571500" indent="-571500" algn="just">
              <a:buAutoNum type="romanUcPeriod"/>
            </a:pPr>
            <a:r>
              <a:rPr lang="ru-RU" sz="2800" dirty="0" smtClean="0">
                <a:cs typeface="Times New Roman" pitchFamily="18" charset="0"/>
              </a:rPr>
              <a:t>Изучим и сохраним песенно-танцевальную культуру Костромского края</a:t>
            </a:r>
          </a:p>
          <a:p>
            <a:pPr marL="571500" indent="-571500" algn="just">
              <a:buAutoNum type="romanUcPeriod"/>
            </a:pPr>
            <a:endParaRPr lang="ru-RU" sz="2800" dirty="0" smtClean="0">
              <a:cs typeface="Times New Roman" pitchFamily="18" charset="0"/>
            </a:endParaRPr>
          </a:p>
          <a:p>
            <a:pPr marL="571500" indent="-571500" algn="just">
              <a:buAutoNum type="romanUcPeriod"/>
            </a:pPr>
            <a:r>
              <a:rPr lang="ru-RU" sz="2800" dirty="0" smtClean="0">
                <a:cs typeface="Times New Roman" pitchFamily="18" charset="0"/>
              </a:rPr>
              <a:t> «Я о тебе пою, моя родная Кострома»</a:t>
            </a:r>
          </a:p>
          <a:p>
            <a:pPr marL="571500" indent="-571500" algn="just">
              <a:buAutoNum type="romanUcPeriod"/>
            </a:pPr>
            <a:endParaRPr lang="ru-RU" sz="2800" dirty="0" smtClean="0">
              <a:cs typeface="Times New Roman" pitchFamily="18" charset="0"/>
            </a:endParaRPr>
          </a:p>
          <a:p>
            <a:pPr marL="571500" indent="-571500" algn="just">
              <a:buAutoNum type="romanUcPeriod"/>
            </a:pPr>
            <a:r>
              <a:rPr lang="ru-RU" sz="2800" dirty="0" smtClean="0">
                <a:cs typeface="Times New Roman" pitchFamily="18" charset="0"/>
              </a:rPr>
              <a:t> Инструментальное творчество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Изучим и сохраним песенно-танцевальную культуру Костромского края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7912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b="1" i="1" dirty="0" smtClean="0"/>
              <a:t>               Цель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направления</a:t>
            </a:r>
            <a:r>
              <a:rPr lang="ru-RU" sz="2000" i="1" dirty="0" smtClean="0"/>
              <a:t>: </a:t>
            </a:r>
            <a:r>
              <a:rPr lang="ru-RU" sz="2000" dirty="0" smtClean="0"/>
              <a:t>создание педагогических условий для гражданско-патриотического воспитания школьников и их родителей через приобщение их к песенно-танцевальной  культуре Костромского края,  ее истокам.  </a:t>
            </a:r>
          </a:p>
          <a:p>
            <a:pPr algn="just">
              <a:buNone/>
            </a:pPr>
            <a:r>
              <a:rPr lang="ru-RU" sz="2000" b="1" i="1" dirty="0" smtClean="0"/>
              <a:t>                Задачи</a:t>
            </a:r>
            <a:r>
              <a:rPr lang="ru-RU" sz="2000" dirty="0" smtClean="0"/>
              <a:t>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 теоретическое (с родителями) и практическое (с учащимися) освоение песенно-танцевальной культуры Костромского края,  ее традиций и стилистических особенностей;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развитие устойчивого интереса учащихся и родителей к народному творчеству: через овладение учащимися навыками народного пения, исполнительства народной хореографии и  организацию открытых занятий для родителей по освоению детьми навыков песенной и танцевальной культуры Костромской земли;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 организация мастер-класса для педагогов и родителей по практическому использованию технологии художественно-образного преподавания в освоении песенно-танцевальной культуры Костромского края;  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 воспитание эстетических чувств учащихся через организацию концертных выступлений по направлению «народная культура», в том числе для родителей Гимназии; воспитание чувства коллективизма через коллективные результаты вживания в образный строй песенно-танцевальной культуры;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 кроме того, для родителей предполагается проведение на одном из родительских собраний лекции на тему «Культура Костромского края: что изучают наши дети».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о тебе пою, моя родная Кострома»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5626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b="1" i="1" dirty="0" smtClean="0"/>
              <a:t>               Цель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направления:</a:t>
            </a:r>
            <a:r>
              <a:rPr lang="ru-RU" sz="2000" i="1" dirty="0" smtClean="0"/>
              <a:t> </a:t>
            </a:r>
            <a:r>
              <a:rPr lang="ru-RU" sz="2000" dirty="0" smtClean="0"/>
              <a:t>создание педагогических условий для гражданско-патриотического воспитания школьников и их родителей, педагогов и социальных партнеров через приобщение их к песенному творчеству о  Костроме.  </a:t>
            </a:r>
          </a:p>
          <a:p>
            <a:pPr algn="just">
              <a:buNone/>
            </a:pPr>
            <a:r>
              <a:rPr lang="ru-RU" sz="2000" b="1" i="1" dirty="0" smtClean="0"/>
              <a:t>               Задачи</a:t>
            </a:r>
            <a:r>
              <a:rPr lang="ru-RU" sz="2000" dirty="0" smtClean="0"/>
              <a:t>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развитие устойчивого интереса учащихся и родителей к песенному  творчеству: организацию открытого занятия «Любимый город Кострома» для родителей по освоению детьми навыков вокального пения с интерактивными (игровыми) формами, расширяющими знания о родном городе;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воспитание эстетических чувств учащихся через организацию концертных выступлений по направлению «Моя малая Родина», в том числе для родителей Гимназии; воспитание чувства коллективизма через коллективные результаты вживания в образный строй песенного произведения;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организация творческих вечеров с большой концертной программой композитора-песенника, учителя музыки Кадыковой Г.К. для учащихся, родителей, педагогов и всех тех, кто любит песенное искусство и ее творчество,  в частности;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организация встреч  композитора Кадыковой Г.К. с учащимися отдельных классов на тему «Песни о Костроме: как рождаются песни?» 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1"/>
            <a:ext cx="96012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Инструментальное творчество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381000" y="609600"/>
            <a:ext cx="9220200" cy="6096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i="1" dirty="0" smtClean="0"/>
              <a:t>                 Цель</a:t>
            </a:r>
            <a:r>
              <a:rPr lang="ru-RU" sz="1800" dirty="0" smtClean="0"/>
              <a:t> </a:t>
            </a:r>
            <a:r>
              <a:rPr lang="ru-RU" sz="1800" b="1" i="1" dirty="0" smtClean="0"/>
              <a:t>направления</a:t>
            </a:r>
            <a:r>
              <a:rPr lang="ru-RU" sz="1800" dirty="0" smtClean="0"/>
              <a:t>: изучение  педагогами, учащимися и родителями инструментального творчества народов России (изучение народных обычаев, традиций, знакомство с жанрами музыкального народного творчества и их практическое освоение в композиторской практике).</a:t>
            </a:r>
          </a:p>
          <a:p>
            <a:pPr algn="just">
              <a:buNone/>
            </a:pPr>
            <a:r>
              <a:rPr lang="ru-RU" sz="1800" b="1" i="1" dirty="0" smtClean="0"/>
              <a:t>                 Задачи:</a:t>
            </a:r>
            <a:endParaRPr lang="ru-RU" sz="1800" dirty="0" smtClean="0"/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/>
              <a:t>совместное  исследование  (учащиеся-родители-педагоги) с теоретической и практической точек зрения проблемы взаимодействия русской музыки с музыкой ближнего Зарубежья и мировой музыкальной культурой;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/>
              <a:t>организация проектно-исследовательской работы с учащимися школы искусств, по теме «Инструментальное творчество», раскрывая две стороны проблемы: 1) чему и как русская музыка «училась» у музыки других стран; 2) чему и как она «учила» зарубежную музыку;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/>
              <a:t>развитие устойчивого интереса учащихся и родителей к исполнительскому творчеству: через организацию открытых занятий для родителей учащихся по классу «музыкальный инструмент»;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/>
              <a:t> организация мастер-класса для педагогов и родителей по практическому использованию технологии художественно-образного преподавания в освоении исполнительских навыков игры на музыкальных инструментах;  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/>
              <a:t>воспитание эстетических чувств учащихся через организацию концертных выступлений, в том числе для родителей Гимназии; воспитание чувства коллективизма через коллективные результаты вживания в образный строй инструментальной музыки.</a:t>
            </a: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7" name="Рисунок 6" descr="http://www.eduportal44.ru/Kostroma_EDU/gimn15/DocLib8/мероприятия/Сила%20материнского%20сердц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Творческий вечер Галины Кадыковой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«РАДОСТЬ ПЕСНИ»</a:t>
            </a:r>
            <a:endParaRPr lang="ru-RU" sz="3200" b="1" i="1" dirty="0">
              <a:ln>
                <a:solidFill>
                  <a:schemeClr val="tx2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_30aeG-LN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057400"/>
            <a:ext cx="2819400" cy="188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_CCUVLFAaGs.jpg"/>
          <p:cNvPicPr>
            <a:picLocks noChangeAspect="1"/>
          </p:cNvPicPr>
          <p:nvPr/>
        </p:nvPicPr>
        <p:blipFill>
          <a:blip r:embed="rId4" cstate="print"/>
          <a:srcRect b="42556"/>
          <a:stretch>
            <a:fillRect/>
          </a:stretch>
        </p:blipFill>
        <p:spPr>
          <a:xfrm>
            <a:off x="2133600" y="4495800"/>
            <a:ext cx="5257800" cy="201520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OSLvU1aWKkA.jpg"/>
          <p:cNvPicPr>
            <a:picLocks noChangeAspect="1"/>
          </p:cNvPicPr>
          <p:nvPr/>
        </p:nvPicPr>
        <p:blipFill>
          <a:blip r:embed="rId5" cstate="print"/>
          <a:srcRect l="20199" r="23179"/>
          <a:stretch>
            <a:fillRect/>
          </a:stretch>
        </p:blipFill>
        <p:spPr>
          <a:xfrm>
            <a:off x="3352800" y="1524000"/>
            <a:ext cx="2286000" cy="2693737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pCAELTFHf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9816" y="2133600"/>
            <a:ext cx="2921568" cy="194932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6012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Музыкальная гостиная</a:t>
            </a:r>
            <a:br>
              <a:rPr lang="ru-RU" sz="32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«Великий язык великих композиторов»</a:t>
            </a:r>
            <a:endParaRPr lang="ru-RU" sz="3200" b="1" i="1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9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447800"/>
            <a:ext cx="2743200" cy="2057400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9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343400"/>
            <a:ext cx="2844800" cy="2133600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9056.JPG"/>
          <p:cNvPicPr>
            <a:picLocks noChangeAspect="1"/>
          </p:cNvPicPr>
          <p:nvPr/>
        </p:nvPicPr>
        <p:blipFill>
          <a:blip r:embed="rId5" cstate="print"/>
          <a:srcRect l="13393" t="21429"/>
          <a:stretch>
            <a:fillRect/>
          </a:stretch>
        </p:blipFill>
        <p:spPr>
          <a:xfrm>
            <a:off x="278245" y="1524000"/>
            <a:ext cx="3023755" cy="2057400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9039.JPG"/>
          <p:cNvPicPr>
            <a:picLocks noChangeAspect="1"/>
          </p:cNvPicPr>
          <p:nvPr/>
        </p:nvPicPr>
        <p:blipFill>
          <a:blip r:embed="rId6" cstate="print"/>
          <a:srcRect t="22144" r="14697"/>
          <a:stretch>
            <a:fillRect/>
          </a:stretch>
        </p:blipFill>
        <p:spPr>
          <a:xfrm>
            <a:off x="6331323" y="4419600"/>
            <a:ext cx="2882625" cy="2207241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9084.JPG"/>
          <p:cNvPicPr>
            <a:picLocks noChangeAspect="1"/>
          </p:cNvPicPr>
          <p:nvPr/>
        </p:nvPicPr>
        <p:blipFill>
          <a:blip r:embed="rId7" cstate="print"/>
          <a:srcRect t="5556" b="11111"/>
          <a:stretch>
            <a:fillRect/>
          </a:stretch>
        </p:blipFill>
        <p:spPr>
          <a:xfrm>
            <a:off x="2895600" y="2133600"/>
            <a:ext cx="3886200" cy="242887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SC005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800600"/>
            <a:ext cx="2463800" cy="18478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Отчетные концерты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anB_ 100.jpg"/>
          <p:cNvPicPr>
            <a:picLocks noChangeAspect="1"/>
          </p:cNvPicPr>
          <p:nvPr/>
        </p:nvPicPr>
        <p:blipFill>
          <a:blip r:embed="rId3" cstate="print"/>
          <a:srcRect t="12949"/>
          <a:stretch>
            <a:fillRect/>
          </a:stretch>
        </p:blipFill>
        <p:spPr>
          <a:xfrm>
            <a:off x="990600" y="838200"/>
            <a:ext cx="7172678" cy="256123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86200"/>
            <a:ext cx="2404533" cy="13525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886200"/>
            <a:ext cx="2438400" cy="1371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3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5257800"/>
            <a:ext cx="2438400" cy="1371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5181600"/>
            <a:ext cx="2540000" cy="14287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Цель проекта: </a:t>
            </a:r>
          </a:p>
          <a:p>
            <a:pPr algn="just">
              <a:buNone/>
            </a:pPr>
            <a:r>
              <a:rPr lang="ru-RU" sz="2800" dirty="0" smtClean="0"/>
              <a:t>     создание образовательного пространства для формирования и развития у детей  и их родителей чувства патриотизма, личной причастности к сохранению мира на основе принятия ценностей многонационального российского общества, уважения к традициям малой родины, другим национальностям через включение воспитанников Гимназии и их родителей в разнообразную совместную деятельность.</a:t>
            </a:r>
          </a:p>
          <a:p>
            <a:pPr algn="just">
              <a:buNone/>
            </a:pP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6019800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4200" dirty="0">
                <a:cs typeface="Times New Roman" pitchFamily="18" charset="0"/>
              </a:rPr>
              <a:t>познакомить детей  и их родителей с культурными традициями, обычаями  многонациональной России, способствовать формированию понимания и интереса  к культуре других народов нашего </a:t>
            </a:r>
            <a:r>
              <a:rPr lang="ru-RU" sz="4200" dirty="0" smtClean="0">
                <a:cs typeface="Times New Roman" pitchFamily="18" charset="0"/>
              </a:rPr>
              <a:t>Отечества;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200" dirty="0" smtClean="0">
                <a:cs typeface="Times New Roman" pitchFamily="18" charset="0"/>
              </a:rPr>
              <a:t>способствовать </a:t>
            </a:r>
            <a:r>
              <a:rPr lang="ru-RU" sz="4200" dirty="0">
                <a:cs typeface="Times New Roman" pitchFamily="18" charset="0"/>
              </a:rPr>
              <a:t>формированию семейных ценностей,  воспитанию гражданско-патриотических чувств  (любви  к своему народу, его этнической национальной культуре, чувство национальной гордости)  через организацию просветительской работы с </a:t>
            </a:r>
            <a:r>
              <a:rPr lang="ru-RU" sz="4200" dirty="0" smtClean="0">
                <a:cs typeface="Times New Roman" pitchFamily="18" charset="0"/>
              </a:rPr>
              <a:t>родителями;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200" dirty="0" smtClean="0">
                <a:cs typeface="Times New Roman" pitchFamily="18" charset="0"/>
              </a:rPr>
              <a:t>создать  </a:t>
            </a:r>
            <a:r>
              <a:rPr lang="ru-RU" sz="4200" dirty="0">
                <a:cs typeface="Times New Roman" pitchFamily="18" charset="0"/>
              </a:rPr>
              <a:t>педагогические условия для повышения квалификации педагогов художественно-эстетического направления (музыки, хореографии), а именно: для овладения учителями технологии художественно-образного преподавания, направленной на эмоциональное развитие личности школьника, и технологии формирования духовно-нравственных </a:t>
            </a:r>
            <a:r>
              <a:rPr lang="ru-RU" sz="4200" dirty="0" smtClean="0">
                <a:cs typeface="Times New Roman" pitchFamily="18" charset="0"/>
              </a:rPr>
              <a:t>ценностей;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200" dirty="0" smtClean="0">
                <a:cs typeface="Times New Roman" pitchFamily="18" charset="0"/>
              </a:rPr>
              <a:t>способствовать </a:t>
            </a:r>
            <a:r>
              <a:rPr lang="ru-RU" sz="4200" dirty="0">
                <a:cs typeface="Times New Roman" pitchFamily="18" charset="0"/>
              </a:rPr>
              <a:t>формированию у родителей мотивации к активному участию в образовательных отношениях через организацию открытых уроков, внеурочных занятий,   внеклассных мероприятий для родителей  по предметам художественно-эстетического направления (музыки и хореографии).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Ансамбль русской и фольклорной песни «Млада»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Руководители: Д.А. Тюрина, Е.Б. Толмачева, М.С. Захарова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лада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828799"/>
            <a:ext cx="3810000" cy="2542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Слайд 10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209800"/>
            <a:ext cx="23368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9014.JPG"/>
          <p:cNvPicPr>
            <a:picLocks noChangeAspect="1"/>
          </p:cNvPicPr>
          <p:nvPr/>
        </p:nvPicPr>
        <p:blipFill>
          <a:blip r:embed="rId5" cstate="print"/>
          <a:srcRect l="4808" t="19231" r="5769"/>
          <a:stretch>
            <a:fillRect/>
          </a:stretch>
        </p:blipFill>
        <p:spPr>
          <a:xfrm>
            <a:off x="6553200" y="2209800"/>
            <a:ext cx="2474686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03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4495800"/>
            <a:ext cx="5136705" cy="2079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Образцовый художественный коллектив хореографический ансамбль «Автограф»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Руководитель Е.Р. Маслова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otorama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752600"/>
            <a:ext cx="3086383" cy="2057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otorama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438400"/>
            <a:ext cx="1727042" cy="2590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186" y="1676400"/>
            <a:ext cx="3038475" cy="2209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92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343400"/>
            <a:ext cx="3107216" cy="207111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4343400"/>
            <a:ext cx="2971800" cy="21613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Ансамбль народных инструментов «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Скоморошина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Руководитель Т.Н. Соловьева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_qH8GPTM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267200"/>
            <a:ext cx="3200400" cy="212963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179.JPG"/>
          <p:cNvPicPr>
            <a:picLocks noChangeAspect="1"/>
          </p:cNvPicPr>
          <p:nvPr/>
        </p:nvPicPr>
        <p:blipFill>
          <a:blip r:embed="rId4" cstate="print"/>
          <a:srcRect b="17356"/>
          <a:stretch>
            <a:fillRect/>
          </a:stretch>
        </p:blipFill>
        <p:spPr>
          <a:xfrm>
            <a:off x="5638800" y="1828800"/>
            <a:ext cx="3200400" cy="198371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30048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2590800"/>
            <a:ext cx="3671943" cy="2438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7796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Вокальный ансамбль «Звонкие голоса»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Руководитель Н.Ю. Кузнецова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0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47800"/>
            <a:ext cx="2646082" cy="1752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Звонкие голоса Губернский.jpg"/>
          <p:cNvPicPr>
            <a:picLocks noChangeAspect="1"/>
          </p:cNvPicPr>
          <p:nvPr/>
        </p:nvPicPr>
        <p:blipFill>
          <a:blip r:embed="rId4" cstate="print"/>
          <a:srcRect l="11667" t="14074" r="10000" b="5926"/>
          <a:stretch>
            <a:fillRect/>
          </a:stretch>
        </p:blipFill>
        <p:spPr>
          <a:xfrm>
            <a:off x="609600" y="4572000"/>
            <a:ext cx="3581400" cy="2057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3218.JPG"/>
          <p:cNvPicPr>
            <a:picLocks noChangeAspect="1"/>
          </p:cNvPicPr>
          <p:nvPr/>
        </p:nvPicPr>
        <p:blipFill>
          <a:blip r:embed="rId5" cstate="print"/>
          <a:srcRect t="12121" b="12121"/>
          <a:stretch>
            <a:fillRect/>
          </a:stretch>
        </p:blipFill>
        <p:spPr>
          <a:xfrm>
            <a:off x="5257800" y="4572000"/>
            <a:ext cx="3621024" cy="2057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S1030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1371600"/>
            <a:ext cx="2628900" cy="1752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npCAELTFHf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2057400"/>
            <a:ext cx="4111396" cy="2743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Вокальный ансамбль «Новое поколение»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Руководитель В.Н. Богданова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овое поколениеДень гимназиста SAM_0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676400"/>
            <a:ext cx="3200400" cy="2133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495800"/>
            <a:ext cx="3657601" cy="2057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00112 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1981200"/>
            <a:ext cx="3759200" cy="2819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7796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Вокальный ансамбль «Созвездие»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Руководитель А.В.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Влас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30424_200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905000"/>
            <a:ext cx="2743200" cy="2057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724400"/>
            <a:ext cx="3522133" cy="1981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447800"/>
            <a:ext cx="4457700" cy="2971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озвездие -Звезд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4800600"/>
            <a:ext cx="2739593" cy="1822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AWJJH2MPE6E2-228261697-28</_dlc_DocId>
    <_dlc_DocIdUrl xmlns="4a252ca3-5a62-4c1c-90a6-29f4710e47f8">
      <Url>http://edu-sps.koiro.local/Kostroma_EDU/gimn15/fcpro/_layouts/15/DocIdRedir.aspx?ID=AWJJH2MPE6E2-228261697-28</Url>
      <Description>AWJJH2MPE6E2-228261697-28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5CD9AF8D4F67945B7932244CC800423" ma:contentTypeVersion="49" ma:contentTypeDescription="Создание документа." ma:contentTypeScope="" ma:versionID="80f203fa95c615860218f827f03264c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CC8B0A9-F356-440D-835F-F5D9A0C8EAB6}"/>
</file>

<file path=customXml/itemProps2.xml><?xml version="1.0" encoding="utf-8"?>
<ds:datastoreItem xmlns:ds="http://schemas.openxmlformats.org/officeDocument/2006/customXml" ds:itemID="{EE357474-B709-430C-A4F9-52D71A48058B}"/>
</file>

<file path=customXml/itemProps3.xml><?xml version="1.0" encoding="utf-8"?>
<ds:datastoreItem xmlns:ds="http://schemas.openxmlformats.org/officeDocument/2006/customXml" ds:itemID="{43ADCF79-3582-4858-8684-F46E17226623}"/>
</file>

<file path=customXml/itemProps4.xml><?xml version="1.0" encoding="utf-8"?>
<ds:datastoreItem xmlns:ds="http://schemas.openxmlformats.org/officeDocument/2006/customXml" ds:itemID="{4C66B74F-82C7-4B01-8AF5-47EADE9C208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701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ПРОЕКТ: «национальное многоцветие- историческое богатство россии»</vt:lpstr>
      <vt:lpstr>Слайд 2</vt:lpstr>
      <vt:lpstr>Задачи проекта: </vt:lpstr>
      <vt:lpstr>Ансамбль русской и фольклорной песни «Млада» Руководители: Д.А. Тюрина, Е.Б. Толмачева, М.С. Захарова </vt:lpstr>
      <vt:lpstr>Образцовый художественный коллектив хореографический ансамбль «Автограф» Руководитель Е.Р. Маслова</vt:lpstr>
      <vt:lpstr>Ансамбль народных инструментов «Скоморошина» Руководитель Т.Н. Соловьева</vt:lpstr>
      <vt:lpstr>Вокальный ансамбль «Звонкие голоса» Руководитель Н.Ю. Кузнецова</vt:lpstr>
      <vt:lpstr>Вокальный ансамбль «Новое поколение» Руководитель В.Н. Богданова</vt:lpstr>
      <vt:lpstr>Вокальный ансамбль «Созвездие» Руководитель А.В. Влас</vt:lpstr>
      <vt:lpstr>Вокальный ансамбль «Мир чудес» Руководитель М.С. Захарова</vt:lpstr>
      <vt:lpstr>Ансамбль скрипачей  и  Ансамбль гитаристов Руководители С.Б. Антонова, Л.Г. Сергеева</vt:lpstr>
      <vt:lpstr>Реализация проекта осуществляется по трем направлениям:</vt:lpstr>
      <vt:lpstr>I. Изучим и сохраним песенно-танцевальную культуру Костромского края</vt:lpstr>
      <vt:lpstr>II. «Я о тебе пою, моя родная Кострома»</vt:lpstr>
      <vt:lpstr>III. Инструментальное творчество</vt:lpstr>
      <vt:lpstr>Слайд 16</vt:lpstr>
      <vt:lpstr>Творческий вечер Галины Кадыковой «РАДОСТЬ ПЕСНИ»</vt:lpstr>
      <vt:lpstr>Музыкальная гостиная «Великий язык великих композиторов»</vt:lpstr>
      <vt:lpstr>Отчетные концерты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«национальное многоцветие- историческое богатство россии»</dc:title>
  <dc:creator>User</dc:creator>
  <cp:lastModifiedBy>User</cp:lastModifiedBy>
  <cp:revision>13</cp:revision>
  <dcterms:created xsi:type="dcterms:W3CDTF">2016-11-02T16:20:24Z</dcterms:created>
  <dcterms:modified xsi:type="dcterms:W3CDTF">2016-11-02T18:53:08Z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0x01010075CD9AF8D4F67945B7932244CC800423</vt:lpwstr>
  </property>
  <property fmtid="{D5CDD505-2E9C-101B-9397-08002B2CF9AE}" pid="3" name="_dlc_DocIdItemGuid">
    <vt:lpwstr>54b7bc00-87e6-4a27-93e4-8ff1d645605c</vt:lpwstr>
  </property>
</Properties>
</file>