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256" r:id="rId2"/>
    <p:sldId id="271" r:id="rId3"/>
    <p:sldId id="272" r:id="rId4"/>
    <p:sldId id="273" r:id="rId5"/>
    <p:sldId id="257" r:id="rId6"/>
    <p:sldId id="258" r:id="rId7"/>
    <p:sldId id="260" r:id="rId8"/>
    <p:sldId id="270" r:id="rId9"/>
    <p:sldId id="263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ECF1177-4720-428E-8C38-4211552E2D71}" type="datetimeFigureOut">
              <a:rPr lang="ru-RU"/>
              <a:pPr>
                <a:defRPr/>
              </a:pPr>
              <a:t>28.11.2023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15C38FF-D3EC-423F-8D87-71539A708A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87494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E4DE18-4D55-4E54-A650-A12DCE4B814D}" type="slidenum">
              <a:rPr lang="ru-RU" smtClean="0"/>
              <a:pPr eaLnBrk="1" hangingPunct="1"/>
              <a:t>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40B4A-7D93-4117-AE0E-4F938A5C73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7740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0761E-AADF-4548-A215-ACD40923AC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2786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3118D-D412-4224-AC8E-8F5DE03A9F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240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4BD86-5A92-4CE3-9CBB-01F62F43DA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7811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BC12F-8821-4AE3-A87B-628F397132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090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CB851-1451-45E2-B5B0-F8BD050066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0158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130B4-F38E-4B7F-A96B-DF19CE85ED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1463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B6C99-AB27-4A6E-8D93-4662664F5B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7508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550D4-0028-4D0F-A64E-750E945B6B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9608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BD848-17A0-4D17-B125-EA0939DE40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0651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CE937-8019-41EC-B100-1EF0FC2C89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6058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5D0E7B4-7E58-4F57-B15F-63FDAEFC9C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26" r:id="rId2"/>
    <p:sldLayoutId id="2147483732" r:id="rId3"/>
    <p:sldLayoutId id="2147483727" r:id="rId4"/>
    <p:sldLayoutId id="2147483728" r:id="rId5"/>
    <p:sldLayoutId id="2147483729" r:id="rId6"/>
    <p:sldLayoutId id="2147483733" r:id="rId7"/>
    <p:sldLayoutId id="2147483734" r:id="rId8"/>
    <p:sldLayoutId id="2147483735" r:id="rId9"/>
    <p:sldLayoutId id="2147483730" r:id="rId10"/>
    <p:sldLayoutId id="2147483736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00200"/>
            <a:ext cx="7772400" cy="1779588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Разнообразные формы методической работы в школе и их применение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14600" y="5105400"/>
            <a:ext cx="6400800" cy="1219200"/>
          </a:xfrm>
        </p:spPr>
        <p:txBody>
          <a:bodyPr>
            <a:normAutofit lnSpcReduction="10000"/>
          </a:bodyPr>
          <a:lstStyle/>
          <a:p>
            <a:pPr algn="r">
              <a:lnSpc>
                <a:spcPct val="80000"/>
              </a:lnSpc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</a:rPr>
              <a:t>Команда педагогов и администрации</a:t>
            </a:r>
          </a:p>
          <a:p>
            <a:pPr algn="r">
              <a:lnSpc>
                <a:spcPct val="80000"/>
              </a:lnSpc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</a:rPr>
              <a:t>Гимназии № 25 города Костромы</a:t>
            </a:r>
          </a:p>
          <a:p>
            <a:pPr algn="r">
              <a:lnSpc>
                <a:spcPct val="80000"/>
              </a:lnSpc>
            </a:pPr>
            <a:endParaRPr lang="ru-RU" sz="1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r">
              <a:lnSpc>
                <a:spcPct val="80000"/>
              </a:lnSpc>
            </a:pPr>
            <a:endParaRPr lang="ru-RU" sz="1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r">
              <a:lnSpc>
                <a:spcPct val="80000"/>
              </a:lnSpc>
            </a:pPr>
            <a:endParaRPr lang="ru-RU" sz="1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ru-RU" sz="1400" b="1" i="1" dirty="0" smtClean="0">
                <a:solidFill>
                  <a:schemeClr val="bg2">
                    <a:lumMod val="25000"/>
                  </a:schemeClr>
                </a:solidFill>
              </a:rPr>
              <a:t>23 ноября 2023 г.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емд\IMG_44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4622" y="381000"/>
            <a:ext cx="384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емд\IMG_44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05200"/>
            <a:ext cx="3840391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емд\P110078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991" y="381000"/>
            <a:ext cx="384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емд\IMG_447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4231" y="3505200"/>
            <a:ext cx="3840391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694" t="7624" r="25267" b="8758"/>
          <a:stretch/>
        </p:blipFill>
        <p:spPr bwMode="auto">
          <a:xfrm rot="20837416">
            <a:off x="486664" y="2837011"/>
            <a:ext cx="2639099" cy="360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478" t="7466" r="22459" b="4104"/>
          <a:stretch/>
        </p:blipFill>
        <p:spPr bwMode="auto">
          <a:xfrm rot="20842865">
            <a:off x="2875226" y="556279"/>
            <a:ext cx="2700277" cy="360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882" t="9326" r="25079" b="4540"/>
          <a:stretch/>
        </p:blipFill>
        <p:spPr bwMode="auto">
          <a:xfrm rot="20833439">
            <a:off x="6005136" y="1321365"/>
            <a:ext cx="2562044" cy="360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48307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Оптимальное вхождение  педагогов ОУ в систему ценностей современного образования</a:t>
            </a:r>
          </a:p>
          <a:p>
            <a:pPr>
              <a:lnSpc>
                <a:spcPct val="80000"/>
              </a:lnSpc>
            </a:pP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Освоение системы требований к структуре ООП, условиям её реализации и оценке достижений обучающихся</a:t>
            </a:r>
          </a:p>
          <a:p>
            <a:pPr>
              <a:lnSpc>
                <a:spcPct val="80000"/>
              </a:lnSpc>
            </a:pP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Доля педагогов ОУ, охваченные методической работой</a:t>
            </a:r>
          </a:p>
          <a:p>
            <a:pPr>
              <a:lnSpc>
                <a:spcPct val="80000"/>
              </a:lnSpc>
            </a:pP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Доля педагогов ОУ, включенные  в инновационную деятельность</a:t>
            </a:r>
          </a:p>
          <a:p>
            <a:pPr>
              <a:lnSpc>
                <a:spcPct val="80000"/>
              </a:lnSpc>
            </a:pP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Доля педагогов,  имеющих высшую и первую квалификационную категорию</a:t>
            </a:r>
          </a:p>
          <a:p>
            <a:pPr>
              <a:lnSpc>
                <a:spcPct val="80000"/>
              </a:lnSpc>
            </a:pP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Доля педагогов,  владеющих ИКТ</a:t>
            </a:r>
          </a:p>
          <a:p>
            <a:pPr>
              <a:lnSpc>
                <a:spcPct val="80000"/>
              </a:lnSpc>
            </a:pP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Доля педагогов,  владеющих современными образовательными технологиями, реализующих системно-</a:t>
            </a:r>
            <a:r>
              <a:rPr lang="ru-RU" sz="2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деятельностный</a:t>
            </a: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подход</a:t>
            </a:r>
          </a:p>
          <a:p>
            <a:pPr>
              <a:lnSpc>
                <a:spcPct val="80000"/>
              </a:lnSpc>
            </a:pP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Наличие авторских  программ образовательной деятельности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Критерии эффективности методической работы: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</a:p>
        </p:txBody>
      </p:sp>
      <p:pic>
        <p:nvPicPr>
          <p:cNvPr id="3074" name="Picture 2" descr="D:\АРХИВ ДОКУМЕНТОВ 01.01.2010\Документация МОУГ 25\Метод день 2011\Методиста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3800" y="1524000"/>
            <a:ext cx="6654800" cy="499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1571612"/>
          <a:ext cx="7408862" cy="4787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3074"/>
                <a:gridCol w="5565788"/>
              </a:tblGrid>
              <a:tr h="5000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14:00 – 14:05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Приветственное слово </a:t>
                      </a:r>
                      <a:endParaRPr lang="ru-RU" sz="1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Директор </a:t>
                      </a:r>
                      <a:r>
                        <a:rPr lang="ru-RU" sz="14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гимназии № 25, к.и.н. Бердовой О.В.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14:05 – 14:15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Разнообразные формы методической работы в школе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Заместитель директора по УВР Скворцова Т.Н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14:15 – 14:25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Руководство временным профессиональным объединением педагогов как средство повышения педагогического мастерства учителя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Учитель русского языка и литературы </a:t>
                      </a:r>
                      <a:r>
                        <a:rPr lang="ru-RU" sz="1400" i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Коптева</a:t>
                      </a:r>
                      <a:r>
                        <a:rPr lang="ru-RU" sz="14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И.А.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14:25 – 14:35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Повышение педагогического мастерства учителя через участие в профессиональных конкурсах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Учитель математики  Ковалева Е.В.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14:35 – 14:45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Публикация как способ профессионального роста  учителя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Заместитель директора по УВР Солодова С.Я.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14:45 – 14:55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Грантовая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деятельность – эффективный способ развития ресурсов образовательной организации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Учитель русского языка и литературы Куприянова Н.В.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14:55 – 15:05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Церемония вручения профессиональной премии «Звездный час»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Заместитель директора по УВР Мастакова И.Н.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15:05 – 15:30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Подведение итогов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семинара.</a:t>
                      </a:r>
                      <a:r>
                        <a:rPr lang="ru-RU" sz="1100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Экскурсия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гимназии (по желанию).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Программа семинара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1071546"/>
          <a:ext cx="7408862" cy="5086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"/>
                <a:gridCol w="6551606"/>
              </a:tblGrid>
              <a:tr h="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победитель конкурсного отбора образовательных учреждений Костромской области, внедряющих инновационные образовательные программы (в рамках приоритетного национального проекта «Образование»)​</a:t>
                      </a:r>
                      <a:b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победитель конкурсного отбора образовательных учреждений Костромской области «Растим патриотов Земли Костромской» (в рамках приоритетного национального проекта «Образование») </a:t>
                      </a:r>
                      <a:b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победитель конкурсного отбора образовательных учреждений Костромской области, представляющих современные условия обучения (в рамках приоритетного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национального проекта«Образование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»)</a:t>
                      </a:r>
                      <a:r>
                        <a:rPr lang="ru-RU" sz="12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12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667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победитель конкурсного отбора государственных и муниципальных общеобразовательных организаций Костромской области, реализующих проекты по созданию информационно-библиотечных центров (проект «Создание информационно- библиотечного центра Гимназии №25 города Костромы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»)</a:t>
                      </a:r>
                    </a:p>
                    <a:p>
                      <a:pPr marL="66675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2019 –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победитель конкурсного отбора муниципальных образований Костромской области в целях реализации проектов развития, основанных на общественных инициативах 2019 с проектом «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"Школа? Легко!"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 (Создание ресурсных зон в общеобразовательных организациях города Костромы для обучения детей с расстройствами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аутистического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спектра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667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победитель конкурсного отбора на предоставление федеральных грантов на 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6675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реализацию инновационных проектов по развитию современных механизмов и технологий образования в номинации «Эффективные механизмы формирования, развития и оценки функциональной грамотности обучающихся». </a:t>
                      </a:r>
                      <a:endParaRPr lang="ru-RU" sz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6675" algn="just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57224" y="1000107"/>
          <a:ext cx="7423176" cy="50540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571"/>
                <a:gridCol w="6578605"/>
              </a:tblGrid>
              <a:tr h="55463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667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гимназия вошла в Национальный Реестр «Ведущие образовательные организации России – 2019». 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4364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170"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гимназия стала инновационной региональной площадкой по теме «Научно – методическое сопровождение освоения педагогами общеобразовательных организаций методов и технологий формирования функциональной грамотности обучающихся».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8380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победитель регионального этапа  конкурсного отбора в рамках Всероссийского конкурса лучших региональных практик поддержки </a:t>
                      </a:r>
                      <a:r>
                        <a:rPr lang="ru-RU" sz="12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волонтерства</a:t>
                      </a: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«Регион добрых дел» 2020 года.</a:t>
                      </a:r>
                    </a:p>
                  </a:txBody>
                  <a:tcPr/>
                </a:tc>
              </a:tr>
              <a:tr h="957321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гимназия стала участницей проекта адресной методической помощи «500+» в рамках регионального проекта «Современная школа» национального проекта «Образование», как школа с высокими образовательными результатами</a:t>
                      </a:r>
                    </a:p>
                  </a:txBody>
                  <a:tcPr/>
                </a:tc>
              </a:tr>
              <a:tr h="957321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гимназия принимала участие во втором конкурсе на предоставление грантов Президента Российской Федерации на реализацию проектов в области культуры, искусства и </a:t>
                      </a:r>
                      <a:r>
                        <a:rPr lang="ru-RU" sz="12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креативных</a:t>
                      </a: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(творческих) индустрий в тематическом направлении «Я горжусь»</a:t>
                      </a:r>
                    </a:p>
                  </a:txBody>
                  <a:tcPr/>
                </a:tc>
              </a:tr>
              <a:tr h="957321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гимназия прошла Конкурсный отбор образовательных организаций Костромской области по реализации проектов патриотической направленности «За Родину! За Россию!» и получила  </a:t>
                      </a:r>
                      <a:r>
                        <a:rPr lang="ru-RU" sz="12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грантовую</a:t>
                      </a: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поддержку в размере 1 </a:t>
                      </a:r>
                      <a:r>
                        <a:rPr lang="ru-RU" sz="1200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млн</a:t>
                      </a: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рублей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7"/>
          <p:cNvSpPr>
            <a:spLocks noGrp="1" noChangeShapeType="1" noTextEdit="1"/>
          </p:cNvSpPr>
          <p:nvPr>
            <p:ph idx="1"/>
          </p:nvPr>
        </p:nvSpPr>
        <p:spPr>
          <a:xfrm flipH="1">
            <a:off x="1219200" y="1828800"/>
            <a:ext cx="1371600" cy="762000"/>
          </a:xfrm>
          <a:prstGeom prst="line">
            <a:avLst/>
          </a:prstGeom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rtlCol="0">
            <a:normAutofit fontScale="25000" lnSpcReduction="20000"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3300"/>
                </a:solidFill>
              </a:rPr>
              <a:t>Учителя</a:t>
            </a:r>
            <a:endParaRPr lang="ru-RU" smtClean="0"/>
          </a:p>
        </p:txBody>
      </p:sp>
      <p:pic>
        <p:nvPicPr>
          <p:cNvPr id="6" name="Picture 4" descr="STR 67-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BFF"/>
              </a:clrFrom>
              <a:clrTo>
                <a:srgbClr val="FCFB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447800"/>
            <a:ext cx="3552825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5867400" y="1828800"/>
            <a:ext cx="1371600" cy="9429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50371" y="2771775"/>
            <a:ext cx="2057400" cy="1038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инновационно</a:t>
            </a: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озабоченные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62700" y="2847975"/>
            <a:ext cx="1866900" cy="9620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инновационно</a:t>
            </a: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беспечные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animBg="1"/>
      <p:bldP spid="2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274320" indent="-274320" algn="ctr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обеспечить готовность </a:t>
            </a:r>
            <a:r>
              <a:rPr lang="ru-RU" sz="44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каждого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учителя к реализации новых требований через систему </a:t>
            </a:r>
            <a:r>
              <a:rPr lang="ru-RU" sz="44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непрерывного профессионального развития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Цель методической работы: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7408862" cy="3451225"/>
          </a:xfrm>
        </p:spPr>
        <p:txBody>
          <a:bodyPr/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сочетание индивидуальных и групповых форм деятельности с педагогами;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использование методов стимулирования творческого роста педагогов; 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принцип непрерывности и преемственности методической деятельности.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Принципы методической работы: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Oval 2"/>
          <p:cNvSpPr>
            <a:spLocks noChangeArrowheads="1"/>
          </p:cNvSpPr>
          <p:nvPr/>
        </p:nvSpPr>
        <p:spPr bwMode="auto">
          <a:xfrm>
            <a:off x="142844" y="1214422"/>
            <a:ext cx="8785225" cy="4968875"/>
          </a:xfrm>
          <a:prstGeom prst="ellipse">
            <a:avLst/>
          </a:prstGeom>
          <a:solidFill>
            <a:srgbClr val="95E3F5">
              <a:alpha val="85881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4339" name="WordArt 3"/>
          <p:cNvSpPr>
            <a:spLocks noChangeArrowheads="1" noChangeShapeType="1" noTextEdit="1"/>
          </p:cNvSpPr>
          <p:nvPr/>
        </p:nvSpPr>
        <p:spPr bwMode="auto">
          <a:xfrm>
            <a:off x="900113" y="2565400"/>
            <a:ext cx="7200900" cy="12969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3366FF"/>
                  </a:solidFill>
                  <a:round/>
                  <a:headEnd/>
                  <a:tailEnd/>
                </a:ln>
                <a:solidFill>
                  <a:srgbClr val="00B7E2"/>
                </a:solidFill>
                <a:latin typeface="Impact"/>
              </a:rPr>
              <a:t>Методическая служба</a:t>
            </a:r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 flipH="1">
            <a:off x="3632200" y="2997200"/>
            <a:ext cx="363538" cy="131445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1" name="Text 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852488" y="2276475"/>
            <a:ext cx="2135187" cy="500063"/>
          </a:xfrm>
          <a:prstGeom prst="rect">
            <a:avLst/>
          </a:prstGeom>
          <a:solidFill>
            <a:srgbClr val="33CC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100" b="1"/>
              <a:t>Психолого-педагогическая социальная служба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940425" y="2205038"/>
            <a:ext cx="1908175" cy="555625"/>
          </a:xfrm>
          <a:prstGeom prst="rect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100" b="1"/>
              <a:t>Редакционно-методический издательский центр</a:t>
            </a:r>
          </a:p>
        </p:txBody>
      </p:sp>
      <p:sp>
        <p:nvSpPr>
          <p:cNvPr id="14343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92500" y="2420938"/>
            <a:ext cx="1874838" cy="552450"/>
          </a:xfrm>
          <a:prstGeom prst="rect">
            <a:avLst/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200" b="1" dirty="0" smtClean="0"/>
              <a:t>Методический </a:t>
            </a:r>
            <a:r>
              <a:rPr lang="ru-RU" sz="1200" b="1" dirty="0"/>
              <a:t>совет</a:t>
            </a:r>
            <a:endParaRPr lang="ru-RU" b="1" dirty="0"/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1476375" y="3573463"/>
            <a:ext cx="1568450" cy="574675"/>
          </a:xfrm>
          <a:prstGeom prst="rect">
            <a:avLst/>
          </a:prstGeom>
          <a:solidFill>
            <a:srgbClr val="FFB343"/>
          </a:solidFill>
          <a:ln w="9525">
            <a:solidFill>
              <a:schemeClr val="accent2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200"/>
              <a:t>Консультационные пункты</a:t>
            </a:r>
            <a:endParaRPr lang="ru-RU"/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5940425" y="3644900"/>
            <a:ext cx="1511300" cy="576263"/>
          </a:xfrm>
          <a:prstGeom prst="rect">
            <a:avLst/>
          </a:prstGeom>
          <a:solidFill>
            <a:srgbClr val="FFB343"/>
          </a:solidFill>
          <a:ln w="19050">
            <a:solidFill>
              <a:schemeClr val="accent2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200"/>
              <a:t>Экспертный совет</a:t>
            </a:r>
            <a:endParaRPr lang="ru-RU"/>
          </a:p>
        </p:txBody>
      </p:sp>
      <p:sp>
        <p:nvSpPr>
          <p:cNvPr id="14346" name="Text Box 10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190875" y="4311650"/>
            <a:ext cx="960438" cy="620713"/>
          </a:xfrm>
          <a:prstGeom prst="rect">
            <a:avLst/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200"/>
              <a:t>Кафедра проф. дисциплин</a:t>
            </a:r>
            <a:endParaRPr lang="ru-RU"/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4624388" y="4286250"/>
            <a:ext cx="1100137" cy="655638"/>
          </a:xfrm>
          <a:prstGeom prst="rect">
            <a:avLst/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200"/>
              <a:t>Предметные МО</a:t>
            </a:r>
            <a:endParaRPr lang="ru-RU"/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2976563" y="5238750"/>
            <a:ext cx="2800350" cy="450850"/>
          </a:xfrm>
          <a:prstGeom prst="rect">
            <a:avLst/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200"/>
              <a:t>Временные профессиональные объединения</a:t>
            </a:r>
            <a:endParaRPr lang="ru-RU"/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2755900" y="6056313"/>
            <a:ext cx="1196975" cy="541337"/>
          </a:xfrm>
          <a:prstGeom prst="rect">
            <a:avLst/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100"/>
              <a:t>Проект «Гамма»</a:t>
            </a:r>
            <a:endParaRPr lang="ru-RU"/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3995738" y="6043613"/>
            <a:ext cx="1060450" cy="554037"/>
          </a:xfrm>
          <a:prstGeom prst="rect">
            <a:avLst/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200"/>
              <a:t>Проект «Альфа»</a:t>
            </a:r>
            <a:endParaRPr lang="ru-RU"/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5095875" y="6045200"/>
            <a:ext cx="1060450" cy="552450"/>
          </a:xfrm>
          <a:prstGeom prst="rect">
            <a:avLst/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200"/>
              <a:t>Проект «Бетта»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6229350" y="6045200"/>
            <a:ext cx="1366838" cy="552450"/>
          </a:xfrm>
          <a:prstGeom prst="rect">
            <a:avLst/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200"/>
              <a:t>«Преемствен-ность»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1403350" y="6043613"/>
            <a:ext cx="1292225" cy="554037"/>
          </a:xfrm>
          <a:prstGeom prst="rect">
            <a:avLst/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100" dirty="0"/>
              <a:t>«Стандарты»</a:t>
            </a: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273050" y="6043613"/>
            <a:ext cx="1060450" cy="554037"/>
          </a:xfrm>
          <a:prstGeom prst="rect">
            <a:avLst/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200" dirty="0" smtClean="0"/>
              <a:t>Проект «Омега»</a:t>
            </a:r>
            <a:endParaRPr lang="ru-RU" dirty="0"/>
          </a:p>
        </p:txBody>
      </p:sp>
      <p:sp>
        <p:nvSpPr>
          <p:cNvPr id="14355" name="Line 19"/>
          <p:cNvSpPr>
            <a:spLocks noChangeShapeType="1"/>
          </p:cNvSpPr>
          <p:nvPr/>
        </p:nvSpPr>
        <p:spPr bwMode="auto">
          <a:xfrm flipV="1">
            <a:off x="5019675" y="1162050"/>
            <a:ext cx="1795463" cy="542925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56" name="Line 20"/>
          <p:cNvSpPr>
            <a:spLocks noChangeShapeType="1"/>
          </p:cNvSpPr>
          <p:nvPr/>
        </p:nvSpPr>
        <p:spPr bwMode="auto">
          <a:xfrm flipV="1">
            <a:off x="5019675" y="1773238"/>
            <a:ext cx="2541588" cy="4445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57" name="Line 21"/>
          <p:cNvSpPr>
            <a:spLocks noChangeShapeType="1"/>
          </p:cNvSpPr>
          <p:nvPr/>
        </p:nvSpPr>
        <p:spPr bwMode="auto">
          <a:xfrm>
            <a:off x="5076825" y="1916113"/>
            <a:ext cx="1582738" cy="288925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58" name="Line 22"/>
          <p:cNvSpPr>
            <a:spLocks noChangeShapeType="1"/>
          </p:cNvSpPr>
          <p:nvPr/>
        </p:nvSpPr>
        <p:spPr bwMode="auto">
          <a:xfrm flipH="1">
            <a:off x="2268538" y="1862138"/>
            <a:ext cx="1487487" cy="414337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59" name="Line 23"/>
          <p:cNvSpPr>
            <a:spLocks noChangeShapeType="1"/>
          </p:cNvSpPr>
          <p:nvPr/>
        </p:nvSpPr>
        <p:spPr bwMode="auto">
          <a:xfrm flipH="1" flipV="1">
            <a:off x="1368425" y="1700213"/>
            <a:ext cx="2398713" cy="15875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0" name="Line 24"/>
          <p:cNvSpPr>
            <a:spLocks noChangeShapeType="1"/>
          </p:cNvSpPr>
          <p:nvPr/>
        </p:nvSpPr>
        <p:spPr bwMode="auto">
          <a:xfrm flipH="1" flipV="1">
            <a:off x="1893888" y="1139825"/>
            <a:ext cx="1873250" cy="452438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1" name="Line 25"/>
          <p:cNvSpPr>
            <a:spLocks noChangeShapeType="1"/>
          </p:cNvSpPr>
          <p:nvPr/>
        </p:nvSpPr>
        <p:spPr bwMode="auto">
          <a:xfrm flipH="1">
            <a:off x="2771775" y="2997200"/>
            <a:ext cx="936625" cy="592138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2" name="Line 26"/>
          <p:cNvSpPr>
            <a:spLocks noChangeShapeType="1"/>
          </p:cNvSpPr>
          <p:nvPr/>
        </p:nvSpPr>
        <p:spPr bwMode="auto">
          <a:xfrm>
            <a:off x="4787900" y="2997200"/>
            <a:ext cx="360363" cy="12954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3" name="Line 27"/>
          <p:cNvSpPr>
            <a:spLocks noChangeShapeType="1"/>
          </p:cNvSpPr>
          <p:nvPr/>
        </p:nvSpPr>
        <p:spPr bwMode="auto">
          <a:xfrm>
            <a:off x="5292725" y="2997200"/>
            <a:ext cx="1008063" cy="647700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4" name="Line 28"/>
          <p:cNvSpPr>
            <a:spLocks noChangeShapeType="1"/>
          </p:cNvSpPr>
          <p:nvPr/>
        </p:nvSpPr>
        <p:spPr bwMode="auto">
          <a:xfrm>
            <a:off x="4356100" y="2997200"/>
            <a:ext cx="0" cy="2232025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5" name="Line 29"/>
          <p:cNvSpPr>
            <a:spLocks noChangeShapeType="1"/>
          </p:cNvSpPr>
          <p:nvPr/>
        </p:nvSpPr>
        <p:spPr bwMode="auto">
          <a:xfrm flipH="1">
            <a:off x="1042988" y="5530850"/>
            <a:ext cx="1922462" cy="490538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6" name="Line 30"/>
          <p:cNvSpPr>
            <a:spLocks noChangeShapeType="1"/>
          </p:cNvSpPr>
          <p:nvPr/>
        </p:nvSpPr>
        <p:spPr bwMode="auto">
          <a:xfrm flipH="1">
            <a:off x="2195513" y="5667375"/>
            <a:ext cx="781050" cy="354013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7" name="Line 31"/>
          <p:cNvSpPr>
            <a:spLocks noChangeShapeType="1"/>
          </p:cNvSpPr>
          <p:nvPr/>
        </p:nvSpPr>
        <p:spPr bwMode="auto">
          <a:xfrm flipH="1">
            <a:off x="3492500" y="5711825"/>
            <a:ext cx="115888" cy="309563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8" name="Line 32"/>
          <p:cNvSpPr>
            <a:spLocks noChangeShapeType="1"/>
          </p:cNvSpPr>
          <p:nvPr/>
        </p:nvSpPr>
        <p:spPr bwMode="auto">
          <a:xfrm>
            <a:off x="4500563" y="5734050"/>
            <a:ext cx="71437" cy="287338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9" name="Line 33"/>
          <p:cNvSpPr>
            <a:spLocks noChangeShapeType="1"/>
          </p:cNvSpPr>
          <p:nvPr/>
        </p:nvSpPr>
        <p:spPr bwMode="auto">
          <a:xfrm>
            <a:off x="5219700" y="5734050"/>
            <a:ext cx="360363" cy="287338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70" name="Line 34"/>
          <p:cNvSpPr>
            <a:spLocks noChangeShapeType="1"/>
          </p:cNvSpPr>
          <p:nvPr/>
        </p:nvSpPr>
        <p:spPr bwMode="auto">
          <a:xfrm>
            <a:off x="5795963" y="5661025"/>
            <a:ext cx="1081087" cy="360363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71" name="Text Box 35"/>
          <p:cNvSpPr txBox="1">
            <a:spLocks noChangeArrowheads="1"/>
          </p:cNvSpPr>
          <p:nvPr/>
        </p:nvSpPr>
        <p:spPr bwMode="auto">
          <a:xfrm>
            <a:off x="3744913" y="1341438"/>
            <a:ext cx="1295400" cy="6397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200" b="1" dirty="0"/>
              <a:t>Зам директора по </a:t>
            </a:r>
            <a:r>
              <a:rPr lang="ru-RU" sz="1200" b="1" dirty="0" smtClean="0"/>
              <a:t>МР</a:t>
            </a:r>
            <a:endParaRPr lang="ru-RU" b="1" dirty="0"/>
          </a:p>
        </p:txBody>
      </p:sp>
      <p:sp>
        <p:nvSpPr>
          <p:cNvPr id="14372" name="Text Box 36"/>
          <p:cNvSpPr txBox="1">
            <a:spLocks noChangeArrowheads="1"/>
          </p:cNvSpPr>
          <p:nvPr/>
        </p:nvSpPr>
        <p:spPr bwMode="auto">
          <a:xfrm>
            <a:off x="3344863" y="476250"/>
            <a:ext cx="2055812" cy="3952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400" b="1"/>
              <a:t>Директор гимназии</a:t>
            </a:r>
          </a:p>
        </p:txBody>
      </p:sp>
      <p:sp>
        <p:nvSpPr>
          <p:cNvPr id="14373" name="Text Box 37"/>
          <p:cNvSpPr txBox="1">
            <a:spLocks noChangeArrowheads="1"/>
          </p:cNvSpPr>
          <p:nvPr/>
        </p:nvSpPr>
        <p:spPr bwMode="auto">
          <a:xfrm>
            <a:off x="576263" y="765175"/>
            <a:ext cx="1331912" cy="450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200" b="1"/>
              <a:t>Совет</a:t>
            </a:r>
          </a:p>
          <a:p>
            <a:pPr algn="ctr" eaLnBrk="1" hangingPunct="1"/>
            <a:r>
              <a:rPr lang="ru-RU" sz="1200" b="1"/>
              <a:t>гимназии</a:t>
            </a:r>
            <a:endParaRPr lang="ru-RU" b="1"/>
          </a:p>
        </p:txBody>
      </p:sp>
      <p:sp>
        <p:nvSpPr>
          <p:cNvPr id="14374" name="Line 38"/>
          <p:cNvSpPr>
            <a:spLocks noChangeShapeType="1"/>
          </p:cNvSpPr>
          <p:nvPr/>
        </p:nvSpPr>
        <p:spPr bwMode="auto">
          <a:xfrm flipH="1">
            <a:off x="1908175" y="692150"/>
            <a:ext cx="1436688" cy="287338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75" name="Text Box 39"/>
          <p:cNvSpPr txBox="1">
            <a:spLocks noChangeArrowheads="1"/>
          </p:cNvSpPr>
          <p:nvPr/>
        </p:nvSpPr>
        <p:spPr bwMode="auto">
          <a:xfrm>
            <a:off x="6840538" y="836613"/>
            <a:ext cx="1403350" cy="4524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200" b="1"/>
              <a:t>Педагогический совет</a:t>
            </a:r>
            <a:endParaRPr lang="ru-RU" b="1"/>
          </a:p>
        </p:txBody>
      </p:sp>
      <p:sp>
        <p:nvSpPr>
          <p:cNvPr id="14376" name="Line 40"/>
          <p:cNvSpPr>
            <a:spLocks noChangeShapeType="1"/>
          </p:cNvSpPr>
          <p:nvPr/>
        </p:nvSpPr>
        <p:spPr bwMode="auto">
          <a:xfrm>
            <a:off x="5411788" y="620713"/>
            <a:ext cx="1392237" cy="360362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77" name="Line 41"/>
          <p:cNvSpPr>
            <a:spLocks noChangeShapeType="1"/>
          </p:cNvSpPr>
          <p:nvPr/>
        </p:nvSpPr>
        <p:spPr bwMode="auto">
          <a:xfrm>
            <a:off x="4356100" y="908050"/>
            <a:ext cx="0" cy="414338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78" name="Text Box 42"/>
          <p:cNvSpPr txBox="1">
            <a:spLocks noChangeArrowheads="1"/>
          </p:cNvSpPr>
          <p:nvPr/>
        </p:nvSpPr>
        <p:spPr bwMode="auto">
          <a:xfrm>
            <a:off x="71438" y="1412875"/>
            <a:ext cx="1312862" cy="5032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100" b="1"/>
              <a:t>Зам директора</a:t>
            </a:r>
          </a:p>
          <a:p>
            <a:pPr algn="ctr" eaLnBrk="1" hangingPunct="1"/>
            <a:r>
              <a:rPr lang="ru-RU" sz="1100" b="1"/>
              <a:t>по ВР</a:t>
            </a:r>
          </a:p>
        </p:txBody>
      </p:sp>
      <p:sp>
        <p:nvSpPr>
          <p:cNvPr id="14379" name="Text Box 43"/>
          <p:cNvSpPr txBox="1">
            <a:spLocks noChangeArrowheads="1"/>
          </p:cNvSpPr>
          <p:nvPr/>
        </p:nvSpPr>
        <p:spPr bwMode="auto">
          <a:xfrm>
            <a:off x="7546975" y="1484313"/>
            <a:ext cx="1417638" cy="4968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200" b="1"/>
              <a:t>Зам директора по УВР</a:t>
            </a:r>
            <a:endParaRPr lang="ru-RU" b="1"/>
          </a:p>
        </p:txBody>
      </p:sp>
      <p:sp>
        <p:nvSpPr>
          <p:cNvPr id="14380" name="Text Box 44"/>
          <p:cNvSpPr txBox="1">
            <a:spLocks noChangeArrowheads="1"/>
          </p:cNvSpPr>
          <p:nvPr/>
        </p:nvSpPr>
        <p:spPr bwMode="auto">
          <a:xfrm>
            <a:off x="7688263" y="6043613"/>
            <a:ext cx="1060450" cy="554037"/>
          </a:xfrm>
          <a:prstGeom prst="rect">
            <a:avLst/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200"/>
              <a:t>«Здоровье»</a:t>
            </a:r>
            <a:endParaRPr lang="ru-RU"/>
          </a:p>
        </p:txBody>
      </p:sp>
      <p:sp>
        <p:nvSpPr>
          <p:cNvPr id="14381" name="Line 45"/>
          <p:cNvSpPr>
            <a:spLocks noChangeShapeType="1"/>
          </p:cNvSpPr>
          <p:nvPr/>
        </p:nvSpPr>
        <p:spPr bwMode="auto">
          <a:xfrm>
            <a:off x="5795963" y="5445125"/>
            <a:ext cx="2305050" cy="576263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82" name="Line 46"/>
          <p:cNvSpPr>
            <a:spLocks noChangeShapeType="1"/>
          </p:cNvSpPr>
          <p:nvPr/>
        </p:nvSpPr>
        <p:spPr bwMode="auto">
          <a:xfrm>
            <a:off x="4356100" y="1989138"/>
            <a:ext cx="0" cy="4318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83" name="Line 47"/>
          <p:cNvSpPr>
            <a:spLocks noChangeShapeType="1"/>
          </p:cNvSpPr>
          <p:nvPr/>
        </p:nvSpPr>
        <p:spPr bwMode="auto">
          <a:xfrm>
            <a:off x="2987675" y="2492375"/>
            <a:ext cx="504825" cy="144463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84" name="Line 48"/>
          <p:cNvSpPr>
            <a:spLocks noChangeShapeType="1"/>
          </p:cNvSpPr>
          <p:nvPr/>
        </p:nvSpPr>
        <p:spPr bwMode="auto">
          <a:xfrm flipH="1" flipV="1">
            <a:off x="2987675" y="2636838"/>
            <a:ext cx="504825" cy="144462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85" name="Line 49"/>
          <p:cNvSpPr>
            <a:spLocks noChangeShapeType="1"/>
          </p:cNvSpPr>
          <p:nvPr/>
        </p:nvSpPr>
        <p:spPr bwMode="auto">
          <a:xfrm flipV="1">
            <a:off x="2627313" y="2997200"/>
            <a:ext cx="936625" cy="576263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86" name="Line 50"/>
          <p:cNvSpPr>
            <a:spLocks noChangeShapeType="1"/>
          </p:cNvSpPr>
          <p:nvPr/>
        </p:nvSpPr>
        <p:spPr bwMode="auto">
          <a:xfrm flipV="1">
            <a:off x="3708400" y="2997200"/>
            <a:ext cx="360363" cy="12954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87" name="Line 51"/>
          <p:cNvSpPr>
            <a:spLocks noChangeShapeType="1"/>
          </p:cNvSpPr>
          <p:nvPr/>
        </p:nvSpPr>
        <p:spPr bwMode="auto">
          <a:xfrm flipV="1">
            <a:off x="4427538" y="2997200"/>
            <a:ext cx="0" cy="2232025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88" name="Line 52"/>
          <p:cNvSpPr>
            <a:spLocks noChangeShapeType="1"/>
          </p:cNvSpPr>
          <p:nvPr/>
        </p:nvSpPr>
        <p:spPr bwMode="auto">
          <a:xfrm flipH="1" flipV="1">
            <a:off x="4716463" y="2997200"/>
            <a:ext cx="360362" cy="12954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89" name="Line 53"/>
          <p:cNvSpPr>
            <a:spLocks noChangeShapeType="1"/>
          </p:cNvSpPr>
          <p:nvPr/>
        </p:nvSpPr>
        <p:spPr bwMode="auto">
          <a:xfrm flipH="1" flipV="1">
            <a:off x="5148263" y="2997200"/>
            <a:ext cx="1008062" cy="647700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90" name="Line 54"/>
          <p:cNvSpPr>
            <a:spLocks noChangeShapeType="1"/>
          </p:cNvSpPr>
          <p:nvPr/>
        </p:nvSpPr>
        <p:spPr bwMode="auto">
          <a:xfrm flipH="1">
            <a:off x="5795963" y="4221163"/>
            <a:ext cx="1008062" cy="1152525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91" name="Line 55"/>
          <p:cNvSpPr>
            <a:spLocks noChangeShapeType="1"/>
          </p:cNvSpPr>
          <p:nvPr/>
        </p:nvSpPr>
        <p:spPr bwMode="auto">
          <a:xfrm>
            <a:off x="3563938" y="4941888"/>
            <a:ext cx="0" cy="287337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92" name="Line 56"/>
          <p:cNvSpPr>
            <a:spLocks noChangeShapeType="1"/>
          </p:cNvSpPr>
          <p:nvPr/>
        </p:nvSpPr>
        <p:spPr bwMode="auto">
          <a:xfrm>
            <a:off x="5148263" y="4941888"/>
            <a:ext cx="0" cy="287337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93" name="Line 57"/>
          <p:cNvSpPr>
            <a:spLocks noChangeShapeType="1"/>
          </p:cNvSpPr>
          <p:nvPr/>
        </p:nvSpPr>
        <p:spPr bwMode="auto">
          <a:xfrm flipH="1" flipV="1">
            <a:off x="2124075" y="4149725"/>
            <a:ext cx="863600" cy="1223963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94" name="Line 58"/>
          <p:cNvSpPr>
            <a:spLocks noChangeShapeType="1"/>
          </p:cNvSpPr>
          <p:nvPr/>
        </p:nvSpPr>
        <p:spPr bwMode="auto">
          <a:xfrm flipV="1">
            <a:off x="5364163" y="2420938"/>
            <a:ext cx="576262" cy="287337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95" name="Line 59"/>
          <p:cNvSpPr>
            <a:spLocks noChangeShapeType="1"/>
          </p:cNvSpPr>
          <p:nvPr/>
        </p:nvSpPr>
        <p:spPr bwMode="auto">
          <a:xfrm>
            <a:off x="1835150" y="2781300"/>
            <a:ext cx="215900" cy="792163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96" name="Line 60"/>
          <p:cNvSpPr>
            <a:spLocks noChangeShapeType="1"/>
          </p:cNvSpPr>
          <p:nvPr/>
        </p:nvSpPr>
        <p:spPr bwMode="auto">
          <a:xfrm flipH="1" flipV="1">
            <a:off x="1979613" y="2781300"/>
            <a:ext cx="215900" cy="792163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97" name="Line 61"/>
          <p:cNvSpPr>
            <a:spLocks noChangeShapeType="1"/>
          </p:cNvSpPr>
          <p:nvPr/>
        </p:nvSpPr>
        <p:spPr bwMode="auto">
          <a:xfrm flipV="1">
            <a:off x="6659563" y="2708275"/>
            <a:ext cx="217487" cy="936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98" name="Line 62"/>
          <p:cNvSpPr>
            <a:spLocks noChangeShapeType="1"/>
          </p:cNvSpPr>
          <p:nvPr/>
        </p:nvSpPr>
        <p:spPr bwMode="auto">
          <a:xfrm>
            <a:off x="4140200" y="4581525"/>
            <a:ext cx="503238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99" name="Line 63"/>
          <p:cNvSpPr>
            <a:spLocks noChangeShapeType="1"/>
          </p:cNvSpPr>
          <p:nvPr/>
        </p:nvSpPr>
        <p:spPr bwMode="auto">
          <a:xfrm flipH="1">
            <a:off x="4140200" y="4724400"/>
            <a:ext cx="503238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400" name="Line 64"/>
          <p:cNvSpPr>
            <a:spLocks noChangeShapeType="1"/>
          </p:cNvSpPr>
          <p:nvPr/>
        </p:nvSpPr>
        <p:spPr bwMode="auto">
          <a:xfrm flipV="1">
            <a:off x="5724525" y="4221163"/>
            <a:ext cx="360363" cy="360362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401" name="Line 65"/>
          <p:cNvSpPr>
            <a:spLocks noChangeShapeType="1"/>
          </p:cNvSpPr>
          <p:nvPr/>
        </p:nvSpPr>
        <p:spPr bwMode="auto">
          <a:xfrm flipH="1">
            <a:off x="5724525" y="4221163"/>
            <a:ext cx="576263" cy="576262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402" name="Line 66"/>
          <p:cNvSpPr>
            <a:spLocks noChangeShapeType="1"/>
          </p:cNvSpPr>
          <p:nvPr/>
        </p:nvSpPr>
        <p:spPr bwMode="auto">
          <a:xfrm>
            <a:off x="2843213" y="4149725"/>
            <a:ext cx="360362" cy="358775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403" name="Line 67"/>
          <p:cNvSpPr>
            <a:spLocks noChangeShapeType="1"/>
          </p:cNvSpPr>
          <p:nvPr/>
        </p:nvSpPr>
        <p:spPr bwMode="auto">
          <a:xfrm flipH="1" flipV="1">
            <a:off x="2627313" y="4149725"/>
            <a:ext cx="576262" cy="574675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repeatCount="indefinite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mph" presetSubtype="0" repeatCount="indefinite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mph" presetSubtype="0" repeatCount="indefinite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mph" presetSubtype="0" repeatCount="indefinite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mph" presetSubtype="0" repeatCount="indefinite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mph" presetSubtype="0" repeatCount="indefinite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mph" presetSubtype="0" repeatCount="indefinite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mph" presetSubtype="0" repeatCount="10000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143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43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 animBg="1"/>
      <p:bldP spid="14349" grpId="0" animBg="1"/>
      <p:bldP spid="14350" grpId="0" animBg="1"/>
      <p:bldP spid="14351" grpId="0" animBg="1"/>
      <p:bldP spid="14352" grpId="0" animBg="1"/>
      <p:bldP spid="14353" grpId="0" animBg="1"/>
      <p:bldP spid="14354" grpId="0" animBg="1"/>
      <p:bldP spid="1438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857224" y="1643050"/>
            <a:ext cx="7408862" cy="4429156"/>
          </a:xfrm>
        </p:spPr>
        <p:txBody>
          <a:bodyPr rtlCol="0"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Временные профессиональные объединения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Открытые уроки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Наставничество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Мастер-классы и </a:t>
            </a:r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педмастерские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Практико- ориентированный семинар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Единый методический день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Выпуск сборника методических материалов «Время перемен»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Церемония вручения профессиональной премии «Звездный час»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Формы методической работы (внутрифирменные)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387</TotalTime>
  <Words>738</Words>
  <Application>Microsoft Office PowerPoint</Application>
  <PresentationFormat>Экран (4:3)</PresentationFormat>
  <Paragraphs>110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Разнообразные формы методической работы в школе и их применение</vt:lpstr>
      <vt:lpstr>Программа семинара</vt:lpstr>
      <vt:lpstr>Слайд 3</vt:lpstr>
      <vt:lpstr>Слайд 4</vt:lpstr>
      <vt:lpstr>Учителя</vt:lpstr>
      <vt:lpstr>Цель методической работы:</vt:lpstr>
      <vt:lpstr>Принципы методической работы:</vt:lpstr>
      <vt:lpstr>Слайд 8</vt:lpstr>
      <vt:lpstr>Формы методической работы (внутрифирменные)</vt:lpstr>
      <vt:lpstr>Слайд 10</vt:lpstr>
      <vt:lpstr>Слайд 11</vt:lpstr>
      <vt:lpstr>Критерии эффективности методической работы: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Пользователь</cp:lastModifiedBy>
  <cp:revision>35</cp:revision>
  <cp:lastPrinted>1601-01-01T00:00:00Z</cp:lastPrinted>
  <dcterms:created xsi:type="dcterms:W3CDTF">1601-01-01T00:00:00Z</dcterms:created>
  <dcterms:modified xsi:type="dcterms:W3CDTF">2023-11-28T07:10:17Z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