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7" r:id="rId3"/>
    <p:sldId id="278" r:id="rId4"/>
    <p:sldId id="279" r:id="rId5"/>
    <p:sldId id="280" r:id="rId6"/>
    <p:sldId id="281" r:id="rId7"/>
    <p:sldId id="273" r:id="rId8"/>
    <p:sldId id="268" r:id="rId9"/>
    <p:sldId id="265" r:id="rId10"/>
    <p:sldId id="270" r:id="rId11"/>
    <p:sldId id="272" r:id="rId12"/>
    <p:sldId id="274" r:id="rId13"/>
    <p:sldId id="276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6CA4"/>
    <a:srgbClr val="396497"/>
    <a:srgbClr val="467AB8"/>
    <a:srgbClr val="F9BC63"/>
    <a:srgbClr val="F8A764"/>
    <a:srgbClr val="4A5EB4"/>
    <a:srgbClr val="3362CB"/>
    <a:srgbClr val="455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7" d="100"/>
          <a:sy n="157" d="100"/>
        </p:scale>
        <p:origin x="-258" y="-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0"/>
            <a:ext cx="9716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E:\ГЦОКО\Логотип 2023\Городской центр обеспечения качества образования_logo_Монтажная область 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3" t="39734" r="17695" b="40299"/>
          <a:stretch/>
        </p:blipFill>
        <p:spPr bwMode="auto">
          <a:xfrm>
            <a:off x="0" y="0"/>
            <a:ext cx="2195736" cy="692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834446"/>
            <a:ext cx="63367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экспресс</a:t>
            </a:r>
          </a:p>
          <a:p>
            <a:pPr algn="ctr"/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«Будь в курсе»</a:t>
            </a:r>
          </a:p>
          <a:p>
            <a:pPr algn="ctr"/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Приемная завуча</a:t>
            </a:r>
          </a:p>
          <a:p>
            <a:pPr algn="ctr"/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«Деятельность по созданию учебных кабинетов»  </a:t>
            </a:r>
            <a:endParaRPr lang="ru-RU" sz="3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85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0"/>
            <a:ext cx="827584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E:\ГЦОКО\Логотип 2023\Городской центр обеспечения качества образования_logo_Монтажная область 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3" t="39734" r="17695" b="40299"/>
          <a:stretch/>
        </p:blipFill>
        <p:spPr bwMode="auto">
          <a:xfrm>
            <a:off x="0" y="0"/>
            <a:ext cx="2195736" cy="692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843808" y="843558"/>
            <a:ext cx="396044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rgbClr val="396497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Задача </a:t>
            </a:r>
            <a:r>
              <a:rPr lang="ru-RU" sz="2400" dirty="0" smtClean="0">
                <a:solidFill>
                  <a:srgbClr val="396497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дминистрации ОО</a:t>
            </a: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692594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3E6CA4"/>
                </a:solidFill>
              </a:rPr>
              <a:t>	</a:t>
            </a:r>
            <a:endParaRPr lang="ru-RU" sz="2400" dirty="0">
              <a:solidFill>
                <a:srgbClr val="3E6CA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79663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Разработка </a:t>
            </a:r>
            <a:r>
              <a:rPr lang="ru-RU" sz="2400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об учебном кабинете, </a:t>
            </a:r>
            <a:endParaRPr lang="ru-RU" sz="2400" dirty="0" smtClean="0">
              <a:solidFill>
                <a:srgbClr val="3E6C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Разработка требования к каждому учебному предметному кабинету. </a:t>
            </a:r>
          </a:p>
        </p:txBody>
      </p:sp>
    </p:spTree>
    <p:extLst>
      <p:ext uri="{BB962C8B-B14F-4D97-AF65-F5344CB8AC3E}">
        <p14:creationId xmlns:p14="http://schemas.microsoft.com/office/powerpoint/2010/main" val="175349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0"/>
            <a:ext cx="827584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E:\ГЦОКО\Логотип 2023\Городской центр обеспечения качества образования_logo_Монтажная область 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3" t="39734" r="17695" b="40299"/>
          <a:stretch/>
        </p:blipFill>
        <p:spPr bwMode="auto">
          <a:xfrm>
            <a:off x="0" y="0"/>
            <a:ext cx="2195736" cy="692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915566"/>
            <a:ext cx="396044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800" dirty="0">
              <a:solidFill>
                <a:srgbClr val="1F497D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696222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 правовые документы, функционирования учебного кабинета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08104" y="1851670"/>
            <a:ext cx="3024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</a:t>
            </a:r>
            <a:endParaRPr lang="ru-RU" dirty="0">
              <a:solidFill>
                <a:srgbClr val="467AB8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527219"/>
            <a:ext cx="77768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57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открытии учебного кабинета и его функционировании для обеспечения условий успешного выполнения образовательной программы (по профилю кабинета; хранится у зав. кабинетом в папке «Нормативно-правовая 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документация»). </a:t>
            </a:r>
          </a:p>
          <a:p>
            <a:pPr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о назначении заведующего 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кабинетом,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функциональных обязанностях (по профилю кабинета; хранится в папке «Нормативно-правовая 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документация»). </a:t>
            </a:r>
          </a:p>
          <a:p>
            <a:pPr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 кабинета, оформленный с указанием функционального 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назначения,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имеющегося в кабинете оборудования, приборов, технических средств, наглядных пособий, дидактических материалов и др. 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оснащению учебного процесса на уроках (хранится в папке «Нормативно-правовая 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документация»), </a:t>
            </a:r>
          </a:p>
          <a:p>
            <a:pPr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Инструкции по охране труда для учащихся при проведении занятий в кабинете по всем видам деятельности (хранится в Папке «Инструкции»), </a:t>
            </a:r>
            <a:endParaRPr lang="ru-RU" sz="12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по пожарной безопасности в кабинете (хранится в папке «Инструкция»), </a:t>
            </a:r>
            <a:endParaRPr lang="ru-RU" sz="12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инструктажа по технике безопасности для учащихся (хранится в папке «Инструкции»), </a:t>
            </a:r>
            <a:endParaRPr lang="ru-RU" sz="12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техники безопасности работы в кабинете (вывешиваются в кабинете для ознакомления). </a:t>
            </a:r>
            <a:endParaRPr lang="ru-RU" sz="12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пользования кабинета учащимися (вывешиваются в кабинете для ознакомления). </a:t>
            </a:r>
            <a:endParaRPr lang="ru-RU" sz="12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 о приемке учебного кабинета на текущий учебный год (хранится  в папке «Паспорт кабинета»). </a:t>
            </a:r>
            <a:endParaRPr lang="ru-RU" sz="12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 кабинета на учебный год и перспективу (хранится  в папке «Паспорт кабинета»). </a:t>
            </a:r>
          </a:p>
        </p:txBody>
      </p:sp>
    </p:spTree>
    <p:extLst>
      <p:ext uri="{BB962C8B-B14F-4D97-AF65-F5344CB8AC3E}">
        <p14:creationId xmlns:p14="http://schemas.microsoft.com/office/powerpoint/2010/main" val="405212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285651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оснащению  учебного процесса</a:t>
            </a:r>
            <a:br>
              <a:rPr lang="ru-RU" sz="24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E:\ГЦОКО\Логотип 2023\Городской центр обеспечения качества образования_logo_Монтажная область 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3" t="39734" r="17695" b="40299"/>
          <a:stretch/>
        </p:blipFill>
        <p:spPr bwMode="auto">
          <a:xfrm>
            <a:off x="0" y="0"/>
            <a:ext cx="2195736" cy="692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131590"/>
            <a:ext cx="8291264" cy="346303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– это тот документ, который показывает, что необходимо иметь в кабинете</a:t>
            </a:r>
            <a:r>
              <a:rPr lang="ru-RU" sz="28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</a:t>
            </a:r>
            <a:r>
              <a:rPr lang="ru-RU" sz="28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включают: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Пояснительную записку. </a:t>
            </a:r>
            <a:endParaRPr lang="ru-RU" sz="28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Модули: </a:t>
            </a:r>
            <a:endParaRPr lang="ru-RU" sz="2800" dirty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</a:t>
            </a:r>
            <a:r>
              <a:rPr lang="ru-RU" sz="28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обучения. </a:t>
            </a:r>
            <a:endParaRPr lang="ru-RU" sz="28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лабораторное </a:t>
            </a:r>
            <a:r>
              <a:rPr lang="ru-RU" sz="28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демонстрационное оборудование. </a:t>
            </a:r>
            <a:endParaRPr lang="ru-RU" sz="28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наглядные </a:t>
            </a:r>
            <a:r>
              <a:rPr lang="ru-RU" sz="28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обучения. </a:t>
            </a:r>
            <a:endParaRPr lang="ru-RU" sz="28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информационно-методическая </a:t>
            </a:r>
            <a:r>
              <a:rPr lang="ru-RU" sz="28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педагога</a:t>
            </a:r>
            <a:r>
              <a:rPr lang="ru-RU" sz="28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Согласно  примерному Положению </a:t>
            </a:r>
            <a:r>
              <a:rPr lang="ru-RU" sz="28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учебном кабинете в </a:t>
            </a:r>
            <a:r>
              <a:rPr lang="ru-RU" sz="28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995" y="0"/>
            <a:ext cx="1425821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5623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285651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ПАСПОРТ УЧЕБНОГО </a:t>
            </a:r>
            <a:r>
              <a:rPr lang="ru-RU" sz="24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КАБИНЕТА</a:t>
            </a:r>
            <a:endParaRPr lang="ru-RU" sz="2400" dirty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E:\ГЦОКО\Логотип 2023\Городской центр обеспечения качества образования_logo_Монтажная область 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3" t="39734" r="17695" b="40299"/>
          <a:stretch/>
        </p:blipFill>
        <p:spPr bwMode="auto">
          <a:xfrm>
            <a:off x="0" y="0"/>
            <a:ext cx="2195736" cy="692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67544" y="1347614"/>
            <a:ext cx="8291264" cy="32470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кабинета, показывает, что есть в наличии в кабинете и как организована в нем работа. </a:t>
            </a:r>
            <a:endParaRPr lang="ru-RU" sz="12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AutoNum type="arabicPeriod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кабинета на учебный год и перспективу. </a:t>
            </a:r>
            <a:endParaRPr lang="ru-RU" sz="12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AutoNum type="arabicPeriod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приемке кабинета на текущий учебный год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AutoNum type="arabicPeriod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кабинете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Предметная направленность </a:t>
            </a:r>
            <a:endParaRPr lang="ru-RU" sz="12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ФИО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ответственного за кабинет (№ Приказа о назначении) </a:t>
            </a:r>
            <a:endParaRPr lang="ru-RU" sz="12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ФИО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учителей, работающих в кабинете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Класс, ответственный за кабинет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buFontTx/>
              <a:buChar char="-"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кабинета, 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отделка помещения/стен, пол/покрытие, отопление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вентиляция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освещение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солнцезащитных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устройств, 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учебная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мебель, 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посадочных мест, 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постоянные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экспозиции (стенды) кабинета, </a:t>
            </a:r>
            <a:endParaRPr lang="ru-RU" sz="12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хранения и размещения учебного оборудования. </a:t>
            </a:r>
            <a:endParaRPr lang="ru-RU" sz="12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 работы учебного кабинета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Оснащённость учебного кабинета: 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обучения,  лабораторное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демонстрационное оборудование, </a:t>
            </a:r>
            <a:r>
              <a:rPr lang="ru-RU" sz="12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наглядные </a:t>
            </a:r>
            <a:r>
              <a:rPr lang="ru-RU" sz="12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обучения, o информационно-методическая поддержка педагога</a:t>
            </a:r>
            <a:endParaRPr lang="ru-RU" sz="12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22330"/>
            <a:ext cx="899592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9431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справка</a:t>
            </a:r>
            <a:endParaRPr lang="ru-RU" dirty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023" y="0"/>
            <a:ext cx="968977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1203598"/>
            <a:ext cx="77048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и становление кабинетной системы в школах </a:t>
            </a:r>
            <a:r>
              <a:rPr lang="ru-RU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РФ  прошло </a:t>
            </a:r>
            <a:r>
              <a:rPr lang="ru-RU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этапов.</a:t>
            </a:r>
          </a:p>
          <a:p>
            <a:pPr algn="just"/>
            <a:r>
              <a:rPr lang="ru-RU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I этап - этап, характеризующийся почти повсеместным наличием в школах кабинетов по физике, химии, биологии, а также созданием кабинетов по некоторым другим учебным предметам (литературе, географии и др.) наиболее опытными и профессионально подготовленными учителями. Этот этап пришелся на 60-е - начало 70-х годов.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31790"/>
            <a:ext cx="2859087" cy="186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" y="51471"/>
            <a:ext cx="2016224" cy="638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2802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справка</a:t>
            </a:r>
          </a:p>
        </p:txBody>
      </p:sp>
      <p:pic>
        <p:nvPicPr>
          <p:cNvPr id="4" name="Picture 2" descr="E:\ГЦОКО\Логотип 2023\Городской центр обеспечения качества образования_logo_Монтажная область 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3" t="39734" r="17695" b="40299"/>
          <a:stretch/>
        </p:blipFill>
        <p:spPr bwMode="auto">
          <a:xfrm>
            <a:off x="1" y="1"/>
            <a:ext cx="1763688" cy="55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004" y="5656"/>
            <a:ext cx="975996" cy="5137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43608" y="1131590"/>
            <a:ext cx="69847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педагогическую науку и практику входит термин "средства обучения", исследуется роль, место и функции различных видов учебно-наглядных пособий в обучении</a:t>
            </a:r>
            <a:r>
              <a:rPr lang="ru-RU" dirty="0" smtClean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школьная политика (Постановления ЦК КПСС и Совета Министров СССР о средней общеобразовательной школе, 1966-68гг.) была нацелена на дальнейшее развитие средней школы, которое предусматривало модернизацию ее учебно-материальной базы, разработку и производство учебного оборудования, мебели, приспособлений, учебных технических средств</a:t>
            </a:r>
            <a:r>
              <a:rPr lang="ru-RU" dirty="0" smtClean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школьного учебного кабинета перестает быть стихийной и становится одной из актуальных проблем, требующей системной разработки.</a:t>
            </a:r>
          </a:p>
        </p:txBody>
      </p:sp>
    </p:spTree>
    <p:extLst>
      <p:ext uri="{BB962C8B-B14F-4D97-AF65-F5344CB8AC3E}">
        <p14:creationId xmlns:p14="http://schemas.microsoft.com/office/powerpoint/2010/main" val="2800786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справка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15566"/>
            <a:ext cx="8219256" cy="3679057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Становление и упрочение кабинетной системы обучения как рациональной формы организации занятий ознаменовало новую ступень в развитии отечественной школы (II этап, 1972-1977гг.).</a:t>
            </a:r>
          </a:p>
          <a:p>
            <a:r>
              <a:rPr lang="ru-RU" sz="1600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Конец 70-х годов (этап III) характеризуется повсеместным распространением кабинетной системы обучения. </a:t>
            </a:r>
            <a:endParaRPr lang="ru-RU" sz="1600" dirty="0" smtClean="0">
              <a:solidFill>
                <a:srgbClr val="3E6C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настоящее время организация учебного процесса предполагает наличие в образовательных организациях современных кабинетов, </a:t>
            </a:r>
            <a:r>
              <a:rPr lang="ru-RU" sz="1600" dirty="0" smtClean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оборудованных </a:t>
            </a:r>
            <a:r>
              <a:rPr lang="ru-RU" sz="1600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техническими средствами обучения, учебно-методическими и наглядными пособиями.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669"/>
            <a:ext cx="1869629" cy="587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14" y="3219822"/>
            <a:ext cx="2859087" cy="165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232522"/>
            <a:ext cx="2859087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25909"/>
            <a:ext cx="861338" cy="5117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0645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кабинетной системы</a:t>
            </a:r>
            <a:endParaRPr lang="ru-RU" dirty="0">
              <a:solidFill>
                <a:srgbClr val="3E6C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9426"/>
            <a:ext cx="1835695" cy="58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531" y="0"/>
            <a:ext cx="81746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915566"/>
            <a:ext cx="70567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Физиологией </a:t>
            </a:r>
            <a:r>
              <a:rPr lang="ru-RU" sz="1600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психологией труда установлены некоторые закономерности, характерные для физической и умственной </a:t>
            </a:r>
            <a:r>
              <a:rPr lang="ru-RU" sz="1600" dirty="0" smtClean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деятельности: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неприспособленность </a:t>
            </a:r>
            <a:r>
              <a:rPr lang="ru-RU" sz="1600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рабочего места для труда (неудобная мебель, отсутствие должного освещения и т. д.) затрудняет восприятие и усвоение учебного материала, сбивает рабочий ритм, снижает интерес к предмету в целом. </a:t>
            </a:r>
            <a:endParaRPr lang="ru-RU" sz="1600" dirty="0" smtClean="0">
              <a:solidFill>
                <a:srgbClr val="3E6C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 smtClean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возрастают </a:t>
            </a:r>
            <a:r>
              <a:rPr lang="ru-RU" sz="1600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симптомы утомления: замедление темпа работы, увеличение количества ошибок, частое появление раздражительности</a:t>
            </a:r>
            <a:r>
              <a:rPr lang="ru-RU" sz="1600" dirty="0" smtClean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Учитель, готовясь к каждому занятию, не только продумывает его цель, содержание материала, не только определяет, какой метод, прием, какие средства применить, чтобы результат был наиболее эффективным, но и учитывает условия проведения урока. </a:t>
            </a:r>
            <a:endParaRPr lang="ru-RU" sz="1600" dirty="0" smtClean="0">
              <a:solidFill>
                <a:srgbClr val="3E6C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1600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благоприятных условий для эффективности обучения – это один из способов оптимизации учебно-воспитательного процесса.</a:t>
            </a:r>
          </a:p>
        </p:txBody>
      </p:sp>
    </p:spTree>
    <p:extLst>
      <p:ext uri="{BB962C8B-B14F-4D97-AF65-F5344CB8AC3E}">
        <p14:creationId xmlns:p14="http://schemas.microsoft.com/office/powerpoint/2010/main" val="675144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кабинетной системы</a:t>
            </a:r>
            <a:endParaRPr lang="ru-RU" dirty="0">
              <a:solidFill>
                <a:srgbClr val="3E6C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</a:t>
            </a:r>
            <a:r>
              <a:rPr lang="ru-RU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кабинетной системы обучения, в которой можно выделить два основных аспекта: дидактический, предусматривающий дальнейшее повышение научного уровня организации учебных кабинетов, приведение каждого кабинета в соответствие с современными требованиями, и социально-материальный, обусловленный новыми задачами по разработке материальных условий для успешного функционирования кабинетной системы в целом.</a:t>
            </a:r>
          </a:p>
          <a:p>
            <a:endParaRPr lang="ru-RU" dirty="0">
              <a:solidFill>
                <a:srgbClr val="3E6C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Новая структура школы и современные технологии обучения приводят к изменениям и в составе учебных кабинетов школы. В частности, появляются специальные тренажерные кабинеты, в которых учащиеся могут самостоятельно работать на компьютерах, лингафонные кабинеты, </a:t>
            </a:r>
            <a:r>
              <a:rPr lang="ru-RU" dirty="0" err="1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медиатеки</a:t>
            </a:r>
            <a:r>
              <a:rPr lang="ru-RU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игровые комнаты, кабинеты психологической разгрузки.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22" y="51470"/>
            <a:ext cx="1594250" cy="50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-17661"/>
            <a:ext cx="837116" cy="5161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8674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43558"/>
            <a:ext cx="8147248" cy="3751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3E6CA4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Учебный кабинет </a:t>
            </a:r>
            <a:r>
              <a:rPr lang="ru-RU" sz="2400" dirty="0" smtClean="0">
                <a:solidFill>
                  <a:srgbClr val="3E6CA4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– </a:t>
            </a:r>
            <a:r>
              <a:rPr lang="ru-RU" sz="2400" dirty="0">
                <a:solidFill>
                  <a:srgbClr val="3E6CA4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помещение в школе для проведения учебных и внеклассных </a:t>
            </a:r>
            <a:r>
              <a:rPr lang="ru-RU" sz="2400" dirty="0" smtClean="0">
                <a:solidFill>
                  <a:srgbClr val="3E6CA4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занятий по </a:t>
            </a:r>
            <a:r>
              <a:rPr lang="ru-RU" sz="2400" dirty="0">
                <a:solidFill>
                  <a:srgbClr val="3E6CA4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определённому учебному предмету (или нескольким смежным</a:t>
            </a:r>
            <a:r>
              <a:rPr lang="ru-RU" sz="2400" dirty="0" smtClean="0">
                <a:solidFill>
                  <a:srgbClr val="3E6CA4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 </a:t>
            </a:r>
            <a:r>
              <a:rPr lang="ru-RU" sz="2400" i="1" dirty="0" smtClean="0">
                <a:solidFill>
                  <a:srgbClr val="3E6CA4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Педагогический энциклопедический словарь. </a:t>
            </a:r>
            <a:endParaRPr lang="ru-RU" sz="2400" i="1" dirty="0">
              <a:solidFill>
                <a:srgbClr val="3E6CA4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0"/>
            <a:ext cx="9716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E:\ГЦОКО\Логотип 2023\Городской центр обеспечения качества образования_logo_Монтажная область 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3" t="39734" r="17695" b="40299"/>
          <a:stretch/>
        </p:blipFill>
        <p:spPr bwMode="auto">
          <a:xfrm>
            <a:off x="0" y="0"/>
            <a:ext cx="2195736" cy="692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phonoteka.org/uploads/posts/2021-06/1622546718_33-phonoteka_org-p-kabinet-shkoli-art-krasivo-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868" y="2787774"/>
            <a:ext cx="2800499" cy="217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dzeninfra.ru/get-zen_doc/1540250/pub_5d934235bd639600b19ca18c_5d93424f3d873600af380fa3/scale_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233" y="2859782"/>
            <a:ext cx="3226188" cy="215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11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0"/>
            <a:ext cx="827584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E:\ГЦОКО\Логотип 2023\Городской центр обеспечения качества образования_logo_Монтажная область 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3" t="39734" r="17695" b="40299"/>
          <a:stretch/>
        </p:blipFill>
        <p:spPr bwMode="auto">
          <a:xfrm>
            <a:off x="0" y="0"/>
            <a:ext cx="2195736" cy="692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915566"/>
            <a:ext cx="396044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8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461761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 основания</a:t>
            </a:r>
            <a:r>
              <a:rPr lang="ru-RU" sz="2400" dirty="0">
                <a:solidFill>
                  <a:srgbClr val="3E6CA4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75591" y="874931"/>
            <a:ext cx="813690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3E6CA4"/>
                </a:solidFill>
              </a:rPr>
              <a:t> </a:t>
            </a:r>
            <a:r>
              <a:rPr lang="ru-RU" sz="1400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ФЗ «Об образовании в Российской Федерации». </a:t>
            </a:r>
            <a:endParaRPr lang="ru-RU" sz="1400" dirty="0" smtClean="0">
              <a:solidFill>
                <a:srgbClr val="3E6C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требования к ОУ в части минимальной оснащённости учебного процесса и оборудования учебных помещений (приказ </a:t>
            </a:r>
            <a:r>
              <a:rPr lang="ru-RU" sz="1400" dirty="0" err="1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sz="14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РФ от 4 октября 2010 г. №986). </a:t>
            </a:r>
            <a:endParaRPr lang="ru-RU" sz="14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Санитарные правила СП </a:t>
            </a:r>
            <a:r>
              <a:rPr lang="ru-RU" sz="14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2.4.3648-20 "Санитарно-эпидемиологические </a:t>
            </a:r>
            <a:r>
              <a:rPr lang="ru-RU" sz="14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организациям воспитания и обучения, отдыха и оздоровления детей и молодежи" (Постановление Главного государственного санитарного врача РФ от 28 сентября 2020 г. № </a:t>
            </a:r>
            <a:r>
              <a:rPr lang="ru-RU" sz="14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28).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требования к ОУ в части охраны здоровья обучающихся, воспитанников (приказ </a:t>
            </a:r>
            <a:r>
              <a:rPr lang="ru-RU" sz="1400" dirty="0" err="1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sz="14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РФ от 28 декабря 2010 г. №2106). </a:t>
            </a:r>
            <a:endParaRPr lang="ru-RU" sz="14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ГОСТ Р53626-2009 «Информационно-коммуникационные технологии в образовании. Технические средства обучения. Общие положения». </a:t>
            </a:r>
            <a:endParaRPr lang="ru-RU" sz="14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оснащению ОУ учебным и учебно-лабораторным оборудованием (письмо МД -1552/03 от 24.11.2011 г.). </a:t>
            </a:r>
            <a:endParaRPr lang="ru-RU" sz="14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</a:t>
            </a:r>
            <a:r>
              <a:rPr lang="ru-RU" sz="14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обучения и воспитания, соответствующих современным условиям обучения, необходимых при оснащении общеобразовательных организаций в целях реализации мероприятий государственной программы Российской Федерации "Развитие образования", направленных на содействие созданию (создание) в субъектах Российской Федерации новых (дополнительных) мест в общеобразовательных организациях, модернизацию инфраструктуры общего образования, школьных систем образования </a:t>
            </a:r>
            <a:r>
              <a:rPr lang="ru-RU" sz="14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</a:t>
            </a:r>
            <a:r>
              <a:rPr lang="ru-RU" sz="14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просвещения </a:t>
            </a:r>
            <a:r>
              <a:rPr lang="ru-RU" sz="14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 от 6 сентября 2022 г. № 804</a:t>
            </a:r>
            <a:endParaRPr lang="ru-RU" sz="1400" dirty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61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0"/>
            <a:ext cx="9716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E:\ГЦОКО\Логотип 2023\Городской центр обеспечения качества образования_logo_Монтажная область 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3" t="39734" r="17695" b="40299"/>
          <a:stretch/>
        </p:blipFill>
        <p:spPr bwMode="auto">
          <a:xfrm>
            <a:off x="0" y="0"/>
            <a:ext cx="2195736" cy="692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31540" y="627534"/>
            <a:ext cx="396044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8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0289" y="555526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396497"/>
                </a:solidFill>
              </a:rPr>
              <a:t>	</a:t>
            </a:r>
            <a:endParaRPr lang="ru-RU" dirty="0">
              <a:solidFill>
                <a:srgbClr val="396497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483519"/>
            <a:ext cx="59046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sz="2400" dirty="0" smtClean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solidFill>
                  <a:srgbClr val="3E6C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созданию современного кабинета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314515"/>
            <a:ext cx="71287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этап: создание нормативной базы учебного кабинета (требования по оснащенности учебного кабинета, паспорт кабинета, Положение о современном кабинете, шаблон акта о приемке кабинета на текущий учебный год, инструкции по всем видам деятельности). </a:t>
            </a:r>
            <a:endParaRPr lang="ru-RU" sz="2400" dirty="0" smtClean="0">
              <a:solidFill>
                <a:srgbClr val="3964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2400" dirty="0">
                <a:solidFill>
                  <a:srgbClr val="3964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этап: укомплектованность учебных кабинетов в соответствии с требованиями ФГОС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28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5025</TotalTime>
  <Words>1185</Words>
  <Application>Microsoft Office PowerPoint</Application>
  <PresentationFormat>Экран (16:9)</PresentationFormat>
  <Paragraphs>77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Историческая справка</vt:lpstr>
      <vt:lpstr>Историческая справка</vt:lpstr>
      <vt:lpstr>Историческая справка</vt:lpstr>
      <vt:lpstr>Значение кабинетной системы</vt:lpstr>
      <vt:lpstr>Перспективы кабинетной системы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Требования к оснащению  учебного процесса  </vt:lpstr>
      <vt:lpstr>  ПАСПОРТ УЧЕБНОГО КАБИНЕТА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Lena</dc:creator>
  <cp:lastModifiedBy>Ольга</cp:lastModifiedBy>
  <cp:revision>65</cp:revision>
  <dcterms:created xsi:type="dcterms:W3CDTF">2023-03-31T11:21:02Z</dcterms:created>
  <dcterms:modified xsi:type="dcterms:W3CDTF">2023-10-26T08:26:21Z</dcterms:modified>
</cp:coreProperties>
</file>