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</p:sldMasterIdLst>
  <p:sldIdLst>
    <p:sldId id="256" r:id="rId2"/>
    <p:sldId id="258" r:id="rId3"/>
    <p:sldId id="257" r:id="rId4"/>
    <p:sldId id="261" r:id="rId5"/>
    <p:sldId id="260" r:id="rId6"/>
    <p:sldId id="262" r:id="rId7"/>
    <p:sldId id="266" r:id="rId8"/>
    <p:sldId id="263" r:id="rId9"/>
    <p:sldId id="264" r:id="rId10"/>
    <p:sldId id="265" r:id="rId11"/>
    <p:sldId id="25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33" autoAdjust="0"/>
  </p:normalViewPr>
  <p:slideViewPr>
    <p:cSldViewPr snapToGrid="0">
      <p:cViewPr varScale="1">
        <p:scale>
          <a:sx n="80" d="100"/>
          <a:sy n="80" d="100"/>
        </p:scale>
        <p:origin x="-90" y="-5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5735-45B6-48FB-80BC-3153B61D08D3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C413E0F-57E5-429E-81D4-5B00B3D14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43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5735-45B6-48FB-80BC-3153B61D08D3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C413E0F-57E5-429E-81D4-5B00B3D14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518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5735-45B6-48FB-80BC-3153B61D08D3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C413E0F-57E5-429E-81D4-5B00B3D1498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5185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5735-45B6-48FB-80BC-3153B61D08D3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413E0F-57E5-429E-81D4-5B00B3D14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09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5735-45B6-48FB-80BC-3153B61D08D3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413E0F-57E5-429E-81D4-5B00B3D1498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9211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5735-45B6-48FB-80BC-3153B61D08D3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413E0F-57E5-429E-81D4-5B00B3D14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419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5735-45B6-48FB-80BC-3153B61D08D3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3E0F-57E5-429E-81D4-5B00B3D14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511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5735-45B6-48FB-80BC-3153B61D08D3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3E0F-57E5-429E-81D4-5B00B3D14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520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5735-45B6-48FB-80BC-3153B61D08D3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3E0F-57E5-429E-81D4-5B00B3D14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372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5735-45B6-48FB-80BC-3153B61D08D3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C413E0F-57E5-429E-81D4-5B00B3D14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464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5735-45B6-48FB-80BC-3153B61D08D3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C413E0F-57E5-429E-81D4-5B00B3D14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254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5735-45B6-48FB-80BC-3153B61D08D3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C413E0F-57E5-429E-81D4-5B00B3D14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961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5735-45B6-48FB-80BC-3153B61D08D3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3E0F-57E5-429E-81D4-5B00B3D14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8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5735-45B6-48FB-80BC-3153B61D08D3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3E0F-57E5-429E-81D4-5B00B3D14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38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5735-45B6-48FB-80BC-3153B61D08D3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3E0F-57E5-429E-81D4-5B00B3D14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76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5735-45B6-48FB-80BC-3153B61D08D3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413E0F-57E5-429E-81D4-5B00B3D14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873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F5735-45B6-48FB-80BC-3153B61D08D3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C413E0F-57E5-429E-81D4-5B00B3D14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09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  <p:sldLayoutId id="2147483870" r:id="rId14"/>
    <p:sldLayoutId id="2147483871" r:id="rId15"/>
    <p:sldLayoutId id="21474838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800000"/>
                </a:solidFill>
              </a:rPr>
              <a:t>Образовательный туризм</a:t>
            </a:r>
            <a:endParaRPr lang="ru-RU" b="1" dirty="0">
              <a:solidFill>
                <a:srgbClr val="8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89212" y="1688123"/>
            <a:ext cx="8915400" cy="47483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Скажи мне, и я забуду. </a:t>
            </a:r>
            <a:endParaRPr lang="ru-RU" sz="28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Покажи 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мне, и я запомню. </a:t>
            </a:r>
            <a:endParaRPr lang="ru-RU" sz="28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Дай 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действовать мне самому, и я научусь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!</a:t>
            </a:r>
          </a:p>
          <a:p>
            <a:pPr marL="1970088" indent="-619125">
              <a:tabLst>
                <a:tab pos="1970088" algn="l"/>
              </a:tabLst>
            </a:pP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Образовательный</a:t>
            </a:r>
          </a:p>
          <a:p>
            <a:pPr marL="1970088" indent="-619125">
              <a:tabLst>
                <a:tab pos="1970088" algn="l"/>
              </a:tabLst>
            </a:pP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Событийный</a:t>
            </a:r>
          </a:p>
          <a:p>
            <a:pPr marL="1970088" indent="-619125">
              <a:tabLst>
                <a:tab pos="1970088" algn="l"/>
              </a:tabLst>
            </a:pP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Обучающий</a:t>
            </a:r>
          </a:p>
          <a:p>
            <a:pPr marL="1970088" indent="-619125">
              <a:tabLst>
                <a:tab pos="1970088" algn="l"/>
              </a:tabLst>
            </a:pP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Познавательный</a:t>
            </a:r>
          </a:p>
          <a:p>
            <a:pPr marL="1970088" indent="-619125">
              <a:tabLst>
                <a:tab pos="1970088" algn="l"/>
              </a:tabLst>
            </a:pP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К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ультурный</a:t>
            </a:r>
          </a:p>
          <a:p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06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92925" y="386603"/>
            <a:ext cx="8911687" cy="6940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800000"/>
                </a:solidFill>
              </a:rPr>
              <a:t>Паспорт образовательного маршрута</a:t>
            </a:r>
            <a:endParaRPr lang="ru-RU" b="1" dirty="0">
              <a:solidFill>
                <a:srgbClr val="8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698171" y="1187532"/>
            <a:ext cx="10236529" cy="5450774"/>
          </a:xfrm>
        </p:spPr>
        <p:txBody>
          <a:bodyPr>
            <a:normAutofit/>
          </a:bodyPr>
          <a:lstStyle/>
          <a:p>
            <a:endParaRPr lang="ru-RU" sz="2800" i="1" dirty="0" smtClean="0"/>
          </a:p>
          <a:p>
            <a:endParaRPr lang="ru-RU" sz="2800" i="1" dirty="0" smtClean="0"/>
          </a:p>
          <a:p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91294" y="1163114"/>
            <a:ext cx="1011777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3. Итоги, выводы и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рекомендации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  <a:p>
            <a:pPr algn="just"/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В </a:t>
            </a: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заключении даются краткие выводы: для каких классов можно рекомендовать данный маршрут, какова его сложность с учётом преодоления естественных препятствий, что необходимо предусмотреть для успешного (безаварийного) прохождения маршрута. Необходимо продумать рекомендации для тех, кто пойдёт по предложенному маршруту: </a:t>
            </a:r>
          </a:p>
          <a:p>
            <a:pPr algn="just"/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-возможные варианты прохождения маршрута; </a:t>
            </a:r>
          </a:p>
          <a:p>
            <a:pPr algn="just"/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места для привалов и ночлегов, пункты приема пищи; </a:t>
            </a:r>
          </a:p>
          <a:p>
            <a:pPr algn="just"/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ситуация с наличием питьевой воды. </a:t>
            </a:r>
          </a:p>
          <a:p>
            <a:pPr algn="just"/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конце целесообразно приложить список литературы, использованной при подготовке и проведении маршрута. Эта часть паспорта отвечает на вопрос: как наиболее целесообразно проложить и пройти маршрут в сравнении с тем, как прошла его ваша группа.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20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125683" y="653145"/>
            <a:ext cx="9702140" cy="5878286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800" dirty="0" smtClean="0"/>
              <a:t>	</a:t>
            </a:r>
            <a:r>
              <a:rPr lang="ru-RU" sz="2800" b="1" dirty="0" smtClean="0"/>
              <a:t>Несмотря </a:t>
            </a:r>
            <a:r>
              <a:rPr lang="ru-RU" sz="2800" b="1" dirty="0"/>
              <a:t>на все сложности, образовательный туризм – прекрасный инструмент образования, воспитания и просвещения, да и просто досуга молодежи. Он предоставляет нам разнообразные возможности: забрать «трудных подростков» с улицы, а других, не менее «трудных», подготовить к поступлению, кого-то профессионально ориентировать, научить языку, развить знания и умения, причем так, чтобы они восприняли дни учебы как неординарное и незабываемое событие.</a:t>
            </a:r>
            <a:endParaRPr lang="ru-RU" sz="28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8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09797" y="386604"/>
            <a:ext cx="8911687" cy="128089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800000"/>
                </a:solidFill>
              </a:rPr>
              <a:t>Турист</a:t>
            </a:r>
            <a:endParaRPr lang="ru-RU" b="1" dirty="0">
              <a:solidFill>
                <a:srgbClr val="8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89212" y="1306286"/>
            <a:ext cx="8915400" cy="460493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Тот, кто путешествует из любопытства или для того, чтобы убить 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время</a:t>
            </a:r>
          </a:p>
          <a:p>
            <a:r>
              <a:rPr lang="ru-RU" sz="2800" b="1" dirty="0"/>
              <a:t>В Законе РФ «об основах туристкой деятельности», дается определение туризму, как «временному выезду граждан с постоянного места жительства без занятия оплачиваемой деятельностью в месте временного проживания</a:t>
            </a:r>
            <a:r>
              <a:rPr lang="ru-RU" sz="2800" b="1" dirty="0" smtClean="0"/>
              <a:t>»</a:t>
            </a:r>
            <a:endParaRPr lang="ru-RU" sz="28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sz="28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73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92925" y="224353"/>
            <a:ext cx="8911687" cy="83072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800000"/>
                </a:solidFill>
              </a:rPr>
              <a:t>Виды</a:t>
            </a:r>
            <a:endParaRPr lang="ru-RU" b="1" dirty="0">
              <a:solidFill>
                <a:srgbClr val="8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89212" y="1041009"/>
            <a:ext cx="8915400" cy="565521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Языковой</a:t>
            </a:r>
          </a:p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Спортивный и экстремальный</a:t>
            </a:r>
          </a:p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Фитнес-туризм, лечебно-оздоровительный</a:t>
            </a:r>
          </a:p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Стажировки, участие </a:t>
            </a: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</a:rPr>
              <a:t>в семинарах</a:t>
            </a:r>
          </a:p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Информационный</a:t>
            </a:r>
          </a:p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Экологический, рыболовный, охотничий</a:t>
            </a:r>
          </a:p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Гастрономический</a:t>
            </a:r>
          </a:p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Бизнес-туризм и деловой туризм</a:t>
            </a:r>
          </a:p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Ритуальный (паломничество)</a:t>
            </a:r>
          </a:p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Творческий</a:t>
            </a:r>
          </a:p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Приключенческий (городской экстрим)</a:t>
            </a:r>
          </a:p>
          <a:p>
            <a:endParaRPr lang="ru-RU" sz="28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23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98171" y="279726"/>
            <a:ext cx="9770815" cy="128089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Классификация официального сайта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Федерального агентства по туризму РФ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89212" y="1615044"/>
            <a:ext cx="8915400" cy="5094513"/>
          </a:xfrm>
        </p:spPr>
        <p:txBody>
          <a:bodyPr>
            <a:normAutofit fontScale="85000" lnSpcReduction="20000"/>
          </a:bodyPr>
          <a:lstStyle/>
          <a:p>
            <a:r>
              <a:rPr lang="ru-RU" sz="2700" b="1" dirty="0"/>
              <a:t>Потребительский </a:t>
            </a:r>
            <a:r>
              <a:rPr lang="ru-RU" sz="2700" b="1" dirty="0" smtClean="0"/>
              <a:t>туризм</a:t>
            </a:r>
          </a:p>
          <a:p>
            <a:r>
              <a:rPr lang="ru-RU" sz="2700" b="1" dirty="0"/>
              <a:t>Развлекательный </a:t>
            </a:r>
            <a:r>
              <a:rPr lang="ru-RU" sz="2700" b="1" dirty="0" smtClean="0"/>
              <a:t>туризм</a:t>
            </a:r>
          </a:p>
          <a:p>
            <a:r>
              <a:rPr lang="ru-RU" sz="2700" b="1" dirty="0"/>
              <a:t>Спортивно-оздоровительный </a:t>
            </a:r>
            <a:r>
              <a:rPr lang="ru-RU" sz="2700" b="1" dirty="0" smtClean="0"/>
              <a:t>туризм</a:t>
            </a:r>
          </a:p>
          <a:p>
            <a:r>
              <a:rPr lang="ru-RU" sz="2700" b="1" dirty="0"/>
              <a:t>Лечебно-оздоровительный </a:t>
            </a:r>
            <a:r>
              <a:rPr lang="ru-RU" sz="2700" b="1" dirty="0" smtClean="0"/>
              <a:t>туризм</a:t>
            </a:r>
          </a:p>
          <a:p>
            <a:r>
              <a:rPr lang="ru-RU" sz="2700" b="1" dirty="0"/>
              <a:t>Деловой </a:t>
            </a:r>
            <a:r>
              <a:rPr lang="ru-RU" sz="2700" b="1" dirty="0" smtClean="0"/>
              <a:t>туризм</a:t>
            </a:r>
          </a:p>
          <a:p>
            <a:r>
              <a:rPr lang="ru-RU" sz="2700" b="1" dirty="0"/>
              <a:t>Приключенческий </a:t>
            </a:r>
            <a:r>
              <a:rPr lang="ru-RU" sz="2700" b="1" dirty="0" smtClean="0"/>
              <a:t>туризм</a:t>
            </a:r>
          </a:p>
          <a:p>
            <a:r>
              <a:rPr lang="ru-RU" sz="2700" b="1" dirty="0"/>
              <a:t>Городской экстрим</a:t>
            </a:r>
            <a:r>
              <a:rPr lang="ru-RU" sz="2700" dirty="0"/>
              <a:t> </a:t>
            </a:r>
            <a:endParaRPr lang="ru-RU" sz="2700" dirty="0" smtClean="0"/>
          </a:p>
          <a:p>
            <a:r>
              <a:rPr lang="ru-RU" sz="2700" b="1" dirty="0"/>
              <a:t>Экологический </a:t>
            </a:r>
            <a:r>
              <a:rPr lang="ru-RU" sz="2700" b="1" dirty="0" smtClean="0"/>
              <a:t>туризм</a:t>
            </a:r>
          </a:p>
          <a:p>
            <a:r>
              <a:rPr lang="ru-RU" sz="2700" b="1" dirty="0" err="1" smtClean="0"/>
              <a:t>Этнотуризм</a:t>
            </a:r>
            <a:endParaRPr lang="ru-RU" sz="2700" b="1" dirty="0" smtClean="0"/>
          </a:p>
          <a:p>
            <a:r>
              <a:rPr lang="ru-RU" sz="2700" b="1" dirty="0"/>
              <a:t>Ритуальный (или паломнический) </a:t>
            </a:r>
            <a:r>
              <a:rPr lang="ru-RU" sz="2700" b="1" dirty="0" smtClean="0"/>
              <a:t>туризм</a:t>
            </a:r>
          </a:p>
          <a:p>
            <a:r>
              <a:rPr lang="ru-RU" sz="2700" b="1" dirty="0"/>
              <a:t>Творческий </a:t>
            </a:r>
            <a:r>
              <a:rPr lang="ru-RU" sz="2700" b="1" dirty="0" smtClean="0"/>
              <a:t>туризм</a:t>
            </a:r>
          </a:p>
          <a:p>
            <a:r>
              <a:rPr lang="ru-RU" sz="2700" b="1" dirty="0"/>
              <a:t>Образовательный туризм</a:t>
            </a:r>
            <a:endParaRPr lang="ru-RU" sz="2700" b="1" dirty="0" smtClean="0"/>
          </a:p>
          <a:p>
            <a:endParaRPr lang="ru-RU" sz="2800" b="1" dirty="0" smtClean="0"/>
          </a:p>
          <a:p>
            <a:endParaRPr lang="ru-RU" sz="28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46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92925" y="386603"/>
            <a:ext cx="8911687" cy="69405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800000"/>
                </a:solidFill>
              </a:rPr>
              <a:t>Периоды развития</a:t>
            </a:r>
            <a:endParaRPr lang="ru-RU" b="1" dirty="0">
              <a:solidFill>
                <a:srgbClr val="8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698171" y="1187532"/>
            <a:ext cx="10236529" cy="5450774"/>
          </a:xfrm>
        </p:spPr>
        <p:txBody>
          <a:bodyPr>
            <a:normAutofit/>
          </a:bodyPr>
          <a:lstStyle/>
          <a:p>
            <a:r>
              <a:rPr lang="ru-RU" sz="2800" b="1" dirty="0"/>
              <a:t>V – IV вв. до н.э</a:t>
            </a:r>
            <a:r>
              <a:rPr lang="ru-RU" sz="2800" b="1" dirty="0" smtClean="0"/>
              <a:t>. - </a:t>
            </a:r>
            <a:r>
              <a:rPr lang="ru-RU" sz="2800" b="1" dirty="0"/>
              <a:t>путешествия с целью познания мира </a:t>
            </a:r>
            <a:endParaRPr lang="ru-RU" sz="2800" b="1" dirty="0" smtClean="0"/>
          </a:p>
          <a:p>
            <a:r>
              <a:rPr lang="ru-RU" sz="2800" b="1" dirty="0"/>
              <a:t>Период средневековья - «путешествия за знаниями</a:t>
            </a:r>
            <a:r>
              <a:rPr lang="ru-RU" sz="2800" b="1" dirty="0" smtClean="0"/>
              <a:t>»</a:t>
            </a:r>
          </a:p>
          <a:p>
            <a:r>
              <a:rPr lang="ru-RU" sz="2800" b="1" dirty="0"/>
              <a:t>18 век - «Гранд-туры» для завершения </a:t>
            </a:r>
            <a:r>
              <a:rPr lang="ru-RU" sz="2800" b="1" dirty="0" smtClean="0"/>
              <a:t>образования</a:t>
            </a:r>
          </a:p>
          <a:p>
            <a:r>
              <a:rPr lang="ru-RU" sz="2800" b="1" dirty="0"/>
              <a:t>Период Просвещения - «</a:t>
            </a:r>
            <a:r>
              <a:rPr lang="ru-RU" sz="2800" b="1" dirty="0" err="1"/>
              <a:t>outdoor</a:t>
            </a:r>
            <a:r>
              <a:rPr lang="ru-RU" sz="2800" b="1" dirty="0"/>
              <a:t> </a:t>
            </a:r>
            <a:r>
              <a:rPr lang="ru-RU" sz="2800" b="1" dirty="0" err="1"/>
              <a:t>tourism</a:t>
            </a:r>
            <a:r>
              <a:rPr lang="ru-RU" sz="2800" b="1" dirty="0"/>
              <a:t>» (концепция внеаудиторных занятий по Ж-Ж. Руссо и Дж. Локку</a:t>
            </a:r>
            <a:r>
              <a:rPr lang="ru-RU" sz="2800" b="1" dirty="0" smtClean="0"/>
              <a:t>) </a:t>
            </a:r>
          </a:p>
          <a:p>
            <a:r>
              <a:rPr lang="ru-RU" sz="2800" b="1" dirty="0"/>
              <a:t>Эпоха Петра I – «поход в академии слуг государевых</a:t>
            </a:r>
            <a:r>
              <a:rPr lang="ru-RU" sz="2800" b="1" dirty="0" smtClean="0"/>
              <a:t>»</a:t>
            </a:r>
          </a:p>
          <a:p>
            <a:r>
              <a:rPr lang="ru-RU" sz="2800" b="1" dirty="0"/>
              <a:t>Современный период – от элитарного к массовому образовательному туризму. </a:t>
            </a:r>
            <a:endParaRPr lang="ru-RU" sz="2800" b="1" dirty="0" smtClean="0"/>
          </a:p>
          <a:p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60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92925" y="386603"/>
            <a:ext cx="8911687" cy="69405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800000"/>
                </a:solidFill>
              </a:rPr>
              <a:t>Опыт региона</a:t>
            </a:r>
            <a:endParaRPr lang="ru-RU" b="1" dirty="0">
              <a:solidFill>
                <a:srgbClr val="8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698171" y="1187532"/>
            <a:ext cx="10236529" cy="5450774"/>
          </a:xfrm>
        </p:spPr>
        <p:txBody>
          <a:bodyPr>
            <a:normAutofit/>
          </a:bodyPr>
          <a:lstStyle/>
          <a:p>
            <a:r>
              <a:rPr lang="ru-RU" sz="2600" b="1" dirty="0" smtClean="0"/>
              <a:t>Поездки в ВУЗы региона «Кем. Куда. Как»</a:t>
            </a:r>
          </a:p>
          <a:p>
            <a:r>
              <a:rPr lang="ru-RU" sz="2600" b="1" dirty="0" err="1" smtClean="0"/>
              <a:t>Кидбург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Мастерславль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Кидзания</a:t>
            </a:r>
            <a:endParaRPr lang="ru-RU" sz="2600" b="1" dirty="0" smtClean="0"/>
          </a:p>
          <a:p>
            <a:r>
              <a:rPr lang="ru-RU" sz="2600" b="1" dirty="0" smtClean="0"/>
              <a:t>Летняя образовательная программа «ТЕРРА ИНКОГНИТА» </a:t>
            </a:r>
          </a:p>
          <a:p>
            <a:r>
              <a:rPr lang="ru-RU" sz="2600" b="1" dirty="0" smtClean="0"/>
              <a:t>Галич – </a:t>
            </a:r>
            <a:r>
              <a:rPr lang="ru-RU" sz="2600" b="1" dirty="0" err="1" smtClean="0"/>
              <a:t>Квесты</a:t>
            </a:r>
            <a:r>
              <a:rPr lang="ru-RU" sz="2600" b="1" dirty="0" smtClean="0"/>
              <a:t>, интеграция </a:t>
            </a:r>
            <a:r>
              <a:rPr lang="ru-RU" sz="2600" b="1" dirty="0"/>
              <a:t>туристических и экскурсионных маршрутов в школьные образовательные </a:t>
            </a:r>
            <a:r>
              <a:rPr lang="ru-RU" sz="2600" b="1" dirty="0" smtClean="0"/>
              <a:t>программы - Лицей №3 и СОШ  №4 им. Ф.Н. Красовского</a:t>
            </a:r>
          </a:p>
          <a:p>
            <a:r>
              <a:rPr lang="ru-RU" sz="2600" b="1" dirty="0" smtClean="0"/>
              <a:t>Международный туризм: научно-культурный центр </a:t>
            </a:r>
            <a:r>
              <a:rPr lang="ru-RU" sz="2600" b="1" dirty="0"/>
              <a:t>«Эврика</a:t>
            </a:r>
            <a:r>
              <a:rPr lang="ru-RU" sz="2600" b="1" dirty="0" smtClean="0"/>
              <a:t>» (Финляндия), Большой </a:t>
            </a:r>
            <a:r>
              <a:rPr lang="ru-RU" sz="2600" b="1" dirty="0" err="1" smtClean="0"/>
              <a:t>адронный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коллайдер</a:t>
            </a:r>
            <a:r>
              <a:rPr lang="ru-RU" sz="2600" b="1" dirty="0" smtClean="0"/>
              <a:t>, Европейский центр </a:t>
            </a:r>
            <a:r>
              <a:rPr lang="ru-RU" sz="2600" b="1" dirty="0"/>
              <a:t>ядерных исследований, </a:t>
            </a:r>
            <a:r>
              <a:rPr lang="ru-RU" sz="2600" b="1" dirty="0" smtClean="0"/>
              <a:t>научно-познавательный центр </a:t>
            </a:r>
            <a:r>
              <a:rPr lang="ru-RU" sz="2600" b="1" dirty="0"/>
              <a:t>«</a:t>
            </a:r>
            <a:r>
              <a:rPr lang="ru-RU" sz="2600" b="1" dirty="0" err="1"/>
              <a:t>Технорама</a:t>
            </a:r>
            <a:r>
              <a:rPr lang="ru-RU" sz="2600" b="1" dirty="0" smtClean="0"/>
              <a:t>» (Швейцария)</a:t>
            </a:r>
          </a:p>
          <a:p>
            <a:endParaRPr lang="ru-RU" sz="2600" b="1" dirty="0" smtClean="0"/>
          </a:p>
          <a:p>
            <a:endParaRPr lang="ru-RU" sz="2800" i="1" dirty="0" smtClean="0"/>
          </a:p>
          <a:p>
            <a:endParaRPr lang="ru-RU" sz="2800" i="1" dirty="0" smtClean="0"/>
          </a:p>
          <a:p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83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92925" y="386603"/>
            <a:ext cx="8911687" cy="69405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Терра </a:t>
            </a:r>
            <a:r>
              <a:rPr lang="ru-RU" b="1" dirty="0" err="1" smtClean="0">
                <a:solidFill>
                  <a:srgbClr val="800000"/>
                </a:solidFill>
              </a:rPr>
              <a:t>и</a:t>
            </a:r>
            <a:r>
              <a:rPr lang="ru-RU" b="1" dirty="0" err="1" smtClean="0">
                <a:solidFill>
                  <a:srgbClr val="800000"/>
                </a:solidFill>
              </a:rPr>
              <a:t>нкогнита</a:t>
            </a:r>
            <a:r>
              <a:rPr lang="ru-RU" b="1" dirty="0" smtClean="0">
                <a:solidFill>
                  <a:srgbClr val="800000"/>
                </a:solidFill>
              </a:rPr>
              <a:t> Кострома</a:t>
            </a:r>
            <a:endParaRPr lang="ru-RU" b="1" dirty="0">
              <a:solidFill>
                <a:srgbClr val="8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698171" y="1187532"/>
            <a:ext cx="10236529" cy="5450774"/>
          </a:xfrm>
        </p:spPr>
        <p:txBody>
          <a:bodyPr>
            <a:normAutofit/>
          </a:bodyPr>
          <a:lstStyle/>
          <a:p>
            <a:endParaRPr lang="ru-RU" sz="2800" i="1" dirty="0" smtClean="0"/>
          </a:p>
          <a:p>
            <a:endParaRPr lang="ru-RU" sz="2800" i="1" dirty="0" smtClean="0"/>
          </a:p>
          <a:p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57548" y="1163114"/>
            <a:ext cx="1029590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	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Приняли 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участие в программе 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Лицеи 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№№ 17, 32, 34, 41, 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Гимназии 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№№ 15, 25, 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28 города Костромы. 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 базе пришкольных лагерей были сформированы творческие группы школьников, которые приняли участие в программе. </a:t>
            </a:r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Каждая 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творческая группа разрабатывала и представляла другим творческим группам свой образовательный маршрут, выбирая тематику, интересующие объекты, формы проведения. Занималась подготовкой экскурсоводов, дизайном буклетов и презентаций. Главное условие программы — определение перспективной общественно значимой цели. </a:t>
            </a:r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Семь 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образовательных маршрутов, разработанных творческими группами, будут использоваться в дальнейшем для школьников города Костромы. </a:t>
            </a:r>
          </a:p>
        </p:txBody>
      </p:sp>
    </p:spTree>
    <p:extLst>
      <p:ext uri="{BB962C8B-B14F-4D97-AF65-F5344CB8AC3E}">
        <p14:creationId xmlns:p14="http://schemas.microsoft.com/office/powerpoint/2010/main" val="201247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92925" y="386603"/>
            <a:ext cx="8911687" cy="6940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800000"/>
                </a:solidFill>
              </a:rPr>
              <a:t>Паспорт образовательного маршрута</a:t>
            </a:r>
            <a:endParaRPr lang="ru-RU" b="1" dirty="0">
              <a:solidFill>
                <a:srgbClr val="8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698171" y="1187532"/>
            <a:ext cx="10236529" cy="5450774"/>
          </a:xfrm>
        </p:spPr>
        <p:txBody>
          <a:bodyPr>
            <a:normAutofit/>
          </a:bodyPr>
          <a:lstStyle/>
          <a:p>
            <a:endParaRPr lang="ru-RU" sz="2800" i="1" dirty="0" smtClean="0"/>
          </a:p>
          <a:p>
            <a:endParaRPr lang="ru-RU" sz="2800" i="1" dirty="0" smtClean="0"/>
          </a:p>
          <a:p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35679" y="1163114"/>
            <a:ext cx="1008215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Справочные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сведения о маршруте 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AutoNum type="arabicPeriod"/>
            </a:pP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предмет и тема предмета основного образовательного курса, которому соответствует тематическая направленность маршрута (например: литература, творчество А. Блока, 9-й класс); </a:t>
            </a:r>
          </a:p>
          <a:p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средство передвижения (автобус, поезд, самолет, лыжи, байдарки, велосипед); </a:t>
            </a:r>
          </a:p>
          <a:p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время прохождения маршрута группой, </a:t>
            </a:r>
          </a:p>
          <a:p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«нитка» маршрута (основные пункты маршрута); </a:t>
            </a:r>
          </a:p>
          <a:p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его протяжённость (км); </a:t>
            </a:r>
          </a:p>
          <a:p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справочная информация о маршруте (транспортное расписание и его особенности, адреса и телефоны пунктов размещения, питания, органов власти, различных представительных органов, например – лесничества, заповедника и т.п.); </a:t>
            </a:r>
          </a:p>
          <a:p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Справочные сведения о маршруте должны носить документальный, краткий и точный характер. В них должны быть приведены ссылки на источники приводимых сведений. </a:t>
            </a:r>
          </a:p>
        </p:txBody>
      </p:sp>
    </p:spTree>
    <p:extLst>
      <p:ext uri="{BB962C8B-B14F-4D97-AF65-F5344CB8AC3E}">
        <p14:creationId xmlns:p14="http://schemas.microsoft.com/office/powerpoint/2010/main" val="99873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92925" y="386603"/>
            <a:ext cx="8911687" cy="6940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800000"/>
                </a:solidFill>
              </a:rPr>
              <a:t>Паспорт образовательного маршрута</a:t>
            </a:r>
            <a:endParaRPr lang="ru-RU" b="1" dirty="0">
              <a:solidFill>
                <a:srgbClr val="8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698171" y="1187532"/>
            <a:ext cx="10236529" cy="5450774"/>
          </a:xfrm>
        </p:spPr>
        <p:txBody>
          <a:bodyPr>
            <a:normAutofit fontScale="25000" lnSpcReduction="20000"/>
          </a:bodyPr>
          <a:lstStyle/>
          <a:p>
            <a:endParaRPr lang="ru-RU" sz="2800" i="1" dirty="0" smtClean="0"/>
          </a:p>
          <a:p>
            <a:pPr marL="0" indent="0" algn="ctr">
              <a:buNone/>
            </a:pPr>
            <a:r>
              <a:rPr lang="ru-RU" sz="9600" b="1" dirty="0">
                <a:solidFill>
                  <a:schemeClr val="accent1">
                    <a:lumMod val="75000"/>
                  </a:schemeClr>
                </a:solidFill>
              </a:rPr>
              <a:t>1. Карта (маршрутная лента) </a:t>
            </a:r>
          </a:p>
          <a:p>
            <a:r>
              <a:rPr lang="ru-RU" sz="8000" b="1" dirty="0"/>
              <a:t> </a:t>
            </a:r>
            <a:r>
              <a:rPr lang="ru-RU" sz="8000" b="1" dirty="0" smtClean="0"/>
              <a:t>Сегодня </a:t>
            </a:r>
            <a:r>
              <a:rPr lang="ru-RU" sz="8000" b="1" dirty="0"/>
              <a:t>почти любые картографические материалы, включая топографические карты в масштабе 1:100000 доступны на электронных носителях. Автору маршрута необходимо взять за основу подходящую карту, на компьютере «растянуть» её до заданного масштаба и «поднять» карту, т.е. дополнить её важными ориентирами, уточнить, откорректировать и нанести дополнительную информацию, включая значимые объекты. </a:t>
            </a:r>
            <a:endParaRPr lang="ru-RU" sz="8000" b="1" dirty="0" smtClean="0"/>
          </a:p>
          <a:p>
            <a:endParaRPr lang="ru-RU" sz="8000" b="1" dirty="0"/>
          </a:p>
          <a:p>
            <a:pPr marL="0" indent="0" algn="ctr">
              <a:buNone/>
            </a:pPr>
            <a:r>
              <a:rPr lang="ru-RU" sz="9600" b="1" dirty="0">
                <a:solidFill>
                  <a:schemeClr val="accent1">
                    <a:lumMod val="75000"/>
                  </a:schemeClr>
                </a:solidFill>
              </a:rPr>
              <a:t>2. Краткая характеристика объектов на маршруте или описание работы по выполнению учебного задания, поисково-исследовательской </a:t>
            </a:r>
            <a:r>
              <a:rPr lang="ru-RU" sz="9600" b="1" dirty="0" smtClean="0">
                <a:solidFill>
                  <a:schemeClr val="accent1">
                    <a:lumMod val="75000"/>
                  </a:schemeClr>
                </a:solidFill>
              </a:rPr>
              <a:t>работы</a:t>
            </a:r>
            <a:endParaRPr lang="ru-RU" sz="96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8000" b="1" dirty="0"/>
              <a:t> </a:t>
            </a:r>
            <a:r>
              <a:rPr lang="ru-RU" sz="8000" b="1" dirty="0" smtClean="0"/>
              <a:t>В </a:t>
            </a:r>
            <a:r>
              <a:rPr lang="ru-RU" sz="8000" b="1" dirty="0"/>
              <a:t>паспорте достаточно дать краткий обзор познавательно-образовательных возможностей маршрута и список соответствующей литературы (включая Интернет-ресурсы). </a:t>
            </a:r>
          </a:p>
          <a:p>
            <a:endParaRPr lang="ru-RU" sz="8000" b="1" dirty="0" smtClean="0"/>
          </a:p>
          <a:p>
            <a:endParaRPr lang="ru-RU" sz="5000" i="1" dirty="0" smtClean="0"/>
          </a:p>
          <a:p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95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D0ECF5C94B85C4896AE75A7BBC83423" ma:contentTypeVersion="49" ma:contentTypeDescription="Создание документа." ma:contentTypeScope="" ma:versionID="69ab1022989a64ee8281a2b4a51c352e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E3BFFA71-356C-49F0-9743-ECF125799600}"/>
</file>

<file path=customXml/itemProps2.xml><?xml version="1.0" encoding="utf-8"?>
<ds:datastoreItem xmlns:ds="http://schemas.openxmlformats.org/officeDocument/2006/customXml" ds:itemID="{A2C78F46-5AC1-453C-AC7C-0524F69AD7E4}"/>
</file>

<file path=customXml/itemProps3.xml><?xml version="1.0" encoding="utf-8"?>
<ds:datastoreItem xmlns:ds="http://schemas.openxmlformats.org/officeDocument/2006/customXml" ds:itemID="{AD6890AB-1460-44C1-ADC8-47E9CB86B198}"/>
</file>

<file path=customXml/itemProps4.xml><?xml version="1.0" encoding="utf-8"?>
<ds:datastoreItem xmlns:ds="http://schemas.openxmlformats.org/officeDocument/2006/customXml" ds:itemID="{F4A371F4-E551-4C24-B164-BC19DD3E798F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129</TotalTime>
  <Words>438</Words>
  <Application>Microsoft Office PowerPoint</Application>
  <PresentationFormat>Произвольный</PresentationFormat>
  <Paragraphs>87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Легкий дым</vt:lpstr>
      <vt:lpstr>Образовательный туризм</vt:lpstr>
      <vt:lpstr>Турист</vt:lpstr>
      <vt:lpstr>Виды</vt:lpstr>
      <vt:lpstr>Классификация официального сайта Федерального агентства по туризму РФ</vt:lpstr>
      <vt:lpstr>Периоды развития</vt:lpstr>
      <vt:lpstr>Опыт региона</vt:lpstr>
      <vt:lpstr>Терра инкогнита Кострома</vt:lpstr>
      <vt:lpstr>Паспорт образовательного маршрута</vt:lpstr>
      <vt:lpstr>Паспорт образовательного маршрута</vt:lpstr>
      <vt:lpstr>Паспорт образовательного маршрута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</dc:creator>
  <cp:lastModifiedBy>User</cp:lastModifiedBy>
  <cp:revision>19</cp:revision>
  <dcterms:created xsi:type="dcterms:W3CDTF">2016-02-27T06:26:52Z</dcterms:created>
  <dcterms:modified xsi:type="dcterms:W3CDTF">2016-03-17T11:17:01Z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0x010100AD0ECF5C94B85C4896AE75A7BBC83423</vt:lpwstr>
  </property>
</Properties>
</file>