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8" autoAdjust="0"/>
  </p:normalViewPr>
  <p:slideViewPr>
    <p:cSldViewPr>
      <p:cViewPr>
        <p:scale>
          <a:sx n="90" d="100"/>
          <a:sy n="90" d="100"/>
        </p:scale>
        <p:origin x="-1915" y="95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CAFC7E7-9F2A-48DD-A2A2-0ADA76351241}" type="datetimeFigureOut">
              <a:rPr lang="ru-RU" smtClean="0"/>
              <a:pPr/>
              <a:t>22.04.2020</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DB583E1-8E8C-4301-A6AE-610A08EAA2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http://forumpinkpages.ru/uploads/post-13357-1347713209.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ru.on24.ee/images/c/64883_c_277815.jpg" TargetMode="External"/><Relationship Id="rId5" Type="http://schemas.openxmlformats.org/officeDocument/2006/relationships/image" Target="../media/image11.jpeg"/><Relationship Id="rId4" Type="http://schemas.openxmlformats.org/officeDocument/2006/relationships/image" Target="http://www.maam.ru/upload/blogs/a56d4c56dbd95015ea3f577d6d764c5a.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7" name="Rectangle 3"/>
          <p:cNvSpPr>
            <a:spLocks noChangeArrowheads="1"/>
          </p:cNvSpPr>
          <p:nvPr/>
        </p:nvSpPr>
        <p:spPr bwMode="auto">
          <a:xfrm>
            <a:off x="332656" y="1185300"/>
            <a:ext cx="587727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29899F"/>
              </a:solidFill>
              <a:effectLst/>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a:solidFill>
                <a:srgbClr val="29899F"/>
              </a:solidFill>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29899F"/>
                </a:solidFill>
                <a:effectLst/>
                <a:ea typeface="Batang" pitchFamily="18" charset="-127"/>
                <a:cs typeface="Times New Roman" pitchFamily="18" charset="0"/>
              </a:rPr>
              <a:t>Картотека</a:t>
            </a:r>
            <a:endParaRPr kumimoji="0" lang="ru-RU"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a:solidFill>
                  <a:srgbClr val="29899F"/>
                </a:solidFill>
                <a:ea typeface="Batang" pitchFamily="18" charset="-127"/>
                <a:cs typeface="Times New Roman" pitchFamily="18" charset="0"/>
              </a:rPr>
              <a:t>м</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узыкально-дидактических игр</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для детей среднего дошкольного</a:t>
            </a:r>
            <a:r>
              <a:rPr kumimoji="0" lang="ru-RU" sz="2000" b="1" i="0" u="none" strike="noStrike" cap="none" normalizeH="0" dirty="0" smtClean="0">
                <a:ln>
                  <a:noFill/>
                </a:ln>
                <a:solidFill>
                  <a:srgbClr val="29899F"/>
                </a:solidFill>
                <a:effectLst/>
                <a:ea typeface="Batang" pitchFamily="18" charset="-127"/>
                <a:cs typeface="Times New Roman" pitchFamily="18" charset="0"/>
              </a:rPr>
              <a:t> </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возраста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764704" y="5364089"/>
          <a:ext cx="4968552" cy="2887949"/>
        </p:xfrm>
        <a:graphic>
          <a:graphicData uri="http://schemas.openxmlformats.org/drawingml/2006/table">
            <a:tbl>
              <a:tblPr>
                <a:tableStyleId>{3C2FFA5D-87B4-456A-9821-1D502468CF0F}</a:tableStyleId>
              </a:tblPr>
              <a:tblGrid>
                <a:gridCol w="2356860"/>
                <a:gridCol w="2611692"/>
              </a:tblGrid>
              <a:tr h="941637">
                <a:tc>
                  <a:txBody>
                    <a:bodyPr/>
                    <a:lstStyle/>
                    <a:p>
                      <a:pPr algn="ctr">
                        <a:lnSpc>
                          <a:spcPct val="115000"/>
                        </a:lnSpc>
                        <a:spcAft>
                          <a:spcPts val="0"/>
                        </a:spcAft>
                      </a:pPr>
                      <a:r>
                        <a:rPr lang="ru-RU" sz="800" b="1" dirty="0"/>
                        <a:t>Развитие звуковысотного слуха</a:t>
                      </a:r>
                    </a:p>
                    <a:p>
                      <a:pPr>
                        <a:lnSpc>
                          <a:spcPct val="115000"/>
                        </a:lnSpc>
                        <a:spcAft>
                          <a:spcPts val="0"/>
                        </a:spcAft>
                      </a:pPr>
                      <a:r>
                        <a:rPr lang="ru-RU" sz="800" dirty="0"/>
                        <a:t>1.Лесенка-чудесенка        </a:t>
                      </a:r>
                      <a:r>
                        <a:rPr lang="ru-RU" sz="800" baseline="0" dirty="0" smtClean="0"/>
                        <a:t> </a:t>
                      </a:r>
                      <a:r>
                        <a:rPr lang="ru-RU" sz="800" dirty="0" smtClean="0"/>
                        <a:t>7.Солнышко</a:t>
                      </a:r>
                      <a:endParaRPr lang="ru-RU" sz="800" dirty="0"/>
                    </a:p>
                    <a:p>
                      <a:pPr>
                        <a:lnSpc>
                          <a:spcPct val="115000"/>
                        </a:lnSpc>
                        <a:spcAft>
                          <a:spcPts val="0"/>
                        </a:spcAft>
                      </a:pPr>
                      <a:r>
                        <a:rPr lang="ru-RU" sz="800" dirty="0"/>
                        <a:t>2.Песенки-картинки           8.Музыкальные птенчики</a:t>
                      </a:r>
                    </a:p>
                    <a:p>
                      <a:pPr>
                        <a:lnSpc>
                          <a:spcPct val="115000"/>
                        </a:lnSpc>
                        <a:spcAft>
                          <a:spcPts val="0"/>
                        </a:spcAft>
                      </a:pPr>
                      <a:r>
                        <a:rPr lang="ru-RU" sz="800" dirty="0"/>
                        <a:t>3.Кубик «Угадай-ка»</a:t>
                      </a:r>
                    </a:p>
                    <a:p>
                      <a:pPr>
                        <a:lnSpc>
                          <a:spcPct val="115000"/>
                        </a:lnSpc>
                        <a:spcAft>
                          <a:spcPts val="0"/>
                        </a:spcAft>
                      </a:pPr>
                      <a:r>
                        <a:rPr lang="ru-RU" sz="800" dirty="0"/>
                        <a:t>4.Кого встретил колобок?</a:t>
                      </a:r>
                    </a:p>
                    <a:p>
                      <a:pPr>
                        <a:lnSpc>
                          <a:spcPct val="115000"/>
                        </a:lnSpc>
                        <a:spcAft>
                          <a:spcPts val="0"/>
                        </a:spcAft>
                      </a:pPr>
                      <a:r>
                        <a:rPr lang="ru-RU" sz="800" dirty="0"/>
                        <a:t>5.Узнай бубенчик</a:t>
                      </a:r>
                    </a:p>
                    <a:p>
                      <a:pPr>
                        <a:lnSpc>
                          <a:spcPct val="115000"/>
                        </a:lnSpc>
                        <a:spcAft>
                          <a:spcPts val="0"/>
                        </a:spcAft>
                      </a:pPr>
                      <a:r>
                        <a:rPr lang="ru-RU" sz="800" dirty="0"/>
                        <a:t>6.Кубик - оркестр</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памяти и музыкального слуха</a:t>
                      </a:r>
                    </a:p>
                    <a:p>
                      <a:pPr>
                        <a:lnSpc>
                          <a:spcPct val="115000"/>
                        </a:lnSpc>
                        <a:spcAft>
                          <a:spcPts val="0"/>
                        </a:spcAft>
                      </a:pPr>
                      <a:r>
                        <a:rPr lang="ru-RU" sz="800" dirty="0"/>
                        <a:t>1.Кто больше знает</a:t>
                      </a:r>
                    </a:p>
                    <a:p>
                      <a:pPr>
                        <a:lnSpc>
                          <a:spcPct val="115000"/>
                        </a:lnSpc>
                        <a:spcAft>
                          <a:spcPts val="0"/>
                        </a:spcAft>
                      </a:pPr>
                      <a:r>
                        <a:rPr lang="ru-RU" sz="800" dirty="0"/>
                        <a:t>2. Кто как поет?</a:t>
                      </a:r>
                    </a:p>
                    <a:p>
                      <a:pPr>
                        <a:lnSpc>
                          <a:spcPct val="115000"/>
                        </a:lnSpc>
                        <a:spcAft>
                          <a:spcPts val="0"/>
                        </a:spcAft>
                      </a:pPr>
                      <a:r>
                        <a:rPr lang="ru-RU" sz="800" dirty="0"/>
                        <a:t>3.Узнай и спой песенку</a:t>
                      </a:r>
                    </a:p>
                    <a:p>
                      <a:pPr>
                        <a:lnSpc>
                          <a:spcPct val="115000"/>
                        </a:lnSpc>
                        <a:spcAft>
                          <a:spcPts val="0"/>
                        </a:spcAft>
                      </a:pPr>
                      <a:r>
                        <a:rPr lang="ru-RU" sz="800" dirty="0"/>
                        <a:t>4. Цветик – семицветик</a:t>
                      </a:r>
                    </a:p>
                    <a:p>
                      <a:pPr>
                        <a:lnSpc>
                          <a:spcPct val="115000"/>
                        </a:lnSpc>
                        <a:spcAft>
                          <a:spcPts val="0"/>
                        </a:spcAft>
                      </a:pPr>
                      <a:r>
                        <a:rPr lang="ru-RU" sz="800" dirty="0"/>
                        <a:t>5.Теремок</a:t>
                      </a:r>
                      <a:endParaRPr lang="ru-RU" sz="800" dirty="0">
                        <a:latin typeface="+mn-lt"/>
                        <a:ea typeface="Calibri"/>
                        <a:cs typeface="Times New Roman"/>
                      </a:endParaRPr>
                    </a:p>
                  </a:txBody>
                  <a:tcPr marL="44665" marR="44665" marT="0" marB="0"/>
                </a:tc>
              </a:tr>
              <a:tr h="941637">
                <a:tc>
                  <a:txBody>
                    <a:bodyPr/>
                    <a:lstStyle/>
                    <a:p>
                      <a:pPr algn="ctr">
                        <a:lnSpc>
                          <a:spcPct val="115000"/>
                        </a:lnSpc>
                        <a:spcAft>
                          <a:spcPts val="0"/>
                        </a:spcAft>
                      </a:pPr>
                      <a:r>
                        <a:rPr lang="ru-RU" sz="800" b="1" dirty="0"/>
                        <a:t>Развитие чувства ритма</a:t>
                      </a:r>
                    </a:p>
                    <a:p>
                      <a:pPr>
                        <a:lnSpc>
                          <a:spcPct val="115000"/>
                        </a:lnSpc>
                        <a:spcAft>
                          <a:spcPts val="0"/>
                        </a:spcAft>
                      </a:pPr>
                      <a:r>
                        <a:rPr lang="ru-RU" sz="800" dirty="0"/>
                        <a:t>1.Эхо                                     7.Веселые подружки</a:t>
                      </a:r>
                    </a:p>
                    <a:p>
                      <a:pPr>
                        <a:lnSpc>
                          <a:spcPct val="115000"/>
                        </a:lnSpc>
                        <a:spcAft>
                          <a:spcPts val="0"/>
                        </a:spcAft>
                      </a:pPr>
                      <a:r>
                        <a:rPr lang="ru-RU" sz="800" dirty="0"/>
                        <a:t>2.К нам гости </a:t>
                      </a:r>
                      <a:r>
                        <a:rPr lang="ru-RU" sz="800" dirty="0" smtClean="0"/>
                        <a:t>пришли     8. Большие и маленькие</a:t>
                      </a:r>
                      <a:endParaRPr lang="ru-RU" sz="800" dirty="0"/>
                    </a:p>
                    <a:p>
                      <a:pPr>
                        <a:lnSpc>
                          <a:spcPct val="115000"/>
                        </a:lnSpc>
                        <a:spcAft>
                          <a:spcPts val="0"/>
                        </a:spcAft>
                      </a:pPr>
                      <a:r>
                        <a:rPr lang="ru-RU" sz="800" dirty="0"/>
                        <a:t>3.Ритмический кубик</a:t>
                      </a:r>
                    </a:p>
                    <a:p>
                      <a:pPr>
                        <a:lnSpc>
                          <a:spcPct val="115000"/>
                        </a:lnSpc>
                        <a:spcAft>
                          <a:spcPts val="0"/>
                        </a:spcAft>
                      </a:pPr>
                      <a:r>
                        <a:rPr lang="ru-RU" sz="800" dirty="0"/>
                        <a:t>4.Музыкальный кубик</a:t>
                      </a:r>
                    </a:p>
                    <a:p>
                      <a:pPr>
                        <a:lnSpc>
                          <a:spcPct val="115000"/>
                        </a:lnSpc>
                        <a:spcAft>
                          <a:spcPts val="0"/>
                        </a:spcAft>
                      </a:pPr>
                      <a:r>
                        <a:rPr lang="ru-RU" sz="800" dirty="0"/>
                        <a:t>5.Выложи мелодию</a:t>
                      </a:r>
                    </a:p>
                    <a:p>
                      <a:pPr>
                        <a:lnSpc>
                          <a:spcPct val="115000"/>
                        </a:lnSpc>
                        <a:spcAft>
                          <a:spcPts val="0"/>
                        </a:spcAft>
                      </a:pPr>
                      <a:r>
                        <a:rPr lang="ru-RU" sz="800" dirty="0"/>
                        <a:t>6.Бегаем – шагаем - прыгаем</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тембрового и динамического слуха</a:t>
                      </a:r>
                    </a:p>
                    <a:p>
                      <a:pPr>
                        <a:lnSpc>
                          <a:spcPct val="115000"/>
                        </a:lnSpc>
                        <a:spcAft>
                          <a:spcPts val="0"/>
                        </a:spcAft>
                      </a:pPr>
                      <a:r>
                        <a:rPr lang="ru-RU" sz="800" dirty="0"/>
                        <a:t>1.Кубики-календарики       </a:t>
                      </a:r>
                      <a:r>
                        <a:rPr lang="ru-RU" sz="800" dirty="0" smtClean="0"/>
                        <a:t>   </a:t>
                      </a:r>
                      <a:r>
                        <a:rPr lang="ru-RU" sz="800" dirty="0"/>
                        <a:t>7. Кукла танцует и отдыхает</a:t>
                      </a:r>
                    </a:p>
                    <a:p>
                      <a:pPr>
                        <a:lnSpc>
                          <a:spcPct val="115000"/>
                        </a:lnSpc>
                        <a:spcAft>
                          <a:spcPts val="0"/>
                        </a:spcAft>
                      </a:pPr>
                      <a:r>
                        <a:rPr lang="ru-RU" sz="800" dirty="0"/>
                        <a:t>2.Узнай свой инструмент     </a:t>
                      </a:r>
                      <a:r>
                        <a:rPr lang="ru-RU" sz="800" dirty="0" smtClean="0"/>
                        <a:t> 8.Музыкальное </a:t>
                      </a:r>
                      <a:r>
                        <a:rPr lang="ru-RU" sz="800" dirty="0"/>
                        <a:t>окошко</a:t>
                      </a:r>
                    </a:p>
                    <a:p>
                      <a:pPr>
                        <a:lnSpc>
                          <a:spcPct val="115000"/>
                        </a:lnSpc>
                        <a:spcAft>
                          <a:spcPts val="0"/>
                        </a:spcAft>
                      </a:pPr>
                      <a:r>
                        <a:rPr lang="ru-RU" sz="800" dirty="0"/>
                        <a:t>3. Угадай, на чем играю</a:t>
                      </a:r>
                    </a:p>
                    <a:p>
                      <a:pPr>
                        <a:lnSpc>
                          <a:spcPct val="115000"/>
                        </a:lnSpc>
                        <a:spcAft>
                          <a:spcPts val="0"/>
                        </a:spcAft>
                      </a:pPr>
                      <a:r>
                        <a:rPr lang="ru-RU" sz="800" dirty="0"/>
                        <a:t>4. Громко-тихо</a:t>
                      </a:r>
                    </a:p>
                    <a:p>
                      <a:pPr>
                        <a:lnSpc>
                          <a:spcPct val="115000"/>
                        </a:lnSpc>
                        <a:spcAft>
                          <a:spcPts val="0"/>
                        </a:spcAft>
                      </a:pPr>
                      <a:r>
                        <a:rPr lang="ru-RU" sz="800" dirty="0"/>
                        <a:t>5. Волшебная котомка</a:t>
                      </a:r>
                    </a:p>
                    <a:p>
                      <a:pPr>
                        <a:lnSpc>
                          <a:spcPct val="115000"/>
                        </a:lnSpc>
                        <a:spcAft>
                          <a:spcPts val="0"/>
                        </a:spcAft>
                      </a:pPr>
                      <a:r>
                        <a:rPr lang="ru-RU" sz="800" dirty="0"/>
                        <a:t>6.Что звучит?</a:t>
                      </a:r>
                      <a:endParaRPr lang="ru-RU" sz="800" dirty="0">
                        <a:latin typeface="+mn-lt"/>
                        <a:ea typeface="Calibri"/>
                        <a:cs typeface="Times New Roman"/>
                      </a:endParaRPr>
                    </a:p>
                  </a:txBody>
                  <a:tcPr marL="44665" marR="44665" marT="0" marB="0"/>
                </a:tc>
              </a:tr>
              <a:tr h="925037">
                <a:tc gridSpan="2">
                  <a:txBody>
                    <a:bodyPr/>
                    <a:lstStyle/>
                    <a:p>
                      <a:pPr algn="ctr">
                        <a:lnSpc>
                          <a:spcPct val="115000"/>
                        </a:lnSpc>
                        <a:spcAft>
                          <a:spcPts val="0"/>
                        </a:spcAft>
                      </a:pPr>
                      <a:r>
                        <a:rPr lang="ru-RU" sz="800" b="1" dirty="0"/>
                        <a:t>Развитие восприятия музыки</a:t>
                      </a:r>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baseline="0" dirty="0" smtClean="0"/>
                        <a:t>                                   </a:t>
                      </a:r>
                      <a:r>
                        <a:rPr lang="ru-RU" sz="800" dirty="0" smtClean="0"/>
                        <a:t>1.Песня </a:t>
                      </a:r>
                      <a:r>
                        <a:rPr lang="ru-RU" sz="800" dirty="0"/>
                        <a:t>– танец – </a:t>
                      </a:r>
                      <a:r>
                        <a:rPr lang="ru-RU" sz="800" dirty="0" smtClean="0"/>
                        <a:t>марш                                           6. Звери в домиках</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2.Передай кубик                                                        7. Кто вышел погулять?</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3.День Рожденья                                                        8. Солнышко и дождик</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4.Собачка </a:t>
                      </a:r>
                      <a:r>
                        <a:rPr lang="ru-RU" sz="800" dirty="0"/>
                        <a:t>пляшет и </a:t>
                      </a:r>
                      <a:r>
                        <a:rPr lang="ru-RU" sz="800" dirty="0" smtClean="0"/>
                        <a:t>спит                                          9.Игра с цветными платочками</a:t>
                      </a:r>
                      <a:endParaRPr lang="ru-RU" sz="800" dirty="0"/>
                    </a:p>
                    <a:p>
                      <a:pPr marL="342900" lvl="0" indent="-342900">
                        <a:lnSpc>
                          <a:spcPct val="115000"/>
                        </a:lnSpc>
                        <a:spcAft>
                          <a:spcPts val="0"/>
                        </a:spcAft>
                        <a:buFont typeface="+mj-lt"/>
                        <a:buNone/>
                      </a:pPr>
                      <a:r>
                        <a:rPr lang="ru-RU" sz="800" dirty="0" smtClean="0"/>
                        <a:t>                                   5.День </a:t>
                      </a:r>
                      <a:r>
                        <a:rPr lang="ru-RU" sz="800" dirty="0"/>
                        <a:t>и </a:t>
                      </a:r>
                      <a:r>
                        <a:rPr lang="ru-RU" sz="800" dirty="0" smtClean="0"/>
                        <a:t>ночь</a:t>
                      </a:r>
                      <a:endParaRPr lang="ru-RU" sz="800" dirty="0">
                        <a:latin typeface="+mn-lt"/>
                        <a:ea typeface="Calibri"/>
                        <a:cs typeface="Times New Roman"/>
                      </a:endParaRPr>
                    </a:p>
                  </a:txBody>
                  <a:tcPr marL="44665" marR="44665" marT="0" marB="0"/>
                </a:tc>
                <a:tc hMerge="1">
                  <a:txBody>
                    <a:bodyPr/>
                    <a:lstStyle/>
                    <a:p>
                      <a:endParaRPr lang="ru-RU"/>
                    </a:p>
                  </a:txBody>
                  <a:tcPr/>
                </a:tc>
              </a:tr>
            </a:tbl>
          </a:graphicData>
        </a:graphic>
      </p:graphicFrame>
      <p:sp>
        <p:nvSpPr>
          <p:cNvPr id="1029" name="Rectangle 5"/>
          <p:cNvSpPr>
            <a:spLocks noChangeArrowheads="1"/>
          </p:cNvSpPr>
          <p:nvPr/>
        </p:nvSpPr>
        <p:spPr bwMode="auto">
          <a:xfrm>
            <a:off x="476672" y="4788024"/>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музыкально-дидактических игр</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для детей средней группы</a:t>
            </a:r>
            <a:endParaRPr kumimoji="0" lang="ru-RU" sz="1800" b="0" i="0" u="none" strike="noStrike" cap="none" normalizeH="0" baseline="0" dirty="0" smtClean="0">
              <a:ln>
                <a:noFill/>
              </a:ln>
              <a:solidFill>
                <a:schemeClr val="tx1"/>
              </a:solidFill>
              <a:effectLst/>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5224" y="3439725"/>
            <a:ext cx="1296144" cy="1117467"/>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4098" name="Rectangle 2"/>
          <p:cNvSpPr>
            <a:spLocks noChangeArrowheads="1"/>
          </p:cNvSpPr>
          <p:nvPr/>
        </p:nvSpPr>
        <p:spPr bwMode="auto">
          <a:xfrm>
            <a:off x="188640" y="117958"/>
            <a:ext cx="648072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34" descr="http://www.skandic.de/Media/Shop/82014.jpg"/>
          <p:cNvPicPr>
            <a:picLocks noChangeAspect="1" noChangeArrowheads="1"/>
          </p:cNvPicPr>
          <p:nvPr/>
        </p:nvPicPr>
        <p:blipFill>
          <a:blip r:embed="rId3" cstate="print">
            <a:clrChange>
              <a:clrFrom>
                <a:srgbClr val="F9F8F4"/>
              </a:clrFrom>
              <a:clrTo>
                <a:srgbClr val="F9F8F4">
                  <a:alpha val="0"/>
                </a:srgbClr>
              </a:clrTo>
            </a:clrChange>
          </a:blip>
          <a:srcRect t="10452" r="-391" b="18816"/>
          <a:stretch>
            <a:fillRect/>
          </a:stretch>
        </p:blipFill>
        <p:spPr bwMode="auto">
          <a:xfrm>
            <a:off x="1196752" y="2771800"/>
            <a:ext cx="2088232" cy="1682525"/>
          </a:xfrm>
          <a:prstGeom prst="rect">
            <a:avLst/>
          </a:prstGeom>
          <a:noFill/>
        </p:spPr>
      </p:pic>
      <p:sp>
        <p:nvSpPr>
          <p:cNvPr id="4099" name="Rectangle 3"/>
          <p:cNvSpPr>
            <a:spLocks noChangeArrowheads="1"/>
          </p:cNvSpPr>
          <p:nvPr/>
        </p:nvSpPr>
        <p:spPr bwMode="auto">
          <a:xfrm>
            <a:off x="188640" y="2699792"/>
            <a:ext cx="64087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cs typeface="Arial" pitchFamily="34" charset="0"/>
            </a:endParaRPr>
          </a:p>
        </p:txBody>
      </p:sp>
      <p:sp>
        <p:nvSpPr>
          <p:cNvPr id="4100" name="Rectangle 4"/>
          <p:cNvSpPr>
            <a:spLocks noChangeArrowheads="1"/>
          </p:cNvSpPr>
          <p:nvPr/>
        </p:nvSpPr>
        <p:spPr bwMode="auto">
          <a:xfrm>
            <a:off x="188640" y="4716016"/>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 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так же, но только дети       	закрывают маленькой карточкой 	соответствующее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изображение на большой. </a:t>
            </a:r>
            <a:endParaRPr kumimoji="0" lang="ru-RU" sz="14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4" name="Rectangle 2"/>
          <p:cNvSpPr>
            <a:spLocks noChangeArrowheads="1"/>
          </p:cNvSpPr>
          <p:nvPr/>
        </p:nvSpPr>
        <p:spPr bwMode="auto">
          <a:xfrm>
            <a:off x="0" y="377389"/>
            <a:ext cx="6858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b="1" dirty="0">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Любая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37" descr="http://olgasergeeff.ru/wp-content/uploads/2013/01/%D0%B3%D1%80%D0%BE%D0%BC%D0%BA%D0%BE-%D1%82%D0%B8%D1%85%D0%BE.jpg"/>
          <p:cNvPicPr>
            <a:picLocks noChangeAspect="1" noChangeArrowheads="1"/>
          </p:cNvPicPr>
          <p:nvPr/>
        </p:nvPicPr>
        <p:blipFill>
          <a:blip r:embed="rId3" cstate="print"/>
          <a:srcRect r="1939" b="50000"/>
          <a:stretch>
            <a:fillRect/>
          </a:stretch>
        </p:blipFill>
        <p:spPr bwMode="auto">
          <a:xfrm>
            <a:off x="1124745" y="3059833"/>
            <a:ext cx="1520530" cy="1080120"/>
          </a:xfrm>
          <a:prstGeom prst="rect">
            <a:avLst/>
          </a:prstGeom>
          <a:noFill/>
        </p:spPr>
      </p:pic>
      <p:sp>
        <p:nvSpPr>
          <p:cNvPr id="3075" name="Rectangle 3"/>
          <p:cNvSpPr>
            <a:spLocks noChangeArrowheads="1"/>
          </p:cNvSpPr>
          <p:nvPr/>
        </p:nvSpPr>
        <p:spPr bwMode="auto">
          <a:xfrm>
            <a:off x="116632" y="1331640"/>
            <a:ext cx="65527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как развлечение.</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3076" name="Рисунок 37" descr="http://olgasergeeff.ru/wp-content/uploads/2013/01/%D0%B3%D1%80%D0%BE%D0%BC%D0%BA%D0%BE-%D1%82%D0%B8%D1%85%D0%BE.jpg"/>
          <p:cNvPicPr>
            <a:picLocks noChangeAspect="1" noChangeArrowheads="1"/>
          </p:cNvPicPr>
          <p:nvPr/>
        </p:nvPicPr>
        <p:blipFill>
          <a:blip r:embed="rId4" cstate="print"/>
          <a:srcRect t="50000" r="3023"/>
          <a:stretch>
            <a:fillRect/>
          </a:stretch>
        </p:blipFill>
        <p:spPr bwMode="auto">
          <a:xfrm>
            <a:off x="3789041" y="2555776"/>
            <a:ext cx="1584176" cy="1134493"/>
          </a:xfrm>
          <a:prstGeom prst="rect">
            <a:avLst/>
          </a:prstGeom>
          <a:noFill/>
          <a:ln w="9525">
            <a:noFill/>
            <a:miter lim="800000"/>
            <a:headEnd/>
            <a:tailEnd/>
          </a:ln>
        </p:spPr>
      </p:pic>
      <p:sp>
        <p:nvSpPr>
          <p:cNvPr id="3078" name="Rectangle 6"/>
          <p:cNvSpPr>
            <a:spLocks noChangeArrowheads="1"/>
          </p:cNvSpPr>
          <p:nvPr/>
        </p:nvSpPr>
        <p:spPr bwMode="auto">
          <a:xfrm>
            <a:off x="188640" y="4788024"/>
            <a:ext cx="648072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«День Рожденья»</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Демонстрационный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мягкие небольшие игрушки (заяц, птичка, собачка, лошадка, кошка, цыплята и др.). Небольшой  кукольный столик со стульчиками, чайная посуда, маленькие яркие коробочки- подарки для Зайчика.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Посмотрите, ребята, какой сегодня Зайчик необыкновенный, даже праздничный бантик повязал. (Зайчик хлопочет по хозяйству. Ставя на стол игрушечную посуду.)</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Я догадалась, у Зайчика сегодня день рождения, и он пригласил гостей. Вот уже кт-то идёт! Я вам сыграю музыку, а вы догадайтесь. Кто же первый идёт?</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Руководитель исполняет произведение, дети высказывают своё 	мнение о характере музыки, узнают музыкальный образ.</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3077" name="Рисунок 40" descr="http://www.stihi.ru/pics/2016/03/20/853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52736" y="8028384"/>
            <a:ext cx="1512168" cy="993886"/>
          </a:xfrm>
          <a:prstGeom prst="rect">
            <a:avLst/>
          </a:prstGeom>
          <a:noFill/>
        </p:spPr>
      </p:pic>
      <p:sp>
        <p:nvSpPr>
          <p:cNvPr id="3079" name="Rectangle 7"/>
          <p:cNvSpPr>
            <a:spLocks noChangeArrowheads="1"/>
          </p:cNvSpPr>
          <p:nvPr/>
        </p:nvSpPr>
        <p:spPr bwMode="auto">
          <a:xfrm rot="10800000" flipV="1">
            <a:off x="188640" y="7380312"/>
            <a:ext cx="63367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После этого появляется игрушка - «гость» с подарком и дарит его зайчику. Затем игрушку сажают к столу. Таким образом, последовательно исполняются все произведения. В конце игры муз. руководитель спрашивает детей. Что подарят зайчику дети. Это может быть       	песенка или танец, знакомые детям</a:t>
            </a:r>
            <a:r>
              <a:rPr kumimoji="0" lang="ru-RU" sz="12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pic>
        <p:nvPicPr>
          <p:cNvPr id="2049" name="Рисунок 43" descr="http://i003.radikal.ru/1410/61/5e44fb95995a.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736" y="2711769"/>
            <a:ext cx="1512168" cy="1719249"/>
          </a:xfrm>
          <a:prstGeom prst="rect">
            <a:avLst/>
          </a:prstGeom>
          <a:noFill/>
        </p:spPr>
      </p:pic>
      <p:pic>
        <p:nvPicPr>
          <p:cNvPr id="2050" name="Рисунок 46" descr="http://img12.nnm.me/7/f/1/d/f/6eb4e7b9daf49fe55cc703e1e98.jpg"/>
          <p:cNvPicPr>
            <a:picLocks noChangeAspect="1" noChangeArrowheads="1"/>
          </p:cNvPicPr>
          <p:nvPr/>
        </p:nvPicPr>
        <p:blipFill>
          <a:blip r:embed="rId4" cstate="print">
            <a:clrChange>
              <a:clrFrom>
                <a:srgbClr val="FBF6F0"/>
              </a:clrFrom>
              <a:clrTo>
                <a:srgbClr val="FBF6F0">
                  <a:alpha val="0"/>
                </a:srgbClr>
              </a:clrTo>
            </a:clrChange>
          </a:blip>
          <a:srcRect/>
          <a:stretch>
            <a:fillRect/>
          </a:stretch>
        </p:blipFill>
        <p:spPr bwMode="auto">
          <a:xfrm>
            <a:off x="2780928" y="2411760"/>
            <a:ext cx="1584176" cy="1669011"/>
          </a:xfrm>
          <a:prstGeom prst="rect">
            <a:avLst/>
          </a:prstGeom>
          <a:noFill/>
        </p:spPr>
      </p:pic>
      <p:sp>
        <p:nvSpPr>
          <p:cNvPr id="2051" name="Rectangle 3"/>
          <p:cNvSpPr>
            <a:spLocks noChangeArrowheads="1"/>
          </p:cNvSpPr>
          <p:nvPr/>
        </p:nvSpPr>
        <p:spPr bwMode="auto">
          <a:xfrm>
            <a:off x="188640" y="509027"/>
            <a:ext cx="648072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«Собачка пляшет и спит»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 </a:t>
            </a:r>
            <a:r>
              <a:rPr kumimoji="0" lang="ru-RU" sz="1400" b="0" i="0" u="none" strike="noStrike" cap="none" normalizeH="0" baseline="0" dirty="0" smtClean="0">
                <a:ln>
                  <a:noFill/>
                </a:ln>
                <a:solidFill>
                  <a:schemeClr val="tx1"/>
                </a:solidFill>
                <a:effectLst/>
                <a:ea typeface="Batang" pitchFamily="18" charset="-127"/>
                <a:cs typeface="Arial" pitchFamily="34" charset="0"/>
              </a:rPr>
              <a:t>учить детей различать жанр колыбельной и плясовой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педагог исполняет колыбельную или плясовую, дети выполняют соответствующие движения: колыбельная – «спят», ладошки под щёчку (собачка спит), плясовая – хлопки в ладоши (собачка пляшет).</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188640" y="2195736"/>
            <a:ext cx="64807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Как вариант игры можно использовать картинки, соответствующие жанру плясовой и колыбельной.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188640" y="4839707"/>
            <a:ext cx="64807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«День и ночь»</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различать контрастную музыку и передавать это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двигаются поскоками врассыпную (день). Смена музыки – садятся на корточки (ночь).</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весёлая полька и колыбельная по выбору педагога.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2054" name="Рисунок 49" descr="http://otmechayu.ru/templates/avant/images/holidays/holidays_img/den_ravnodenstviya_otkritka_1.jpg"/>
          <p:cNvPicPr>
            <a:picLocks noChangeAspect="1" noChangeArrowheads="1"/>
          </p:cNvPicPr>
          <p:nvPr/>
        </p:nvPicPr>
        <p:blipFill>
          <a:blip r:embed="rId5" cstate="print"/>
          <a:srcRect/>
          <a:stretch>
            <a:fillRect/>
          </a:stretch>
        </p:blipFill>
        <p:spPr bwMode="auto">
          <a:xfrm>
            <a:off x="980728" y="6948264"/>
            <a:ext cx="2501205" cy="1756680"/>
          </a:xfrm>
          <a:prstGeom prst="rect">
            <a:avLst/>
          </a:prstGeom>
          <a:ln>
            <a:noFill/>
          </a:ln>
          <a:effectLst>
            <a:softEdge rad="112500"/>
          </a:effectLst>
        </p:spPr>
      </p:pic>
      <p:pic>
        <p:nvPicPr>
          <p:cNvPr id="12"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2769" name="Rectangle 1"/>
          <p:cNvSpPr>
            <a:spLocks noChangeArrowheads="1"/>
          </p:cNvSpPr>
          <p:nvPr/>
        </p:nvSpPr>
        <p:spPr bwMode="auto">
          <a:xfrm>
            <a:off x="260648" y="179512"/>
            <a:ext cx="640871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«Звери в домиках»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учить детей определять по характеру музыки животного, двигаться в соответствии с образом.</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распределяются на 4 группы, каждая занимает свой «домик» в одном из 4-х углов зала: медведь, лиса, зайчик, лошадка. Чья музыка начинает звучать, та группа двигается по залу  в соответствии с образом (двигательная импровизация).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После того, как все «звери» прогуляются один раз, под весёлую музыку лёгким бегом дети переходят в соседний домик против часовой стрелки. Таким образом, 	каждый ребёнок побывает в разных образах. </a:t>
            </a:r>
            <a:endParaRPr kumimoji="0" lang="ru-RU" sz="18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188640" y="4860032"/>
            <a:ext cx="64807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вышел погулять?»</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под музыку представить соответствующий образ и передать в движении.</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на лесную полянку вышли погулять животные. А какие – вам подскажет музыка. Послушайте, угадайте и изобразите, кто вышел погулять.</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Галынин «Медведь», Жилинский «Марш зайчат», </a:t>
            </a: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Д. Кабалевский «Ёжик»</a:t>
            </a:r>
            <a:endParaRPr kumimoji="0" lang="ru-RU" sz="14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1746" name="Rectangle 2"/>
          <p:cNvSpPr>
            <a:spLocks noChangeArrowheads="1"/>
          </p:cNvSpPr>
          <p:nvPr/>
        </p:nvSpPr>
        <p:spPr bwMode="auto">
          <a:xfrm>
            <a:off x="188640" y="251520"/>
            <a:ext cx="648072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 и дождик»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200" b="0" i="0" u="none" strike="noStrike" cap="none" normalizeH="0" baseline="0" dirty="0" smtClean="0">
                <a:ln>
                  <a:noFill/>
                </a:ln>
                <a:solidFill>
                  <a:schemeClr val="tx1"/>
                </a:solidFill>
                <a:effectLst/>
                <a:ea typeface="Batang" pitchFamily="18" charset="-127"/>
                <a:cs typeface="Arial" pitchFamily="34" charset="0"/>
              </a:rPr>
              <a:t> услышать и воспроизвести капли дождя и лучи солнца</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Рисунок 52" descr="http://900igr.net/datai/doshkolnoe-obrazovanie/Muzykalno-didakticheskie-igry-dlja-detej/0016-013-Muzykalno-didakticheskie-igry-dlja-detej.png"/>
          <p:cNvPicPr>
            <a:picLocks noChangeAspect="1" noChangeArrowheads="1"/>
          </p:cNvPicPr>
          <p:nvPr/>
        </p:nvPicPr>
        <p:blipFill>
          <a:blip r:embed="rId3" cstate="print"/>
          <a:srcRect b="43472"/>
          <a:stretch>
            <a:fillRect/>
          </a:stretch>
        </p:blipFill>
        <p:spPr bwMode="auto">
          <a:xfrm>
            <a:off x="836712" y="3059832"/>
            <a:ext cx="2787650" cy="1116013"/>
          </a:xfrm>
          <a:prstGeom prst="rect">
            <a:avLst/>
          </a:prstGeom>
          <a:ln>
            <a:noFill/>
          </a:ln>
          <a:effectLst>
            <a:softEdge rad="112500"/>
          </a:effectLst>
        </p:spPr>
      </p:pic>
      <p:sp>
        <p:nvSpPr>
          <p:cNvPr id="31747" name="Rectangle 3"/>
          <p:cNvSpPr>
            <a:spLocks noChangeArrowheads="1"/>
          </p:cNvSpPr>
          <p:nvPr/>
        </p:nvSpPr>
        <p:spPr bwMode="auto">
          <a:xfrm>
            <a:off x="260648" y="1115616"/>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а)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б) в игре на музыкальных инструментах.</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1. На музыку, изображающую дождь, дети выполняют «танец ладошек» (шлёпают ладошками одна об одну). На смену  музыки выполняют плавные движения, как нежные, тёплые «лучи солнца». Повтор – «танец ладошек».</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2. Импровизированный танец «Капелек и солнечных лучиков» с лентами голубого и оранжевого цвета. Совместное со взрослыми творчество.</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3. Дети сами выбирают музыкальный инструмент для изображения дождика и солнышка. Инструментальная импровизация в 3-х частной форме.</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188640" y="4808349"/>
            <a:ext cx="64087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«Волшебная котомка»</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сравнивать музыкальные звуки по высоте и тембру звучания и сопоставлять их со звуками окружающей среды.</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небольшая цветная сумка, музыкальные инструменты (барабан, бубен, металлофон, колокольчик, погремушка).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31750" name="Rectangle 6"/>
          <p:cNvSpPr>
            <a:spLocks noChangeArrowheads="1"/>
          </p:cNvSpPr>
          <p:nvPr/>
        </p:nvSpPr>
        <p:spPr bwMode="auto">
          <a:xfrm>
            <a:off x="188640" y="6444208"/>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из волшебной сумки достает какой-нибудь музыкальный инструмент, играет на нем и спрашивает ребенка: «Что напоминает этот музыкальный звук?»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Барабан - Гром или пение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Бубен - Шорох листьев или гром?</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Металлофон - Дождик или ветер?</a:t>
            </a:r>
            <a:endParaRPr kumimoji="0" lang="ru-RU" sz="1800" b="0" i="0" u="none" strike="noStrike" cap="none" normalizeH="0" baseline="0" dirty="0" smtClean="0">
              <a:ln>
                <a:noFill/>
              </a:ln>
              <a:solidFill>
                <a:schemeClr val="tx1"/>
              </a:solidFill>
              <a:effectLst/>
              <a:cs typeface="Arial" pitchFamily="34" charset="0"/>
            </a:endParaRPr>
          </a:p>
        </p:txBody>
      </p:sp>
      <p:pic>
        <p:nvPicPr>
          <p:cNvPr id="31751" name="Рисунок 55" descr="http://www.progressing-site.ru/xml_my_shop_new/img/2058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7092280"/>
            <a:ext cx="1182563" cy="1232228"/>
          </a:xfrm>
          <a:prstGeom prst="rect">
            <a:avLst/>
          </a:prstGeom>
          <a:noFill/>
          <a:ln w="9525">
            <a:noFill/>
            <a:miter lim="800000"/>
            <a:headEnd/>
            <a:tailEnd/>
          </a:ln>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21" name="Rectangle 1"/>
          <p:cNvSpPr>
            <a:spLocks noChangeArrowheads="1"/>
          </p:cNvSpPr>
          <p:nvPr/>
        </p:nvSpPr>
        <p:spPr bwMode="auto">
          <a:xfrm>
            <a:off x="260648" y="179512"/>
            <a:ext cx="6408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«Что звучит?»</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музыкальные игрушки и инструменты на слух по тембру звучания, знание их названий (погремушки, бубен, барабан, металлофон, свирель, колокольчик).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музыкальные инструменты (барабан, бубен, металлофон, свирель, колокольчик, погремушка), ширма.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за ширмой играет на музыкальном инструменте и спрашивает у ребенка: «Какой музыкальный инструмент звучит?»</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Если ребенок не может ответить, музыкальный руководитель еще раз предлагает послушать. Если и на этот раз ребенок не может назвать инструмент, то музыкальный руководитель предлагает найти среди музыкальных 	инструментов, которые разложены за ширмой, тот, который звучал.</a:t>
            </a:r>
            <a:endParaRPr kumimoji="0" lang="ru-RU" sz="1800"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188640" y="4988660"/>
            <a:ext cx="64807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танцует и отдыхает»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музыку по темпу (быстрая или медленная), динамикой (громкая или тихая).</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кукла -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«Колыбельная», муз. Я. Степного; «Гопак», муз.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игрушки - куклы. Звучит музыка. Если она тихая, медленная, спокойная, ласковая - дети колышут куклу, а если быстрая, громкая, веселая, бодрая - дети танцуют с ней.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30723" name="Рисунок 58" descr="https://i.mamsy.ru/images/product_images/popup_images/0/9/36135/3467.jpg"/>
          <p:cNvPicPr>
            <a:picLocks noChangeAspect="1" noChangeArrowheads="1"/>
          </p:cNvPicPr>
          <p:nvPr/>
        </p:nvPicPr>
        <p:blipFill>
          <a:blip r:embed="rId3" cstate="print">
            <a:clrChange>
              <a:clrFrom>
                <a:srgbClr val="FFFFFD"/>
              </a:clrFrom>
              <a:clrTo>
                <a:srgbClr val="FFFFFD">
                  <a:alpha val="0"/>
                </a:srgbClr>
              </a:clrTo>
            </a:clrChange>
          </a:blip>
          <a:srcRect l="22745" t="10622" r="18915" b="13205"/>
          <a:stretch>
            <a:fillRect/>
          </a:stretch>
        </p:blipFill>
        <p:spPr bwMode="auto">
          <a:xfrm>
            <a:off x="1052736" y="7524328"/>
            <a:ext cx="936104" cy="1481550"/>
          </a:xfrm>
          <a:prstGeom prst="rect">
            <a:avLst/>
          </a:prstGeom>
          <a:noFill/>
          <a:ln w="9525">
            <a:noFill/>
            <a:miter lim="800000"/>
            <a:headEnd/>
            <a:tailEnd/>
          </a:ln>
        </p:spPr>
      </p:pic>
      <p:pic>
        <p:nvPicPr>
          <p:cNvPr id="30724" name="Рисунок 61" descr="http://record-music.ru/img/2015/070108/1335868"/>
          <p:cNvPicPr>
            <a:picLocks noChangeAspect="1" noChangeArrowheads="1"/>
          </p:cNvPicPr>
          <p:nvPr/>
        </p:nvPicPr>
        <p:blipFill>
          <a:blip r:embed="rId4" cstate="print">
            <a:clrChange>
              <a:clrFrom>
                <a:srgbClr val="FEFBF4"/>
              </a:clrFrom>
              <a:clrTo>
                <a:srgbClr val="FEFBF4">
                  <a:alpha val="0"/>
                </a:srgbClr>
              </a:clrTo>
            </a:clrChange>
          </a:blip>
          <a:srcRect/>
          <a:stretch>
            <a:fillRect/>
          </a:stretch>
        </p:blipFill>
        <p:spPr bwMode="auto">
          <a:xfrm>
            <a:off x="2348880" y="7534634"/>
            <a:ext cx="1152128" cy="1188132"/>
          </a:xfrm>
          <a:prstGeom prst="rect">
            <a:avLst/>
          </a:prstGeom>
          <a:noFill/>
          <a:ln w="9525">
            <a:noFill/>
            <a:miter lim="800000"/>
            <a:headEnd/>
            <a:tailEnd/>
          </a:ln>
        </p:spPr>
      </p:pic>
      <p:pic>
        <p:nvPicPr>
          <p:cNvPr id="10"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9697" name="Rectangle 1"/>
          <p:cNvSpPr>
            <a:spLocks noChangeArrowheads="1"/>
          </p:cNvSpPr>
          <p:nvPr/>
        </p:nvSpPr>
        <p:spPr bwMode="auto">
          <a:xfrm>
            <a:off x="260648" y="299971"/>
            <a:ext cx="64087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и спой песенку»</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узнавать знакомые песенки и передавать в пении мелодию.</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Методика проведения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1 этап.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Педагог предлагает ребенку прослушать поочередно несколько знакомых мелодий песен. Ребенку необходимо вспомнить название музыкального произведения или какую-то фразу из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2 этап.</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ребенку спеть знакомую песню за музыкальными фразами, проявляя особенности вокальных навыков. Петь без напряжения, протяжно, не спеша, отчетливо произнося слова.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188640" y="4860032"/>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«Бегаем – шагаем - прыгаем»</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ru-RU" sz="600" dirty="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двигаться в соответствии с контрастными изменениями в музыкальном сопровождении, ритмично маршировать (спокойно, весело, бодро), бегать (весело, легко, мелко),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внимательно слушать музыку и в соответствии с ее характером выполнять движения. Под музыкальный фрагмент марша детям надо энергично шагать в свободном направлении, не толкая друг друга. Под веселую музыку - легко и мелко бегать на носочках, под веселый, игривый музыкальный фрагмент -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Задачу повторяют несколько раз.</a:t>
            </a:r>
            <a:endParaRPr kumimoji="0" lang="ru-RU" sz="18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8673" name="Rectangle 1"/>
          <p:cNvSpPr>
            <a:spLocks noChangeArrowheads="1"/>
          </p:cNvSpPr>
          <p:nvPr/>
        </p:nvSpPr>
        <p:spPr bwMode="auto">
          <a:xfrm>
            <a:off x="188640" y="128410"/>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цветными платочками»</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(Украинская народная мелодия в обработке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передавать характер танца движениями (танцевальный бег, разведение рук, смахивания платочком, вместе со взрослыми кружение в круге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разноцветные платочки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(игру проводят с небольшим количеством детей) взять в руки платочки. Затем педагог смахивает платком и пением зовет детей встать в круг:</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Все в круг скорее бегите,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Платочки вы покажите.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Платочками помашем,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Потанцуем, споем.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под музыку показывает танцевальные </a:t>
            </a:r>
          </a:p>
          <a:p>
            <a:pPr marL="0" marR="0" lvl="0" indent="180975" algn="just" defTabSz="914400" rtl="0" eaLnBrk="0" fontAlgn="base" latinLnBrk="0" hangingPunct="0">
              <a:lnSpc>
                <a:spcPct val="100000"/>
              </a:lnSpc>
              <a:spcBef>
                <a:spcPct val="0"/>
              </a:spcBef>
              <a:spcAft>
                <a:spcPct val="0"/>
              </a:spcAft>
              <a:buClrTx/>
              <a:buSzTx/>
              <a:buFontTx/>
              <a:buNone/>
              <a:tabLst/>
            </a:pP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движения, а дети </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повторяют.</a:t>
            </a:r>
            <a:endParaRPr kumimoji="0" lang="ru-RU" sz="1800" b="0" i="0" u="none" strike="noStrike" cap="none" normalizeH="0" baseline="0" dirty="0" smtClean="0">
              <a:ln>
                <a:noFill/>
              </a:ln>
              <a:solidFill>
                <a:schemeClr val="tx1"/>
              </a:solidFill>
              <a:effectLst/>
              <a:cs typeface="Arial" pitchFamily="34" charset="0"/>
            </a:endParaRPr>
          </a:p>
        </p:txBody>
      </p:sp>
      <p:sp>
        <p:nvSpPr>
          <p:cNvPr id="28675" name="Rectangle 3"/>
          <p:cNvSpPr>
            <a:spLocks noChangeArrowheads="1"/>
          </p:cNvSpPr>
          <p:nvPr/>
        </p:nvSpPr>
        <p:spPr bwMode="auto">
          <a:xfrm>
            <a:off x="188640" y="4717758"/>
            <a:ext cx="64807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«Цветик - семицветик»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музыкального слуха и музыкальной памяти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8674" name="Рисунок 64" descr="http://tvov.ru/tw_files2/urls_1/1/d-186/186_html_m303338b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5144" y="6090799"/>
            <a:ext cx="1441897" cy="1508290"/>
          </a:xfrm>
          <a:prstGeom prst="rect">
            <a:avLst/>
          </a:prstGeom>
          <a:noFill/>
        </p:spPr>
      </p:pic>
      <p:sp>
        <p:nvSpPr>
          <p:cNvPr id="28676" name="Rectangle 4"/>
          <p:cNvSpPr>
            <a:spLocks noChangeArrowheads="1"/>
          </p:cNvSpPr>
          <p:nvPr/>
        </p:nvSpPr>
        <p:spPr bwMode="auto">
          <a:xfrm>
            <a:off x="116632" y="5736758"/>
            <a:ext cx="65253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Большой цветок, состоящий из семи лепестков разного цвета, которые вставляются в прорезь в середине цветка. На обратной стороне лепестка – рисунки к сюжетам произведений, с которыми дети знакомились на занятиях.</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«Кавалерийская»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«Клоуны»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«Болезнь куклы» П.И. Чайковский.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4. «Шествие гномов» Э. Григ.</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5. «Дед Мороз» Р. Шуман и т.д.</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сидят полукругом.</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Приходит садовник (педагог) и приносит детям необыкновенный цветок. Вызванный ребёнок вынимает из середины любой лепесток, поворачивает его и отгадывает к какому произведению данная иллюстрация. Если произведение известно ему, то ребёнок должен назвать его и 	имя композитора. Музыкальный руководитель исполняет </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произведение или включает запись.</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дети активно участвуют в</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определении характера, темпа, жанра произведения.</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7649" name="Rectangle 1"/>
          <p:cNvSpPr>
            <a:spLocks noChangeArrowheads="1"/>
          </p:cNvSpPr>
          <p:nvPr/>
        </p:nvSpPr>
        <p:spPr bwMode="auto">
          <a:xfrm>
            <a:off x="188640" y="285056"/>
            <a:ext cx="648072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мелодического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«Теремок»</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развитие мелодического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Игровое поле с изображением домика с крыльцом из семи ступенек. Фигурки зверей: заяц, лягушка, лиса, мышка, петушок, кошка, собака, птичка.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Педагог:    Стоит в поле теремок, теремок.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Как красив он и высок, и высок.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 ступенькам мы идём, все идём.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Свою песенку поём, да поём.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Выбираются трое детей, каждый берёт себе любую фигурку. Персонаж идёт по ступенькам вверх и поёт первую фразу: «По ступенькам я иду…», затем, стоя у входа в домик, поёт вторую фразу: «В дом чудесный захожу!», придумывая свой мотив, - и «заходит» в дом. Каждый ребёнок, придумывая мотив второй фразы, не должен повторять чужой мотив. Когда все персонажи «зайдут» в дом, начинается движение вниз, в обратном порядке. Персонаж спускается по ступенькам и поёт: «По ступенькам вниз иду…», затем, стоя у первой ступеньки, допевает вторую фразу: «По тропиночке уйду», также 	придумывая свой мотив этой фразы, и уходит.</a:t>
            </a:r>
            <a:endParaRPr kumimoji="0" lang="ru-RU" sz="1800" b="0" i="0" u="none" strike="noStrike" cap="none" normalizeH="0" baseline="0" dirty="0" smtClean="0">
              <a:ln>
                <a:noFill/>
              </a:ln>
              <a:solidFill>
                <a:schemeClr val="tx1"/>
              </a:solidFill>
              <a:effectLst/>
              <a:cs typeface="Arial" pitchFamily="34" charset="0"/>
            </a:endParaRPr>
          </a:p>
        </p:txBody>
      </p:sp>
      <p:pic>
        <p:nvPicPr>
          <p:cNvPr id="27650" name="Рисунок 2" descr="Копия теремок.jpg"/>
          <p:cNvPicPr>
            <a:picLocks noChangeAspect="1" noChangeArrowheads="1"/>
          </p:cNvPicPr>
          <p:nvPr/>
        </p:nvPicPr>
        <p:blipFill>
          <a:blip r:embed="rId3" cstate="print"/>
          <a:srcRect/>
          <a:stretch>
            <a:fillRect/>
          </a:stretch>
        </p:blipFill>
        <p:spPr bwMode="auto">
          <a:xfrm>
            <a:off x="5157192" y="1403648"/>
            <a:ext cx="1274639" cy="1152128"/>
          </a:xfrm>
          <a:prstGeom prst="rect">
            <a:avLst/>
          </a:prstGeom>
          <a:ln>
            <a:noFill/>
          </a:ln>
          <a:effectLst>
            <a:softEdge rad="112500"/>
          </a:effectLst>
        </p:spPr>
      </p:pic>
      <p:sp>
        <p:nvSpPr>
          <p:cNvPr id="27652" name="Rectangle 4"/>
          <p:cNvSpPr>
            <a:spLocks noChangeArrowheads="1"/>
          </p:cNvSpPr>
          <p:nvPr/>
        </p:nvSpPr>
        <p:spPr bwMode="auto">
          <a:xfrm>
            <a:off x="0" y="4932040"/>
            <a:ext cx="648072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слуха детей.</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Большая картина ( фланелеграф ), изображающая поляну с нотным станом. Нотки-солнышки для фланелеграфа – 8 шт. Размер солнышка соотносится с нотным станом.</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16632" y="6027762"/>
            <a:ext cx="6741368"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Педагог: Жило-было солнышко. Встало утром рано, потянулось и запело свою песенку.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Напевает произвольно.)</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солнышко лучистое,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Очень-очень 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Люблю я умываться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в лужицах купаться.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Говорит.)</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Мои детки засмеялись,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 линейкам разбежались.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Помогите их собрать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по именам назвать.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нашла маленькое солнышко ( ставит нотку-солнышко на первую линейку ), 	вот оно на первой         	линейке, а зовут его «ми».</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вместе с педагогом пропевают звук. На каждом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занятии количество использованных нот-солнышек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может быть различным, в зависимости от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оставленных задач.</a:t>
            </a:r>
            <a:endParaRPr kumimoji="0" lang="ru-RU"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4" name="Рисунок 3" descr="солнышко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1168" y="6084168"/>
            <a:ext cx="1656184" cy="1710530"/>
          </a:xfrm>
          <a:prstGeom prst="rect">
            <a:avLst/>
          </a:prstGeom>
          <a:noFill/>
          <a:ln w="9525">
            <a:noFill/>
            <a:miter lim="800000"/>
            <a:headEnd/>
            <a:tailEnd/>
          </a:ln>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7956376"/>
            <a:ext cx="1377519" cy="1187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6626" name="Rectangle 2"/>
          <p:cNvSpPr>
            <a:spLocks noChangeArrowheads="1"/>
          </p:cNvSpPr>
          <p:nvPr/>
        </p:nvSpPr>
        <p:spPr bwMode="auto">
          <a:xfrm>
            <a:off x="188640" y="84639"/>
            <a:ext cx="65527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«Музыкальные птенчики»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закрепление понятия о высоких и низких звуках, развитие звуковысотного слуха, творчества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Картина с изображением дерева, ветки которого расположены в виде нотоносца; птички – 5 шт.; набор шапочек для «птичек». Дерево и птички должны быть соразмерны, ветки – нотный стан, птички – ноты.</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Педагог: Наступила весна, вернулись из тёплых краёв птицы, свили гнёзда и вывели птенчиков. Обрадовались птенцы, что научились летать, и стали с веточки на веточку порхать, песни петь. Педагог выбирает несколько детей, надевает на них шапочки птички-мамы и птенцов и даёт им в руки изображения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5" name="Рисунок 67" descr="http://stat19.privet.ru/lr/0b13a8c24145d2a164bfe8b9781c6179"/>
          <p:cNvPicPr>
            <a:picLocks noChangeAspect="1" noChangeArrowheads="1"/>
          </p:cNvPicPr>
          <p:nvPr/>
        </p:nvPicPr>
        <p:blipFill>
          <a:blip r:embed="rId3" cstate="print"/>
          <a:srcRect/>
          <a:stretch>
            <a:fillRect/>
          </a:stretch>
        </p:blipFill>
        <p:spPr bwMode="auto">
          <a:xfrm>
            <a:off x="5517232" y="1835696"/>
            <a:ext cx="1250805" cy="1512168"/>
          </a:xfrm>
          <a:prstGeom prst="rect">
            <a:avLst/>
          </a:prstGeom>
          <a:ln>
            <a:noFill/>
          </a:ln>
          <a:effectLst>
            <a:softEdge rad="112500"/>
          </a:effectLst>
        </p:spPr>
      </p:pic>
      <p:sp>
        <p:nvSpPr>
          <p:cNvPr id="26627" name="Rectangle 3"/>
          <p:cNvSpPr>
            <a:spLocks noChangeArrowheads="1"/>
          </p:cNvSpPr>
          <p:nvPr/>
        </p:nvSpPr>
        <p:spPr bwMode="auto">
          <a:xfrm>
            <a:off x="116632" y="1835696"/>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поют попевку: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Мы птенчики весёлые,</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Умеем мы летать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с веточки на веточку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Нам весело порхать.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Ребёнок, изображающий маму, ставит птицу на нижнюю веточку и поёт импровизированную песенку </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низким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А мамочка волнуется: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Лети-ка, птенчик,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Спою я колыбельную,</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ты уснёшь, малыш!</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изображающие птенчиков, прикладывают птенчиков к веткам повыше и поют высокими голосами.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Не хочу к тебе лететь,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Буду здесь я песни петь.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2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Выбирается мама-птичка и птенчики. Дети-птенчики поют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свою песенку и раскладывают изображения по верхним веткам,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называя их по именам: птенчик Ре, птенчик Ми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188640" y="4788024"/>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подружки»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развитие чувства ритма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Плоские фигурки из картона (5 шт.). Можно использовать варианты: все куклы одной величины, но раскрашены по-разному, или куклы разного размера (по типу матрёшек) в одежде с различными узорами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8" name="Рисунок 70" descr="http://ancoco.a.n.pic.centerblog.net/o/76233cd7.png"/>
          <p:cNvPicPr>
            <a:picLocks noChangeAspect="1" noChangeArrowheads="1"/>
          </p:cNvPicPr>
          <p:nvPr/>
        </p:nvPicPr>
        <p:blipFill>
          <a:blip r:embed="rId4" cstate="print"/>
          <a:srcRect/>
          <a:stretch>
            <a:fillRect/>
          </a:stretch>
        </p:blipFill>
        <p:spPr bwMode="auto">
          <a:xfrm>
            <a:off x="4005064" y="4716016"/>
            <a:ext cx="1416050" cy="1317625"/>
          </a:xfrm>
          <a:prstGeom prst="rect">
            <a:avLst/>
          </a:prstGeom>
          <a:noFill/>
        </p:spPr>
      </p:pic>
      <p:sp>
        <p:nvSpPr>
          <p:cNvPr id="26630" name="Rectangle 6"/>
          <p:cNvSpPr>
            <a:spLocks noChangeArrowheads="1"/>
          </p:cNvSpPr>
          <p:nvPr/>
        </p:nvSpPr>
        <p:spPr bwMode="auto">
          <a:xfrm>
            <a:off x="188640" y="6588224"/>
            <a:ext cx="64807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Фигурки стоят на столе, одна за другой в колонне. Дети сидят полукругом или в шахматном порядке, лицом к столу. Звучит русская народная мелодия «Светит месяц».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Познакомьтесь, ребята к нам в гости пришли весёлые подружки: Дашенька, Глашенька, Сашенька, Иринушка, Маринушка. (Выставляет их в одну шеренгу.) Они очень любят плясать и хотят вас научить. Вот как умеет Дашенька!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берёт матрёшку и выстукивает деревянной подставкой ритмический рисунок. Дети повторяют ритм на деревянных ложках. Можно просто отхлопать ритм в ладоши. Ритмы так же 	можно демонстрировать детям, исполняя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	 на фортепиано.</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2290" name="Rectangle 2"/>
          <p:cNvSpPr>
            <a:spLocks noChangeArrowheads="1"/>
          </p:cNvSpPr>
          <p:nvPr/>
        </p:nvSpPr>
        <p:spPr bwMode="auto">
          <a:xfrm>
            <a:off x="188640" y="313076"/>
            <a:ext cx="64807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больше знает?»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Расширять и закреплять знания о музыкальных инструментах (внешний вид, звучание, название)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Рисунок 1" descr="http://s39.radikal.ru/i083/1103/ef/6fb9fa69e972.jpg"/>
          <p:cNvPicPr>
            <a:picLocks noChangeAspect="1" noChangeArrowheads="1"/>
          </p:cNvPicPr>
          <p:nvPr/>
        </p:nvPicPr>
        <p:blipFill>
          <a:blip r:embed="rId3" cstate="print">
            <a:clrChange>
              <a:clrFrom>
                <a:srgbClr val="FBF9BC"/>
              </a:clrFrom>
              <a:clrTo>
                <a:srgbClr val="FBF9BC">
                  <a:alpha val="0"/>
                </a:srgbClr>
              </a:clrTo>
            </a:clrChange>
          </a:blip>
          <a:srcRect/>
          <a:stretch>
            <a:fillRect/>
          </a:stretch>
        </p:blipFill>
        <p:spPr bwMode="auto">
          <a:xfrm>
            <a:off x="1340768" y="3131840"/>
            <a:ext cx="1296144" cy="1302386"/>
          </a:xfrm>
          <a:prstGeom prst="rect">
            <a:avLst/>
          </a:prstGeom>
          <a:noFill/>
        </p:spPr>
      </p:pic>
      <p:sp>
        <p:nvSpPr>
          <p:cNvPr id="12291" name="Rectangle 3"/>
          <p:cNvSpPr>
            <a:spLocks noChangeArrowheads="1"/>
          </p:cNvSpPr>
          <p:nvPr/>
        </p:nvSpPr>
        <p:spPr bwMode="auto">
          <a:xfrm>
            <a:off x="188640" y="2627784"/>
            <a:ext cx="64087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продолжается до тех пор, пока карточки не закончатся. Выигрывает тот, кто соберёт больше карточек.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2293" name="Rectangle 5"/>
          <p:cNvSpPr>
            <a:spLocks noChangeArrowheads="1"/>
          </p:cNvSpPr>
          <p:nvPr/>
        </p:nvSpPr>
        <p:spPr bwMode="auto">
          <a:xfrm>
            <a:off x="188640" y="475158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«Эхо»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Выстукивание заданного ритма.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2292" name="Picture 4" descr="http://forumpinkpages.ru/uploads/post-13357-1347713209.jpg"/>
          <p:cNvPicPr>
            <a:picLocks noChangeAspect="1" noChangeArrowheads="1"/>
          </p:cNvPicPr>
          <p:nvPr/>
        </p:nvPicPr>
        <p:blipFill>
          <a:blip r:embed="rId4" r:link="rId5" cstate="print"/>
          <a:srcRect/>
          <a:stretch>
            <a:fillRect/>
          </a:stretch>
        </p:blipFill>
        <p:spPr bwMode="auto">
          <a:xfrm>
            <a:off x="5013176" y="6300192"/>
            <a:ext cx="1467743" cy="1467743"/>
          </a:xfrm>
          <a:prstGeom prst="rect">
            <a:avLst/>
          </a:prstGeom>
          <a:ln>
            <a:noFill/>
          </a:ln>
          <a:effectLst>
            <a:softEdge rad="112500"/>
          </a:effectLst>
        </p:spPr>
      </p:pic>
      <p:sp>
        <p:nvSpPr>
          <p:cNvPr id="12294" name="Rectangle 6"/>
          <p:cNvSpPr>
            <a:spLocks noChangeArrowheads="1"/>
          </p:cNvSpPr>
          <p:nvPr/>
        </p:nvSpPr>
        <p:spPr bwMode="auto">
          <a:xfrm>
            <a:off x="188640" y="579613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проговаривает текст с ритмическим выстукиванием: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Мы в лесу слыхали стук.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Это дятел сел на сук.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задает ритмический рисунок, дети повторяют.</a:t>
            </a:r>
            <a:endParaRPr kumimoji="0" lang="ru-RU" sz="1800" b="0" i="0" u="none" strike="noStrike" cap="none" normalizeH="0" baseline="0" dirty="0" smtClean="0">
              <a:ln>
                <a:noFill/>
              </a:ln>
              <a:solidFill>
                <a:schemeClr val="tx1"/>
              </a:solidFill>
              <a:effectLst/>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5602" name="Rectangle 2"/>
          <p:cNvSpPr>
            <a:spLocks noChangeArrowheads="1"/>
          </p:cNvSpPr>
          <p:nvPr/>
        </p:nvSpPr>
        <p:spPr bwMode="auto">
          <a:xfrm>
            <a:off x="0" y="179512"/>
            <a:ext cx="454880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«Музыкальное окошко»</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и тембрового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Рисунок 4" descr="теремок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1200821"/>
            <a:ext cx="1123380" cy="1329258"/>
          </a:xfrm>
          <a:prstGeom prst="rect">
            <a:avLst/>
          </a:prstGeom>
          <a:noFill/>
        </p:spPr>
      </p:pic>
      <p:sp>
        <p:nvSpPr>
          <p:cNvPr id="25603" name="Rectangle 3"/>
          <p:cNvSpPr>
            <a:spLocks noChangeArrowheads="1"/>
          </p:cNvSpPr>
          <p:nvPr/>
        </p:nvSpPr>
        <p:spPr bwMode="auto">
          <a:xfrm>
            <a:off x="188640" y="1056238"/>
            <a:ext cx="648072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Домик из настольного театра (картонный или деревянный), установленный на столе. Фигурки животных.</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ea typeface="Batang" pitchFamily="18" charset="-127"/>
                <a:cs typeface="Times New Roman" pitchFamily="18" charset="0"/>
              </a:rPr>
              <a:t>Педагог</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окне сидела кошка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мяукала немножко.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А потом прыг на дорожку,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не стало в доме кошки.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Ну а кто остался дома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стучит сейчас в окошко?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Вызванный ребёнок проходит за домик, выбирает одну из лежащих там игрушек и с помощью звукоподражания "озвучивает" своего персонажа. Дети отгадывают, кто это, и в окошке показывается персонаж.</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Дальше окошко закрывается и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Игру можно варьировать: животные - мама-птичка, птенчик; мама-кошка, котёнок и т.д. В этом случае дети определяют высоту голоса персонажа.</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также могут озвучить своего персонажа при       	помощи музыкальных инструментов: мишка - бубен, заяц – </a:t>
            </a:r>
          </a:p>
          <a:p>
            <a:pPr marL="0" marR="0" lvl="0" indent="179388"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металлофон, петушок - дудочка, мышка- колокольчик и т.п.</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88640" y="5454680"/>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100" b="1" i="0" u="none" strike="noStrike" cap="none" normalizeH="0" baseline="0" dirty="0" smtClean="0">
                <a:ln>
                  <a:noFill/>
                </a:ln>
                <a:solidFill>
                  <a:schemeClr val="tx1"/>
                </a:solidFill>
                <a:effectLst/>
                <a:ea typeface="Times New Roman" pitchFamily="18" charset="0"/>
                <a:cs typeface="Arial" pitchFamily="34" charset="0"/>
              </a:rPr>
              <a:t>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Учить детей различать короткие и долгие звуки, уметь прохлопать ритм.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Ход игры: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Педагог предлагает детям послушать, кто идет по дорожке и повторить, как звучат шаги своими хлопками. Когда дети научатся различать короткие и долгие хлопки, педагог предлагает на слух определить «большие и маленькие» ножки, выполняя хлопки за ширмой или за спиной.</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 Большие ноги шли по дороге:               (долгие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Маленькие ножки бежали по дорожке: (короткие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По слуховому восприятию учить детей различать короткие и долгие звуки, развивая тем самым ритмическую память, умение соотносить свои действия с музыкой – способность прохлопать ритмический рисунок  мелодии руками, развивать музыкально – ритмическое восприятие.</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правила: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Слушать звуки разной длительности, не мешать другим.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действия: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Отгадывать длительность звуков, прохлопывать их соответственно.</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Игровая цель: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Угадать первым.</a:t>
            </a:r>
            <a:endParaRPr kumimoji="0" lang="ru-RU" sz="11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16632" y="4932040"/>
            <a:ext cx="6408712" cy="584775"/>
          </a:xfrm>
          <a:prstGeom prst="rect">
            <a:avLst/>
          </a:prstGeom>
        </p:spPr>
        <p:txBody>
          <a:bodyPr wrap="square">
            <a:spAutoFit/>
          </a:bodyPr>
          <a:lstStyle/>
          <a:p>
            <a:pPr lvl="0" indent="179388" fontAlgn="base">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indent="179388" eaLnBrk="0" fontAlgn="base" hangingPunct="0">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«Большие</a:t>
            </a:r>
            <a:r>
              <a:rPr kumimoji="0" lang="ru-RU" sz="1600" b="1" i="0" u="none" strike="noStrike" cap="none" normalizeH="0" dirty="0" smtClean="0">
                <a:ln>
                  <a:noFill/>
                </a:ln>
                <a:solidFill>
                  <a:schemeClr val="tx1"/>
                </a:solidFill>
                <a:effectLst/>
                <a:ea typeface="Batang" pitchFamily="18" charset="-127"/>
                <a:cs typeface="Times New Roman" pitchFamily="18" charset="0"/>
              </a:rPr>
              <a:t> и маленькие</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a:t>
            </a: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1266" name="Rectangle 2"/>
          <p:cNvSpPr>
            <a:spLocks noChangeArrowheads="1"/>
          </p:cNvSpPr>
          <p:nvPr/>
        </p:nvSpPr>
        <p:spPr bwMode="auto">
          <a:xfrm>
            <a:off x="188640" y="323528"/>
            <a:ext cx="64087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 нам гости пришли»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Побуждать детей подбирать нужные ритмы для разных персонажей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 детям приходят в гости разные игрушки: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Медведь просит любого ребенка сыграть на бубне, а он станцует (ребенок должен играть медленно),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Зайчик (прыгает под быстрые удары молоточком на металлофоне),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Лошадка (скачет под четкие, ритмичные удары молоточка или ложек),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1265" name="Рисунок 4" descr="http://www.biblus.ru/pics/2/5/1/1000114887.jpg"/>
          <p:cNvPicPr>
            <a:picLocks noChangeAspect="1" noChangeArrowheads="1"/>
          </p:cNvPicPr>
          <p:nvPr/>
        </p:nvPicPr>
        <p:blipFill>
          <a:blip r:embed="rId3" cstate="print"/>
          <a:srcRect t="29787" r="-26"/>
          <a:stretch>
            <a:fillRect/>
          </a:stretch>
        </p:blipFill>
        <p:spPr bwMode="auto">
          <a:xfrm>
            <a:off x="908720" y="2339752"/>
            <a:ext cx="1878086" cy="1728192"/>
          </a:xfrm>
          <a:prstGeom prst="rect">
            <a:avLst/>
          </a:prstGeom>
          <a:ln>
            <a:noFill/>
          </a:ln>
          <a:effectLst>
            <a:softEdge rad="112500"/>
          </a:effectLst>
        </p:spPr>
      </p:pic>
      <p:sp>
        <p:nvSpPr>
          <p:cNvPr id="11267" name="Rectangle 3"/>
          <p:cNvSpPr>
            <a:spLocks noChangeArrowheads="1"/>
          </p:cNvSpPr>
          <p:nvPr/>
        </p:nvSpPr>
        <p:spPr bwMode="auto">
          <a:xfrm>
            <a:off x="0" y="226774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Птичка (летит под звон колокольчика).</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1269" name="Rectangle 5"/>
          <p:cNvSpPr>
            <a:spLocks noChangeArrowheads="1"/>
          </p:cNvSpPr>
          <p:nvPr/>
        </p:nvSpPr>
        <p:spPr bwMode="auto">
          <a:xfrm>
            <a:off x="0" y="4788024"/>
            <a:ext cx="6858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«Ритмический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звуковое внимание, ритмичность; закреплять слуховые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представления о равномерной пульсации звуков. Использовать «звучащие» жесты – хлопки, щелчки, притопы и т.д. Закреплять навыки прямого счета, вызывать положительные эмоции от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Используется кубик на гранях которого изображено разное количество предметов: </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5940152"/>
            <a:ext cx="666936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1 – 1 бабочка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2 – 2 цветка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3 – 3 клубнички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4 – 4 листика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5 – 5 шишек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6 – 6 елочек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в кругу под веселую ритмичную музыку передают кубик по кругу, проговаривая: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Ты возьми веселый кубик,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Передай его друзьям,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Что покажет этот кубик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Повтори за ним ты сам!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Ребенок бросает кубик в круг. Педагог предлагает ему или всем играющим сосчитать, сколько, 	например, цветочков изображено на выпавшей грани кубика. Затем </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столько же раз хлопают в ладоши и т.д. Сопровождать «звучащие»</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жесты нужно счетом вслух.</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41" name="Rectangle 1"/>
          <p:cNvSpPr>
            <a:spLocks noChangeArrowheads="1"/>
          </p:cNvSpPr>
          <p:nvPr/>
        </p:nvSpPr>
        <p:spPr bwMode="auto">
          <a:xfrm>
            <a:off x="188640" y="323528"/>
            <a:ext cx="63367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«Лесенка-чудесенка»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Различать движение мелодии вверх и вниз, слышать первую и пятую ступени лада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ребенку сыграть на металлофоне песенку «Лесенка». Затем загадывает загадки: играя движение мелодии вверх или вниз, просит узнать, куда пошла мелодия песни. Затем усложняется задание. Воспитатель, исполняя любую фразу, не доигрывает последний звук. Просит ребенка определить направление движения мелодии и допеть недостающий звук.</a:t>
            </a:r>
            <a:endParaRPr kumimoji="0" lang="ru-RU" sz="1800" b="0" i="0" u="none" strike="noStrike" cap="none" normalizeH="0" baseline="0" dirty="0" smtClean="0">
              <a:ln>
                <a:noFill/>
              </a:ln>
              <a:solidFill>
                <a:schemeClr val="tx1"/>
              </a:solidFill>
              <a:effectLst/>
              <a:cs typeface="Arial" pitchFamily="34" charset="0"/>
            </a:endParaRPr>
          </a:p>
        </p:txBody>
      </p:sp>
      <p:pic>
        <p:nvPicPr>
          <p:cNvPr id="10242" name="Рисунок 10" descr="http://uchebilka.ru/pars_docs/refs/85/84769/84769_html_f348145.jpg"/>
          <p:cNvPicPr>
            <a:picLocks noChangeAspect="1" noChangeArrowheads="1"/>
          </p:cNvPicPr>
          <p:nvPr/>
        </p:nvPicPr>
        <p:blipFill>
          <a:blip r:embed="rId3" cstate="print"/>
          <a:srcRect/>
          <a:stretch>
            <a:fillRect/>
          </a:stretch>
        </p:blipFill>
        <p:spPr bwMode="auto">
          <a:xfrm>
            <a:off x="908720" y="2627784"/>
            <a:ext cx="2880320" cy="1371724"/>
          </a:xfrm>
          <a:prstGeom prst="rect">
            <a:avLst/>
          </a:prstGeom>
          <a:ln>
            <a:noFill/>
          </a:ln>
          <a:effectLst>
            <a:softEdge rad="112500"/>
          </a:effectLst>
        </p:spPr>
      </p:pic>
      <p:sp>
        <p:nvSpPr>
          <p:cNvPr id="10244" name="Rectangle 4"/>
          <p:cNvSpPr>
            <a:spLocks noChangeArrowheads="1"/>
          </p:cNvSpPr>
          <p:nvPr/>
        </p:nvSpPr>
        <p:spPr bwMode="auto">
          <a:xfrm>
            <a:off x="0" y="4860032"/>
            <a:ext cx="64807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«Песенки-картинки»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Закреплять с детьми знакомые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0243" name="Рисунок 13" descr="http://shantilal.com/image/5587fe198bfa3.jpg"/>
          <p:cNvPicPr>
            <a:picLocks noChangeAspect="1" noChangeArrowheads="1"/>
          </p:cNvPicPr>
          <p:nvPr/>
        </p:nvPicPr>
        <p:blipFill>
          <a:blip r:embed="rId4" cstate="print"/>
          <a:srcRect/>
          <a:stretch>
            <a:fillRect/>
          </a:stretch>
        </p:blipFill>
        <p:spPr bwMode="auto">
          <a:xfrm>
            <a:off x="1196752" y="6476082"/>
            <a:ext cx="2088232" cy="2363218"/>
          </a:xfrm>
          <a:prstGeom prst="rect">
            <a:avLst/>
          </a:prstGeom>
          <a:ln>
            <a:noFill/>
          </a:ln>
          <a:effectLst>
            <a:softEdge rad="112500"/>
          </a:effectLst>
        </p:spPr>
      </p:pic>
      <p:sp>
        <p:nvSpPr>
          <p:cNvPr id="10245" name="Rectangle 5"/>
          <p:cNvSpPr>
            <a:spLocks noChangeArrowheads="1"/>
          </p:cNvSpPr>
          <p:nvPr/>
        </p:nvSpPr>
        <p:spPr bwMode="auto">
          <a:xfrm>
            <a:off x="404664" y="5940152"/>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Собираются картинки знакомых детям песен, наклеиваются на кубик. Затем проводится игра.</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sp>
        <p:nvSpPr>
          <p:cNvPr id="9217" name="Rectangle 1"/>
          <p:cNvSpPr>
            <a:spLocks noChangeArrowheads="1"/>
          </p:cNvSpPr>
          <p:nvPr/>
        </p:nvSpPr>
        <p:spPr bwMode="auto">
          <a:xfrm>
            <a:off x="260648" y="562489"/>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«Песня – танец - марш»</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развивать представления об основных жанрах музыки, способность различать песню, танец, марш.</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 игре используется набор карточек: девочка поет, девочка пляшет, мальчик шагает. Дети слушают 3 пьесы разных жанров и выбирают нужную карточку.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9218" name="Рисунок 16" descr="http://savepic.net/6636633.jpg"/>
          <p:cNvPicPr>
            <a:picLocks noChangeAspect="1" noChangeArrowheads="1"/>
          </p:cNvPicPr>
          <p:nvPr/>
        </p:nvPicPr>
        <p:blipFill>
          <a:blip r:embed="rId3" cstate="print"/>
          <a:srcRect t="17834" r="-15"/>
          <a:stretch>
            <a:fillRect/>
          </a:stretch>
        </p:blipFill>
        <p:spPr bwMode="auto">
          <a:xfrm>
            <a:off x="980728" y="2267744"/>
            <a:ext cx="2987675" cy="1733550"/>
          </a:xfrm>
          <a:prstGeom prst="rect">
            <a:avLst/>
          </a:prstGeom>
          <a:noFill/>
          <a:ln w="9525">
            <a:noFill/>
            <a:miter lim="800000"/>
            <a:headEnd/>
            <a:tailEnd/>
          </a:ln>
        </p:spPr>
      </p:pic>
      <p:sp>
        <p:nvSpPr>
          <p:cNvPr id="9219" name="Rectangle 3"/>
          <p:cNvSpPr>
            <a:spLocks noChangeArrowheads="1"/>
          </p:cNvSpPr>
          <p:nvPr/>
        </p:nvSpPr>
        <p:spPr bwMode="auto">
          <a:xfrm>
            <a:off x="-747464" y="4788024"/>
            <a:ext cx="7605464" cy="4924425"/>
          </a:xfrm>
          <a:prstGeom prst="rect">
            <a:avLst/>
          </a:prstGeom>
          <a:noFill/>
          <a:ln w="9525">
            <a:noFill/>
            <a:miter lim="800000"/>
            <a:headEnd/>
            <a:tailEnd/>
          </a:ln>
          <a:effectLst/>
        </p:spPr>
        <p:txBody>
          <a:bodyPr vert="horz" wrap="square" lIns="899829" tIns="45720" rIns="26979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«Передай кубик»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Побуждать детей к сочинению коротких мелодий в жанре марша и колыбельной на заданный текст.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 детьми держа в руках кубик, шагает и поет: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идем, мы идем, Тра-та-та,</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поем, мы поем, Ля-ля-ля.</a:t>
            </a:r>
            <a:endParaRPr kumimoji="0" lang="ru-RU" sz="1100" b="0" i="0" u="none" strike="noStrike" cap="none" normalizeH="0" baseline="0" dirty="0" smtClean="0">
              <a:ln>
                <a:noFill/>
              </a:ln>
              <a:solidFill>
                <a:schemeClr val="tx1"/>
              </a:solidFill>
              <a:effectLs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передает кубик ребенку. Ребенок выбирает картинку на кубике по желанию. И соответственно сочиняет свою песенку:</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иду, я иду, 		Я пою, я пою: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Тра-та-та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пою, я пою		Баю-бай, баю-бай</a:t>
            </a:r>
            <a:endParaRPr lang="ru-RU" sz="1100" dirty="0">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Тра-ля-ля		Баю, баю, баю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Куколку качаю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 два, три		Баю-бай,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Поскорее засыпай</a:t>
            </a:r>
            <a:endParaRPr kumimoji="0" lang="ru-RU" sz="1100" b="0" i="0" u="none" strike="noStrike" cap="none" normalizeH="0" baseline="0" dirty="0" smtClean="0">
              <a:ln>
                <a:noFill/>
              </a:ln>
              <a:solidFill>
                <a:schemeClr val="tx1"/>
              </a:solidFill>
              <a:effectLst/>
              <a:cs typeface="Arial" pitchFamily="34" charset="0"/>
            </a:endParaRPr>
          </a:p>
          <a:p>
            <a:pPr lvl="0"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Посмотри		 Засыпай</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8193" name="Rectangle 1"/>
          <p:cNvSpPr>
            <a:spLocks noChangeArrowheads="1"/>
          </p:cNvSpPr>
          <p:nvPr/>
        </p:nvSpPr>
        <p:spPr bwMode="auto">
          <a:xfrm>
            <a:off x="260648" y="-215661"/>
            <a:ext cx="6597352" cy="5355312"/>
          </a:xfrm>
          <a:prstGeom prst="rect">
            <a:avLst/>
          </a:prstGeom>
          <a:noFill/>
          <a:ln w="9525">
            <a:noFill/>
            <a:miter lim="800000"/>
            <a:headEnd/>
            <a:tailEnd/>
          </a:ln>
          <a:effectLst/>
        </p:spPr>
        <p:txBody>
          <a:bodyPr vert="horz" wrap="square" lIns="91440" tIns="45720" rIns="26979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музыкальной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как поет?»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Повторять короткие звукоподражания за взрослыми.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читает короткие стихотворения:</a:t>
            </a:r>
            <a:br>
              <a:rPr kumimoji="0" lang="ru-RU" sz="14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Ясное солнышко		Скачет козленок		              Ссоры все пора забыть,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Рано встает		По траве: 		              Лучше весело дружить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Песни петух		</a:t>
            </a:r>
            <a:r>
              <a:rPr lang="ru-RU" sz="1000" dirty="0" smtClean="0">
                <a:ea typeface="Batang" pitchFamily="18" charset="-127"/>
                <a:cs typeface="Times New Roman" pitchFamily="18" charset="0"/>
              </a:rPr>
              <a:t>С</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кок-скок. 		              Долго не сердить, быстро помирись.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заборе поет: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Весело лает 	              Вместе весело играли,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Ку-ка-ре-ку</a:t>
            </a:r>
            <a:r>
              <a:rPr lang="ru-RU" sz="1000" dirty="0">
                <a:ea typeface="Batang" pitchFamily="18" charset="-127"/>
                <a:cs typeface="Times New Roman" pitchFamily="18" charset="0"/>
              </a:rPr>
              <a:t>	</a:t>
            </a:r>
            <a:r>
              <a:rPr lang="ru-RU" sz="1000" dirty="0" smtClean="0">
                <a:ea typeface="Batang" pitchFamily="18" charset="-127"/>
                <a:cs typeface="Times New Roman" pitchFamily="18" charset="0"/>
              </a:rPr>
              <a:t>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У будки щенок.</a:t>
            </a:r>
            <a:r>
              <a:rPr lang="ru-RU" sz="1000" dirty="0" smtClean="0">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Гав-гав.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И друг друга догоняли: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Свинка на завтрак		Рыжий Бобик	              Мяв-гав, мяв-гав, мяв-гав.</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Ведет поросят			 Кошку Мурку напугал:</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Круглые глазки			Гав-гав-гав.</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Как бусы блестят,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Хрю, хрю, хрю.</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Утки спешат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Искупаться в пруду</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Желтой цепочкой</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 тропке идут,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Кря, кря, кря.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r>
            <a:br>
              <a:rPr kumimoji="0" lang="ru-RU" sz="10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8195" name="Rectangle 3"/>
          <p:cNvSpPr>
            <a:spLocks noChangeArrowheads="1"/>
          </p:cNvSpPr>
          <p:nvPr/>
        </p:nvSpPr>
        <p:spPr bwMode="auto">
          <a:xfrm>
            <a:off x="188640" y="478802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Развивать у детей интерес к игре на музыкальных инструментах,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воспитывать коммуникативные навыки в игре, доброжелательные отношения друг к другу. Доставить радость от совместной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Рисунок 19" descr="http://is3.mzstatic.com/image/thumb/Purple3/v4/93/76/ce/9376ceff-55c9-6561-2a93-e4f0f318cb06/source/1024x1024sr.jpg"/>
          <p:cNvPicPr>
            <a:picLocks noChangeAspect="1" noChangeArrowheads="1"/>
          </p:cNvPicPr>
          <p:nvPr/>
        </p:nvPicPr>
        <p:blipFill>
          <a:blip r:embed="rId3" cstate="print"/>
          <a:srcRect l="10080" t="7452" r="9691" b="6210"/>
          <a:stretch>
            <a:fillRect/>
          </a:stretch>
        </p:blipFill>
        <p:spPr bwMode="auto">
          <a:xfrm>
            <a:off x="4581128" y="5652120"/>
            <a:ext cx="1661220" cy="1787972"/>
          </a:xfrm>
          <a:prstGeom prst="rect">
            <a:avLst/>
          </a:prstGeom>
          <a:ln>
            <a:noFill/>
          </a:ln>
          <a:effectLst>
            <a:softEdge rad="112500"/>
          </a:effectLst>
        </p:spPr>
      </p:pic>
      <p:sp>
        <p:nvSpPr>
          <p:cNvPr id="8196" name="Rectangle 4"/>
          <p:cNvSpPr>
            <a:spLocks noChangeArrowheads="1"/>
          </p:cNvSpPr>
          <p:nvPr/>
        </p:nvSpPr>
        <p:spPr bwMode="auto">
          <a:xfrm>
            <a:off x="188640" y="5820013"/>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столе лежат музыкальные инструменты:</a:t>
            </a:r>
            <a:endParaRPr kumimoji="0" lang="ru-RU" sz="1200" b="0" i="0" u="none" strike="noStrike" cap="none" normalizeH="0" baseline="0" dirty="0" smtClean="0">
              <a:ln>
                <a:noFill/>
              </a:ln>
              <a:solidFill>
                <a:schemeClr val="tx1"/>
              </a:solidFill>
              <a:effectLst/>
              <a:cs typeface="Arial" pitchFamily="34" charset="0"/>
            </a:endParaRPr>
          </a:p>
          <a:p>
            <a:pPr lvl="1" algn="just" eaLnBrk="0" fontAlgn="base" hangingPunct="0">
              <a:spcBef>
                <a:spcPct val="0"/>
              </a:spcBef>
              <a:spcAft>
                <a:spcPct val="0"/>
              </a:spcAft>
              <a:buFontTx/>
              <a:buChar char="•"/>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Ложки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Дудочка</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Колокольчик</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Маракас</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(эти же инструменты изображены на гранях кубика). Дети стоят в кругу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 передают кубик под музыку со словами: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Все играет и поет,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Кубик скажет, кто начнет!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который бросал кубик, называет изображенный на верхней грани 	инструмент,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берет его со стола и играет знакомую несложную</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мелодию. В конце остальные дети ему хлопают. Ребенок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возвращает инструмент на столик.</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повторяется по желанию детей.</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clrChange>
              <a:clrFrom>
                <a:srgbClr val="85776A"/>
              </a:clrFrom>
              <a:clrTo>
                <a:srgbClr val="85776A">
                  <a:alpha val="0"/>
                </a:srgbClr>
              </a:clrTo>
            </a:clrChange>
          </a:blip>
          <a:srcRect/>
          <a:stretch>
            <a:fillRect/>
          </a:stretch>
        </p:blipFill>
        <p:spPr bwMode="auto">
          <a:xfrm>
            <a:off x="23813" y="0"/>
            <a:ext cx="6834187" cy="4572000"/>
          </a:xfrm>
          <a:prstGeom prst="rect">
            <a:avLst/>
          </a:prstGeom>
          <a:noFill/>
          <a:ln w="9525">
            <a:noFill/>
            <a:miter lim="800000"/>
            <a:headEnd/>
            <a:tailEnd/>
          </a:ln>
        </p:spPr>
      </p:pic>
      <p:sp>
        <p:nvSpPr>
          <p:cNvPr id="7169" name="Rectangle 1"/>
          <p:cNvSpPr>
            <a:spLocks noChangeArrowheads="1"/>
          </p:cNvSpPr>
          <p:nvPr/>
        </p:nvSpPr>
        <p:spPr bwMode="auto">
          <a:xfrm>
            <a:off x="188640" y="252534"/>
            <a:ext cx="648072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 «Угадай-ка»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учится подражать звучанию различных предметов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и дети стоят или сидят в кругу. Звучит любая веселая мелодия, и дети передают кубик друг другу. Педагог и дети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Кубик детям передай,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Кто пришел к нам, угадай!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Ребенок, у которого оказался кубик, бросает его на пол в кругу, затем показывает голосом, какой звук может издавать предмет, изображенный на верхней грани кубика. На гранях кубика могут  быть изображены: часы, молоток, туча и капелька, самолет, паровоз, желтые листочки и т.д.</a:t>
            </a:r>
            <a:endParaRPr kumimoji="0" lang="ru-RU" sz="1800" b="0" i="0" u="none" strike="noStrike" cap="none" normalizeH="0" baseline="0" dirty="0" smtClean="0">
              <a:ln>
                <a:noFill/>
              </a:ln>
              <a:solidFill>
                <a:schemeClr val="tx1"/>
              </a:solidFill>
              <a:effectLst/>
              <a:cs typeface="Arial" pitchFamily="34" charset="0"/>
            </a:endParaRPr>
          </a:p>
        </p:txBody>
      </p:sp>
      <p:pic>
        <p:nvPicPr>
          <p:cNvPr id="7170" name="Picture 2" descr="http://www.maam.ru/upload/blogs/a56d4c56dbd95015ea3f577d6d764c5a.jpg.jpg"/>
          <p:cNvPicPr>
            <a:picLocks noChangeAspect="1" noChangeArrowheads="1"/>
          </p:cNvPicPr>
          <p:nvPr/>
        </p:nvPicPr>
        <p:blipFill>
          <a:blip r:embed="rId3" r:link="rId4" cstate="print"/>
          <a:srcRect/>
          <a:stretch>
            <a:fillRect/>
          </a:stretch>
        </p:blipFill>
        <p:spPr bwMode="auto">
          <a:xfrm>
            <a:off x="908720" y="2843808"/>
            <a:ext cx="2664296" cy="1403343"/>
          </a:xfrm>
          <a:prstGeom prst="rect">
            <a:avLst/>
          </a:prstGeom>
          <a:ln>
            <a:noFill/>
          </a:ln>
          <a:effectLst>
            <a:softEdge rad="112500"/>
          </a:effectLst>
        </p:spPr>
      </p:pic>
      <p:sp>
        <p:nvSpPr>
          <p:cNvPr id="7172" name="Rectangle 4"/>
          <p:cNvSpPr>
            <a:spLocks noChangeArrowheads="1"/>
          </p:cNvSpPr>
          <p:nvPr/>
        </p:nvSpPr>
        <p:spPr bwMode="auto">
          <a:xfrm>
            <a:off x="116632" y="4695692"/>
            <a:ext cx="655272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ea typeface="Batang" pitchFamily="18" charset="-127"/>
                <a:cs typeface="Times New Roman" pitchFamily="18" charset="0"/>
              </a:rPr>
              <a:t>«Кубик-оркестр»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smtClean="0">
                <a:ln>
                  <a:noFill/>
                </a:ln>
                <a:solidFill>
                  <a:schemeClr val="tx1"/>
                </a:solidFill>
                <a:effectLst/>
                <a:ea typeface="Batang" pitchFamily="18" charset="-127"/>
                <a:cs typeface="Times New Roman" pitchFamily="18" charset="0"/>
              </a:rPr>
              <a:t>Чувствовать и воспроизводить метрический пульс речи (стихов) и музыки, развивать коммуникативные навыки, слуховое внимание, навыки элементарного музицирования в оркестре, чувство ритма; воспитывать интерес к игре на музыкальных инструментах.</a:t>
            </a:r>
            <a:endParaRPr kumimoji="0" lang="ru-RU" sz="12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7171" name="Picture 3" descr="http://ru.on24.ee/images/c/64883_c_277815.jpg"/>
          <p:cNvPicPr>
            <a:picLocks noChangeAspect="1" noChangeArrowheads="1"/>
          </p:cNvPicPr>
          <p:nvPr/>
        </p:nvPicPr>
        <p:blipFill>
          <a:blip r:embed="rId5" r:link="rId6" cstate="print">
            <a:clrChange>
              <a:clrFrom>
                <a:srgbClr val="FFFFFF"/>
              </a:clrFrom>
              <a:clrTo>
                <a:srgbClr val="FFFFFF">
                  <a:alpha val="0"/>
                </a:srgbClr>
              </a:clrTo>
            </a:clrChange>
          </a:blip>
          <a:srcRect/>
          <a:stretch>
            <a:fillRect/>
          </a:stretch>
        </p:blipFill>
        <p:spPr bwMode="auto">
          <a:xfrm>
            <a:off x="4948238" y="6300192"/>
            <a:ext cx="1909762" cy="1360488"/>
          </a:xfrm>
          <a:prstGeom prst="rect">
            <a:avLst/>
          </a:prstGeom>
          <a:noFill/>
        </p:spPr>
      </p:pic>
      <p:sp>
        <p:nvSpPr>
          <p:cNvPr id="7173" name="Rectangle 5"/>
          <p:cNvSpPr>
            <a:spLocks noChangeArrowheads="1"/>
          </p:cNvSpPr>
          <p:nvPr/>
        </p:nvSpPr>
        <p:spPr bwMode="auto">
          <a:xfrm>
            <a:off x="188640" y="6228184"/>
            <a:ext cx="6408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 кругу под веселую ритмичную музыку передают кубик по кругу, проговаривая слова: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движется по кругу,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Передайте кубик другу.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может показать,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чем тебе теперь играть!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Каждый ребенок по очереди кидает кубик, берет выпавший инструмент со стола и кладет на свой стульчик. Игра повторяется, пока все дети не возьмут себе инструменты. Затем все вместе играют в «оркестр». Целесообразно разбить детей на подгруппы. По желанию 	детей игру можно проводить несколько раз.</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34187" cy="4572000"/>
          </a:xfrm>
          <a:prstGeom prst="rect">
            <a:avLst/>
          </a:prstGeom>
          <a:noFill/>
          <a:ln w="9525">
            <a:noFill/>
            <a:miter lim="800000"/>
            <a:headEnd/>
            <a:tailEnd/>
          </a:ln>
        </p:spPr>
      </p:pic>
      <p:sp>
        <p:nvSpPr>
          <p:cNvPr id="6146" name="Rectangle 2"/>
          <p:cNvSpPr>
            <a:spLocks noChangeArrowheads="1"/>
          </p:cNvSpPr>
          <p:nvPr/>
        </p:nvSpPr>
        <p:spPr bwMode="auto">
          <a:xfrm>
            <a:off x="332656" y="179512"/>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«Кубики - календарики»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Формировать и развивать певческий голос, певческие навыки. Совершенствовать чувство темпа и ритма. Учить сочетать текст с движениями и музыкой. Создавать у детей хорошее настроение, расширять представления об окружающей природе и явлениях, происходящих в ней. Учить понимать красоту сменяющих друг друга времен года и воспитывать творческое отношение к природе.</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145" name="Рисунок 25" descr="http://static.my-shop.ru/product/3/139/13873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2267744"/>
            <a:ext cx="858631" cy="864421"/>
          </a:xfrm>
          <a:prstGeom prst="rect">
            <a:avLst/>
          </a:prstGeom>
          <a:noFill/>
        </p:spPr>
      </p:pic>
      <p:sp>
        <p:nvSpPr>
          <p:cNvPr id="6147" name="Rectangle 3"/>
          <p:cNvSpPr>
            <a:spLocks noChangeArrowheads="1"/>
          </p:cNvSpPr>
          <p:nvPr/>
        </p:nvSpPr>
        <p:spPr bwMode="auto">
          <a:xfrm>
            <a:off x="188640" y="1835696"/>
            <a:ext cx="648072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гранях кубика – картинки с изображением времен года, по четыре разукрашенных кубика на четыре сезона. Дети, стоя или сидя в кругу, передают друг другу кубик и ритмично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Календарик мы листаем,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другу отправляем,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 кому кубик попадает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Тот стишок нам всем читает!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с кубиком читает стишок или исполняет вокальную импровизацию,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соответствующую времени года. По желанию детей игра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повторяется несколько раз. В процессе игры можно выучить с детьми</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стихотворение из цикла С.Маршака «Круглый  год».</a:t>
            </a:r>
            <a:endParaRPr kumimoji="0" lang="ru-RU" sz="1800" b="0" i="0" u="none" strike="noStrike" cap="none" normalizeH="0" baseline="0" dirty="0" smtClean="0">
              <a:ln>
                <a:noFill/>
              </a:ln>
              <a:solidFill>
                <a:schemeClr val="tx1"/>
              </a:solidFill>
              <a:effectLst/>
              <a:cs typeface="Arial" pitchFamily="34" charset="0"/>
            </a:endParaRPr>
          </a:p>
        </p:txBody>
      </p:sp>
      <p:sp>
        <p:nvSpPr>
          <p:cNvPr id="6149" name="Rectangle 5"/>
          <p:cNvSpPr>
            <a:spLocks noChangeArrowheads="1"/>
          </p:cNvSpPr>
          <p:nvPr/>
        </p:nvSpPr>
        <p:spPr bwMode="auto">
          <a:xfrm>
            <a:off x="188640" y="4860032"/>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«Кого встретил колобок?»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Воспринимать и различать звучание высокого, среднего и низкого регистра.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Рисунок 28" descr="http://pnmc.spb.ru/files/%D0%BA%D0%BE%D0%BD%D0%BA%D1%83%D1%80%D1%81%20%D0%B2%20%D0%B3%D0%BE%D1%81%D1%82%D1%8F%D1%85%20%D1%83%20%D1%81%D0%BA%D0%B0%D0%B7%D0%BA%D0%B8.jpg"/>
          <p:cNvPicPr>
            <a:picLocks noChangeAspect="1" noChangeArrowheads="1"/>
          </p:cNvPicPr>
          <p:nvPr/>
        </p:nvPicPr>
        <p:blipFill>
          <a:blip r:embed="rId4" cstate="print">
            <a:clrChange>
              <a:clrFrom>
                <a:srgbClr val="DAF0FE"/>
              </a:clrFrom>
              <a:clrTo>
                <a:srgbClr val="DAF0FE">
                  <a:alpha val="0"/>
                </a:srgbClr>
              </a:clrTo>
            </a:clrChange>
          </a:blip>
          <a:srcRect r="9023"/>
          <a:stretch>
            <a:fillRect/>
          </a:stretch>
        </p:blipFill>
        <p:spPr bwMode="auto">
          <a:xfrm>
            <a:off x="1268760" y="7236296"/>
            <a:ext cx="1659260" cy="161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Rectangle 6"/>
          <p:cNvSpPr>
            <a:spLocks noChangeArrowheads="1"/>
          </p:cNvSpPr>
          <p:nvPr/>
        </p:nvSpPr>
        <p:spPr bwMode="auto">
          <a:xfrm>
            <a:off x="188640" y="5868144"/>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отгадать музыкальные загадки. Мелодия звучит в разных регистрах.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«Заяц» - в высоком,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«Лиса» - в среднем,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«Медведь» - в низком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Дети угадывают и показывают на дидактическом пособии.</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5122" name="Rectangle 2"/>
          <p:cNvSpPr>
            <a:spLocks noChangeArrowheads="1"/>
          </p:cNvSpPr>
          <p:nvPr/>
        </p:nvSpPr>
        <p:spPr bwMode="auto">
          <a:xfrm>
            <a:off x="188640" y="115306"/>
            <a:ext cx="64807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бубенчик»</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трех звуков разной высоты (звуки мажорного трезвучия) до-ля-фа. Развивать музыкальную память и звуковысотный слух, умение по слуховому восприятию различать высокие, средние и низкие звуки в пределах мажорного трезвучия: до-ля-фа.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Прослушать напев, не мешать отвечать другим и не подсказывать.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действия:</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Отгадать высоту звука, показать ее положением руки или самостоятельно напеть.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Игровая цель: Угадать первым, чтобы увидеть изображение.</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После исполнения попевки «Бубенчики» Е.Тиличеевой педагог показывает детям карточки с изображением трех разных бубенчиков: верхний бубенчик желтого цвета – Динь, средний бубенчик зеленого цвета – Дан и нижний бубенчик красного цвета – Дон. После этого педагог предлагает детям спеть попевку и показать рукой, на какой высоте располагается каждый из бубенчиков. Когда дети достаточно хорошо освоили это, им показывают рукой и 	голосом, где он находится, т.е. какой это звук – высокий, средний или низкий.  </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5121" name="Рисунок 31" descr="http://gssh3.ucoz.ru/_si/0/10359283.gif"/>
          <p:cNvPicPr>
            <a:picLocks noChangeAspect="1" noChangeArrowheads="1"/>
          </p:cNvPicPr>
          <p:nvPr/>
        </p:nvPicPr>
        <p:blipFill>
          <a:blip r:embed="rId3" cstate="print"/>
          <a:srcRect/>
          <a:stretch>
            <a:fillRect/>
          </a:stretch>
        </p:blipFill>
        <p:spPr bwMode="auto">
          <a:xfrm>
            <a:off x="2564904" y="3419872"/>
            <a:ext cx="1166608" cy="959867"/>
          </a:xfrm>
          <a:prstGeom prst="rect">
            <a:avLst/>
          </a:prstGeom>
          <a:noFill/>
        </p:spPr>
      </p:pic>
      <p:sp>
        <p:nvSpPr>
          <p:cNvPr id="5123" name="Rectangle 3"/>
          <p:cNvSpPr>
            <a:spLocks noChangeArrowheads="1"/>
          </p:cNvSpPr>
          <p:nvPr/>
        </p:nvSpPr>
        <p:spPr bwMode="auto">
          <a:xfrm>
            <a:off x="836712" y="3419872"/>
            <a:ext cx="172819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Бубенчики висят,</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Качаются, звенят.</a:t>
            </a: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Повторим мы их звон:</a:t>
            </a:r>
          </a:p>
          <a:p>
            <a:pPr eaLnBrk="0" fontAlgn="base" hangingPunct="0">
              <a:spcBef>
                <a:spcPct val="0"/>
              </a:spcBef>
              <a:spcAft>
                <a:spcPct val="0"/>
              </a:spcAft>
            </a:pPr>
            <a:r>
              <a:rPr lang="ru-RU" sz="1200" dirty="0" smtClean="0"/>
              <a:t>Динь-динь</a:t>
            </a:r>
            <a:r>
              <a:rPr lang="ru-RU" sz="1200" dirty="0"/>
              <a:t>, дан-дан, дон-дон.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124" name="Rectangle 4"/>
          <p:cNvSpPr>
            <a:spLocks noChangeArrowheads="1"/>
          </p:cNvSpPr>
          <p:nvPr/>
        </p:nvSpPr>
        <p:spPr bwMode="auto">
          <a:xfrm>
            <a:off x="188640" y="4797896"/>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«Выложи мелодию»</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ритмический слух, упражнять детей в определении ритмического рисунка мелодии. Развивать ритмическую и ассоциативную память. По слуховому восприятию учить детей различать длительность звуков: короткие и долгие, уметь передавать ритмический рисунок с помощью ассоциативных элементов: квадраты и прямоугольники, соотносить таким образом мелодию с графическим изображением. </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Слушать знакомые мелодии, не мешать и не подсказывать другим.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Игровые действия: Отгадывать песни, прохлопывать их ритмический рисунок, выкладывать его графическое изображение и наоборот.</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Игровая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Первым выложить рисунок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Педагог исполняет знакомые детям песни с разным ритмическим рисунком, предлагает детям его прохлопать. Затем он показывает детям как можно условно изобразить ритмический рисунок с использованием квадратов, обозначающих долгие звуки. В ходе игры педагог исполняет знакомые детям песни и предлагает им выложить их ритмический рисунок. 	И наоборот просит детей вспомнить песню по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предложенному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педагогом условному изображению ритмического</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рисунка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7956376"/>
            <a:ext cx="1377519" cy="1187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Документ" ma:contentTypeID="0x010100AD0ECF5C94B85C4896AE75A7BBC83423" ma:contentTypeVersion="49" ma:contentTypeDescription="Создание документа." ma:contentTypeScope="" ma:versionID="69ab1022989a64ee8281a2b4a51c352e">
  <xsd:schema xmlns:xsd="http://www.w3.org/2001/XMLSchema" xmlns:xs="http://www.w3.org/2001/XMLSchema" xmlns:p="http://schemas.microsoft.com/office/2006/metadata/properties" xmlns:ns2="4a252ca3-5a62-4c1c-90a6-29f4710e47f8" targetNamespace="http://schemas.microsoft.com/office/2006/metadata/properties" ma:root="true" ma:fieldsID="45d92a831f630846e920fd49d9864d72"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9D0AA9-408C-4D0A-BBDB-5716FC9CE19D}"/>
</file>

<file path=customXml/itemProps2.xml><?xml version="1.0" encoding="utf-8"?>
<ds:datastoreItem xmlns:ds="http://schemas.openxmlformats.org/officeDocument/2006/customXml" ds:itemID="{16828701-437D-4DED-BDC6-48EF71C01947}"/>
</file>

<file path=customXml/itemProps3.xml><?xml version="1.0" encoding="utf-8"?>
<ds:datastoreItem xmlns:ds="http://schemas.openxmlformats.org/officeDocument/2006/customXml" ds:itemID="{FBC51315-9044-4111-BB02-FF1B03F2F95B}"/>
</file>

<file path=customXml/itemProps4.xml><?xml version="1.0" encoding="utf-8"?>
<ds:datastoreItem xmlns:ds="http://schemas.openxmlformats.org/officeDocument/2006/customXml" ds:itemID="{7AB5DB3A-69C6-4124-AFFD-417DDEEF4D18}"/>
</file>

<file path=docProps/app.xml><?xml version="1.0" encoding="utf-8"?>
<Properties xmlns="http://schemas.openxmlformats.org/officeDocument/2006/extended-properties" xmlns:vt="http://schemas.openxmlformats.org/officeDocument/2006/docPropsVTypes">
  <TotalTime>1926</TotalTime>
  <Words>3271</Words>
  <Application>Microsoft Office PowerPoint</Application>
  <PresentationFormat>Экран (4:3)</PresentationFormat>
  <Paragraphs>456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Алексей</cp:lastModifiedBy>
  <cp:revision>133</cp:revision>
  <dcterms:created xsi:type="dcterms:W3CDTF">2016-04-19T19:47:57Z</dcterms:created>
  <dcterms:modified xsi:type="dcterms:W3CDTF">2020-04-22T09:36:24Z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0x010100AD0ECF5C94B85C4896AE75A7BBC83423</vt:lpwstr>
  </property>
</Properties>
</file>