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1" r:id="rId2"/>
    <p:sldId id="256" r:id="rId3"/>
    <p:sldId id="258" r:id="rId4"/>
    <p:sldId id="275" r:id="rId5"/>
    <p:sldId id="284" r:id="rId6"/>
    <p:sldId id="283" r:id="rId7"/>
    <p:sldId id="294" r:id="rId8"/>
    <p:sldId id="293" r:id="rId9"/>
    <p:sldId id="299" r:id="rId10"/>
    <p:sldId id="263" r:id="rId11"/>
    <p:sldId id="286" r:id="rId12"/>
    <p:sldId id="262" r:id="rId13"/>
    <p:sldId id="295" r:id="rId14"/>
    <p:sldId id="296" r:id="rId15"/>
    <p:sldId id="297" r:id="rId16"/>
    <p:sldId id="298" r:id="rId17"/>
    <p:sldId id="285" r:id="rId18"/>
    <p:sldId id="287" r:id="rId19"/>
    <p:sldId id="289" r:id="rId20"/>
    <p:sldId id="276" r:id="rId21"/>
    <p:sldId id="288" r:id="rId22"/>
    <p:sldId id="290" r:id="rId23"/>
    <p:sldId id="277" r:id="rId24"/>
    <p:sldId id="291" r:id="rId25"/>
    <p:sldId id="292" r:id="rId26"/>
    <p:sldId id="278" r:id="rId27"/>
    <p:sldId id="30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114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432487-A12F-4E7D-A104-2985C020DFA0}" type="datetimeFigureOut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768EC5-1C2D-4C6A-AA1D-25544D0D3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5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4E85-DF83-4AEF-836C-E244A4A06C5C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6374-5252-4772-A38B-57C860D6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C1A5-FA76-48F3-911E-675AA9D06E67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C9DC-37BB-4F18-AD5F-02A09CAF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A01C-1EDB-47B9-8108-4E48332BCBDF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E6DC-679F-4F4A-B99C-3C0D1F844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1A119A-0EE5-4F2F-AE32-161891C42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49AD-9DDD-438F-AC55-36E840A68538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1050-9F50-4E13-AA6D-4DAAE3E1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45B8-D7D0-4FA9-8871-D34BFC4E2FBD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056D-FB51-4FFE-9178-A15659BB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FFE4-912A-480E-9861-082E1A037278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5101-BD15-4F1D-9DFE-802AEB6F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38F2-4CAE-496C-8DCF-EF28F62DB689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4804-368B-42BA-AA59-3E942FE3E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F31F-9CB0-45A7-908A-0CA55F6B9493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234B-E399-4BC1-A723-809973D8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0274-2E74-4C5C-B96F-0EB95FFF7B89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179B-E302-417A-87C5-9E3671DB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E4C-2FEF-4DE6-A4F8-C204EB448AEB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E59D-2969-4405-B1FF-5685F3ABA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DFC9-F5AE-4569-A587-29D6EF8FDF7E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C29-623A-4B08-B366-AEC58F5A3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F1557-698F-4137-92A7-511A31012E28}" type="datetime1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FA4B1-1C46-48B7-83FA-1803E9D4B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765230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6413" y="457200"/>
            <a:ext cx="9455151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9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ОБРАЗОВАНИЕ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Georgia" pitchFamily="18" charset="0"/>
              </a:rPr>
              <a:t> ГОСУДАРСТВЕННЫХ ЦЕНТРОВ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357686" y="620688"/>
            <a:ext cx="4152275" cy="5832648"/>
          </a:xfrm>
          <a:custGeom>
            <a:avLst/>
            <a:gdLst>
              <a:gd name="connsiteX0" fmla="*/ 2743200 w 4152275"/>
              <a:gd name="connsiteY0" fmla="*/ 45090 h 4227346"/>
              <a:gd name="connsiteX1" fmla="*/ 2968052 w 4152275"/>
              <a:gd name="connsiteY1" fmla="*/ 60080 h 4227346"/>
              <a:gd name="connsiteX2" fmla="*/ 3028013 w 4152275"/>
              <a:gd name="connsiteY2" fmla="*/ 120041 h 4227346"/>
              <a:gd name="connsiteX3" fmla="*/ 3102964 w 4152275"/>
              <a:gd name="connsiteY3" fmla="*/ 135031 h 4227346"/>
              <a:gd name="connsiteX4" fmla="*/ 3192905 w 4152275"/>
              <a:gd name="connsiteY4" fmla="*/ 209982 h 4227346"/>
              <a:gd name="connsiteX5" fmla="*/ 3282846 w 4152275"/>
              <a:gd name="connsiteY5" fmla="*/ 269943 h 4227346"/>
              <a:gd name="connsiteX6" fmla="*/ 3327816 w 4152275"/>
              <a:gd name="connsiteY6" fmla="*/ 299923 h 4227346"/>
              <a:gd name="connsiteX7" fmla="*/ 3387777 w 4152275"/>
              <a:gd name="connsiteY7" fmla="*/ 404854 h 4227346"/>
              <a:gd name="connsiteX8" fmla="*/ 3417757 w 4152275"/>
              <a:gd name="connsiteY8" fmla="*/ 449825 h 4227346"/>
              <a:gd name="connsiteX9" fmla="*/ 3447737 w 4152275"/>
              <a:gd name="connsiteY9" fmla="*/ 554756 h 4227346"/>
              <a:gd name="connsiteX10" fmla="*/ 3462728 w 4152275"/>
              <a:gd name="connsiteY10" fmla="*/ 719648 h 4227346"/>
              <a:gd name="connsiteX11" fmla="*/ 3477718 w 4152275"/>
              <a:gd name="connsiteY11" fmla="*/ 764618 h 4227346"/>
              <a:gd name="connsiteX12" fmla="*/ 3522688 w 4152275"/>
              <a:gd name="connsiteY12" fmla="*/ 794598 h 4227346"/>
              <a:gd name="connsiteX13" fmla="*/ 3552669 w 4152275"/>
              <a:gd name="connsiteY13" fmla="*/ 884539 h 4227346"/>
              <a:gd name="connsiteX14" fmla="*/ 3567659 w 4152275"/>
              <a:gd name="connsiteY14" fmla="*/ 959490 h 4227346"/>
              <a:gd name="connsiteX15" fmla="*/ 3597639 w 4152275"/>
              <a:gd name="connsiteY15" fmla="*/ 989471 h 4227346"/>
              <a:gd name="connsiteX16" fmla="*/ 3612629 w 4152275"/>
              <a:gd name="connsiteY16" fmla="*/ 1064421 h 4227346"/>
              <a:gd name="connsiteX17" fmla="*/ 3732551 w 4152275"/>
              <a:gd name="connsiteY17" fmla="*/ 1154362 h 4227346"/>
              <a:gd name="connsiteX18" fmla="*/ 3837482 w 4152275"/>
              <a:gd name="connsiteY18" fmla="*/ 1199333 h 4227346"/>
              <a:gd name="connsiteX19" fmla="*/ 3882452 w 4152275"/>
              <a:gd name="connsiteY19" fmla="*/ 1229313 h 4227346"/>
              <a:gd name="connsiteX20" fmla="*/ 4002373 w 4152275"/>
              <a:gd name="connsiteY20" fmla="*/ 1259294 h 4227346"/>
              <a:gd name="connsiteX21" fmla="*/ 4107305 w 4152275"/>
              <a:gd name="connsiteY21" fmla="*/ 1364225 h 4227346"/>
              <a:gd name="connsiteX22" fmla="*/ 4152275 w 4152275"/>
              <a:gd name="connsiteY22" fmla="*/ 1409195 h 4227346"/>
              <a:gd name="connsiteX23" fmla="*/ 4137285 w 4152275"/>
              <a:gd name="connsiteY23" fmla="*/ 1529116 h 4227346"/>
              <a:gd name="connsiteX24" fmla="*/ 4107305 w 4152275"/>
              <a:gd name="connsiteY24" fmla="*/ 1574087 h 4227346"/>
              <a:gd name="connsiteX25" fmla="*/ 4032354 w 4152275"/>
              <a:gd name="connsiteY25" fmla="*/ 1649038 h 4227346"/>
              <a:gd name="connsiteX26" fmla="*/ 4002373 w 4152275"/>
              <a:gd name="connsiteY26" fmla="*/ 1679018 h 4227346"/>
              <a:gd name="connsiteX27" fmla="*/ 3927423 w 4152275"/>
              <a:gd name="connsiteY27" fmla="*/ 1694008 h 4227346"/>
              <a:gd name="connsiteX28" fmla="*/ 3822492 w 4152275"/>
              <a:gd name="connsiteY28" fmla="*/ 1708998 h 4227346"/>
              <a:gd name="connsiteX29" fmla="*/ 3732551 w 4152275"/>
              <a:gd name="connsiteY29" fmla="*/ 1738979 h 4227346"/>
              <a:gd name="connsiteX30" fmla="*/ 3687580 w 4152275"/>
              <a:gd name="connsiteY30" fmla="*/ 1753969 h 4227346"/>
              <a:gd name="connsiteX31" fmla="*/ 3612629 w 4152275"/>
              <a:gd name="connsiteY31" fmla="*/ 1768959 h 4227346"/>
              <a:gd name="connsiteX32" fmla="*/ 3567659 w 4152275"/>
              <a:gd name="connsiteY32" fmla="*/ 1798939 h 4227346"/>
              <a:gd name="connsiteX33" fmla="*/ 3177914 w 4152275"/>
              <a:gd name="connsiteY33" fmla="*/ 1753969 h 4227346"/>
              <a:gd name="connsiteX34" fmla="*/ 2953062 w 4152275"/>
              <a:gd name="connsiteY34" fmla="*/ 1768959 h 4227346"/>
              <a:gd name="connsiteX35" fmla="*/ 2833141 w 4152275"/>
              <a:gd name="connsiteY35" fmla="*/ 1798939 h 4227346"/>
              <a:gd name="connsiteX36" fmla="*/ 2713219 w 4152275"/>
              <a:gd name="connsiteY36" fmla="*/ 1843910 h 4227346"/>
              <a:gd name="connsiteX37" fmla="*/ 2653259 w 4152275"/>
              <a:gd name="connsiteY37" fmla="*/ 1873890 h 4227346"/>
              <a:gd name="connsiteX38" fmla="*/ 2593298 w 4152275"/>
              <a:gd name="connsiteY38" fmla="*/ 1888880 h 4227346"/>
              <a:gd name="connsiteX39" fmla="*/ 2533337 w 4152275"/>
              <a:gd name="connsiteY39" fmla="*/ 1948841 h 4227346"/>
              <a:gd name="connsiteX40" fmla="*/ 2488367 w 4152275"/>
              <a:gd name="connsiteY40" fmla="*/ 1978821 h 4227346"/>
              <a:gd name="connsiteX41" fmla="*/ 2428406 w 4152275"/>
              <a:gd name="connsiteY41" fmla="*/ 2038782 h 4227346"/>
              <a:gd name="connsiteX42" fmla="*/ 2458387 w 4152275"/>
              <a:gd name="connsiteY42" fmla="*/ 2218664 h 4227346"/>
              <a:gd name="connsiteX43" fmla="*/ 2473377 w 4152275"/>
              <a:gd name="connsiteY43" fmla="*/ 2308605 h 4227346"/>
              <a:gd name="connsiteX44" fmla="*/ 2488367 w 4152275"/>
              <a:gd name="connsiteY44" fmla="*/ 2503477 h 4227346"/>
              <a:gd name="connsiteX45" fmla="*/ 2503357 w 4152275"/>
              <a:gd name="connsiteY45" fmla="*/ 2578428 h 4227346"/>
              <a:gd name="connsiteX46" fmla="*/ 2518347 w 4152275"/>
              <a:gd name="connsiteY46" fmla="*/ 2728330 h 4227346"/>
              <a:gd name="connsiteX47" fmla="*/ 2563318 w 4152275"/>
              <a:gd name="connsiteY47" fmla="*/ 2878231 h 4227346"/>
              <a:gd name="connsiteX48" fmla="*/ 2593298 w 4152275"/>
              <a:gd name="connsiteY48" fmla="*/ 2983162 h 4227346"/>
              <a:gd name="connsiteX49" fmla="*/ 2608288 w 4152275"/>
              <a:gd name="connsiteY49" fmla="*/ 3028133 h 4227346"/>
              <a:gd name="connsiteX50" fmla="*/ 2713219 w 4152275"/>
              <a:gd name="connsiteY50" fmla="*/ 3118074 h 4227346"/>
              <a:gd name="connsiteX51" fmla="*/ 2878111 w 4152275"/>
              <a:gd name="connsiteY51" fmla="*/ 3163044 h 4227346"/>
              <a:gd name="connsiteX52" fmla="*/ 2953062 w 4152275"/>
              <a:gd name="connsiteY52" fmla="*/ 3223005 h 4227346"/>
              <a:gd name="connsiteX53" fmla="*/ 3072983 w 4152275"/>
              <a:gd name="connsiteY53" fmla="*/ 3252985 h 4227346"/>
              <a:gd name="connsiteX54" fmla="*/ 3177914 w 4152275"/>
              <a:gd name="connsiteY54" fmla="*/ 3282966 h 4227346"/>
              <a:gd name="connsiteX55" fmla="*/ 3282846 w 4152275"/>
              <a:gd name="connsiteY55" fmla="*/ 3312946 h 4227346"/>
              <a:gd name="connsiteX56" fmla="*/ 3327816 w 4152275"/>
              <a:gd name="connsiteY56" fmla="*/ 3342926 h 4227346"/>
              <a:gd name="connsiteX57" fmla="*/ 3387777 w 4152275"/>
              <a:gd name="connsiteY57" fmla="*/ 3402887 h 4227346"/>
              <a:gd name="connsiteX58" fmla="*/ 3372787 w 4152275"/>
              <a:gd name="connsiteY58" fmla="*/ 3522808 h 4227346"/>
              <a:gd name="connsiteX59" fmla="*/ 3342806 w 4152275"/>
              <a:gd name="connsiteY59" fmla="*/ 3552789 h 4227346"/>
              <a:gd name="connsiteX60" fmla="*/ 3237875 w 4152275"/>
              <a:gd name="connsiteY60" fmla="*/ 3627739 h 4227346"/>
              <a:gd name="connsiteX61" fmla="*/ 3177914 w 4152275"/>
              <a:gd name="connsiteY61" fmla="*/ 3642730 h 4227346"/>
              <a:gd name="connsiteX62" fmla="*/ 3087973 w 4152275"/>
              <a:gd name="connsiteY62" fmla="*/ 3672710 h 4227346"/>
              <a:gd name="connsiteX63" fmla="*/ 3043003 w 4152275"/>
              <a:gd name="connsiteY63" fmla="*/ 3687700 h 4227346"/>
              <a:gd name="connsiteX64" fmla="*/ 2983042 w 4152275"/>
              <a:gd name="connsiteY64" fmla="*/ 3732671 h 4227346"/>
              <a:gd name="connsiteX65" fmla="*/ 2923082 w 4152275"/>
              <a:gd name="connsiteY65" fmla="*/ 3822612 h 4227346"/>
              <a:gd name="connsiteX66" fmla="*/ 2848131 w 4152275"/>
              <a:gd name="connsiteY66" fmla="*/ 3927543 h 4227346"/>
              <a:gd name="connsiteX67" fmla="*/ 2788170 w 4152275"/>
              <a:gd name="connsiteY67" fmla="*/ 4002494 h 4227346"/>
              <a:gd name="connsiteX68" fmla="*/ 2383436 w 4152275"/>
              <a:gd name="connsiteY68" fmla="*/ 4047464 h 4227346"/>
              <a:gd name="connsiteX69" fmla="*/ 1888760 w 4152275"/>
              <a:gd name="connsiteY69" fmla="*/ 4062454 h 4227346"/>
              <a:gd name="connsiteX70" fmla="*/ 1828800 w 4152275"/>
              <a:gd name="connsiteY70" fmla="*/ 4092435 h 4227346"/>
              <a:gd name="connsiteX71" fmla="*/ 1618937 w 4152275"/>
              <a:gd name="connsiteY71" fmla="*/ 4152395 h 4227346"/>
              <a:gd name="connsiteX72" fmla="*/ 1543987 w 4152275"/>
              <a:gd name="connsiteY72" fmla="*/ 4167385 h 4227346"/>
              <a:gd name="connsiteX73" fmla="*/ 1499016 w 4152275"/>
              <a:gd name="connsiteY73" fmla="*/ 4182375 h 4227346"/>
              <a:gd name="connsiteX74" fmla="*/ 1424065 w 4152275"/>
              <a:gd name="connsiteY74" fmla="*/ 4197366 h 4227346"/>
              <a:gd name="connsiteX75" fmla="*/ 1184223 w 4152275"/>
              <a:gd name="connsiteY75" fmla="*/ 4227346 h 4227346"/>
              <a:gd name="connsiteX76" fmla="*/ 1019331 w 4152275"/>
              <a:gd name="connsiteY76" fmla="*/ 4212356 h 4227346"/>
              <a:gd name="connsiteX77" fmla="*/ 989351 w 4152275"/>
              <a:gd name="connsiteY77" fmla="*/ 4182375 h 4227346"/>
              <a:gd name="connsiteX78" fmla="*/ 929390 w 4152275"/>
              <a:gd name="connsiteY78" fmla="*/ 4167385 h 4227346"/>
              <a:gd name="connsiteX79" fmla="*/ 794478 w 4152275"/>
              <a:gd name="connsiteY79" fmla="*/ 4092435 h 4227346"/>
              <a:gd name="connsiteX80" fmla="*/ 704537 w 4152275"/>
              <a:gd name="connsiteY80" fmla="*/ 4047464 h 4227346"/>
              <a:gd name="connsiteX81" fmla="*/ 659567 w 4152275"/>
              <a:gd name="connsiteY81" fmla="*/ 4017484 h 4227346"/>
              <a:gd name="connsiteX82" fmla="*/ 464695 w 4152275"/>
              <a:gd name="connsiteY82" fmla="*/ 3972513 h 4227346"/>
              <a:gd name="connsiteX83" fmla="*/ 419724 w 4152275"/>
              <a:gd name="connsiteY83" fmla="*/ 3957523 h 4227346"/>
              <a:gd name="connsiteX84" fmla="*/ 359764 w 4152275"/>
              <a:gd name="connsiteY84" fmla="*/ 3942533 h 4227346"/>
              <a:gd name="connsiteX85" fmla="*/ 314793 w 4152275"/>
              <a:gd name="connsiteY85" fmla="*/ 3912553 h 4227346"/>
              <a:gd name="connsiteX86" fmla="*/ 269823 w 4152275"/>
              <a:gd name="connsiteY86" fmla="*/ 3897562 h 4227346"/>
              <a:gd name="connsiteX87" fmla="*/ 194872 w 4152275"/>
              <a:gd name="connsiteY87" fmla="*/ 3822612 h 4227346"/>
              <a:gd name="connsiteX88" fmla="*/ 149901 w 4152275"/>
              <a:gd name="connsiteY88" fmla="*/ 3792631 h 4227346"/>
              <a:gd name="connsiteX89" fmla="*/ 74951 w 4152275"/>
              <a:gd name="connsiteY89" fmla="*/ 3717680 h 4227346"/>
              <a:gd name="connsiteX90" fmla="*/ 59960 w 4152275"/>
              <a:gd name="connsiteY90" fmla="*/ 3657720 h 4227346"/>
              <a:gd name="connsiteX91" fmla="*/ 44970 w 4152275"/>
              <a:gd name="connsiteY91" fmla="*/ 3507818 h 4227346"/>
              <a:gd name="connsiteX92" fmla="*/ 14990 w 4152275"/>
              <a:gd name="connsiteY92" fmla="*/ 3447857 h 4227346"/>
              <a:gd name="connsiteX93" fmla="*/ 0 w 4152275"/>
              <a:gd name="connsiteY93" fmla="*/ 3402887 h 4227346"/>
              <a:gd name="connsiteX94" fmla="*/ 14990 w 4152275"/>
              <a:gd name="connsiteY94" fmla="*/ 3312946 h 4227346"/>
              <a:gd name="connsiteX95" fmla="*/ 74951 w 4152275"/>
              <a:gd name="connsiteY95" fmla="*/ 3223005 h 4227346"/>
              <a:gd name="connsiteX96" fmla="*/ 104931 w 4152275"/>
              <a:gd name="connsiteY96" fmla="*/ 3178035 h 4227346"/>
              <a:gd name="connsiteX97" fmla="*/ 134911 w 4152275"/>
              <a:gd name="connsiteY97" fmla="*/ 3133064 h 4227346"/>
              <a:gd name="connsiteX98" fmla="*/ 179882 w 4152275"/>
              <a:gd name="connsiteY98" fmla="*/ 3043123 h 4227346"/>
              <a:gd name="connsiteX99" fmla="*/ 209862 w 4152275"/>
              <a:gd name="connsiteY99" fmla="*/ 2398546 h 4227346"/>
              <a:gd name="connsiteX100" fmla="*/ 224852 w 4152275"/>
              <a:gd name="connsiteY100" fmla="*/ 2263635 h 4227346"/>
              <a:gd name="connsiteX101" fmla="*/ 254832 w 4152275"/>
              <a:gd name="connsiteY101" fmla="*/ 2098743 h 4227346"/>
              <a:gd name="connsiteX102" fmla="*/ 299803 w 4152275"/>
              <a:gd name="connsiteY102" fmla="*/ 1858900 h 4227346"/>
              <a:gd name="connsiteX103" fmla="*/ 359764 w 4152275"/>
              <a:gd name="connsiteY103" fmla="*/ 1738979 h 4227346"/>
              <a:gd name="connsiteX104" fmla="*/ 389744 w 4152275"/>
              <a:gd name="connsiteY104" fmla="*/ 1679018 h 4227346"/>
              <a:gd name="connsiteX105" fmla="*/ 449705 w 4152275"/>
              <a:gd name="connsiteY105" fmla="*/ 1604067 h 4227346"/>
              <a:gd name="connsiteX106" fmla="*/ 494675 w 4152275"/>
              <a:gd name="connsiteY106" fmla="*/ 1469156 h 4227346"/>
              <a:gd name="connsiteX107" fmla="*/ 509665 w 4152275"/>
              <a:gd name="connsiteY107" fmla="*/ 1424185 h 4227346"/>
              <a:gd name="connsiteX108" fmla="*/ 494675 w 4152275"/>
              <a:gd name="connsiteY108" fmla="*/ 1289274 h 4227346"/>
              <a:gd name="connsiteX109" fmla="*/ 389744 w 4152275"/>
              <a:gd name="connsiteY109" fmla="*/ 1169353 h 4227346"/>
              <a:gd name="connsiteX110" fmla="*/ 299803 w 4152275"/>
              <a:gd name="connsiteY110" fmla="*/ 1049431 h 4227346"/>
              <a:gd name="connsiteX111" fmla="*/ 284813 w 4152275"/>
              <a:gd name="connsiteY111" fmla="*/ 1004461 h 4227346"/>
              <a:gd name="connsiteX112" fmla="*/ 299803 w 4152275"/>
              <a:gd name="connsiteY112" fmla="*/ 809589 h 4227346"/>
              <a:gd name="connsiteX113" fmla="*/ 359764 w 4152275"/>
              <a:gd name="connsiteY113" fmla="*/ 794598 h 4227346"/>
              <a:gd name="connsiteX114" fmla="*/ 464695 w 4152275"/>
              <a:gd name="connsiteY114" fmla="*/ 809589 h 4227346"/>
              <a:gd name="connsiteX115" fmla="*/ 539646 w 4152275"/>
              <a:gd name="connsiteY115" fmla="*/ 854559 h 4227346"/>
              <a:gd name="connsiteX116" fmla="*/ 554636 w 4152275"/>
              <a:gd name="connsiteY116" fmla="*/ 899530 h 4227346"/>
              <a:gd name="connsiteX117" fmla="*/ 644577 w 4152275"/>
              <a:gd name="connsiteY117" fmla="*/ 974480 h 4227346"/>
              <a:gd name="connsiteX118" fmla="*/ 674557 w 4152275"/>
              <a:gd name="connsiteY118" fmla="*/ 1004461 h 4227346"/>
              <a:gd name="connsiteX119" fmla="*/ 1049311 w 4152275"/>
              <a:gd name="connsiteY119" fmla="*/ 989471 h 4227346"/>
              <a:gd name="connsiteX120" fmla="*/ 1124262 w 4152275"/>
              <a:gd name="connsiteY120" fmla="*/ 929510 h 4227346"/>
              <a:gd name="connsiteX121" fmla="*/ 1214203 w 4152275"/>
              <a:gd name="connsiteY121" fmla="*/ 899530 h 4227346"/>
              <a:gd name="connsiteX122" fmla="*/ 1244183 w 4152275"/>
              <a:gd name="connsiteY122" fmla="*/ 869549 h 4227346"/>
              <a:gd name="connsiteX123" fmla="*/ 1304144 w 4152275"/>
              <a:gd name="connsiteY123" fmla="*/ 854559 h 4227346"/>
              <a:gd name="connsiteX124" fmla="*/ 1349114 w 4152275"/>
              <a:gd name="connsiteY124" fmla="*/ 839569 h 4227346"/>
              <a:gd name="connsiteX125" fmla="*/ 1528996 w 4152275"/>
              <a:gd name="connsiteY125" fmla="*/ 659687 h 4227346"/>
              <a:gd name="connsiteX126" fmla="*/ 1558977 w 4152275"/>
              <a:gd name="connsiteY126" fmla="*/ 629707 h 4227346"/>
              <a:gd name="connsiteX127" fmla="*/ 1588957 w 4152275"/>
              <a:gd name="connsiteY127" fmla="*/ 599726 h 4227346"/>
              <a:gd name="connsiteX128" fmla="*/ 1618937 w 4152275"/>
              <a:gd name="connsiteY128" fmla="*/ 494795 h 4227346"/>
              <a:gd name="connsiteX129" fmla="*/ 1648918 w 4152275"/>
              <a:gd name="connsiteY129" fmla="*/ 404854 h 4227346"/>
              <a:gd name="connsiteX130" fmla="*/ 1678898 w 4152275"/>
              <a:gd name="connsiteY130" fmla="*/ 359884 h 4227346"/>
              <a:gd name="connsiteX131" fmla="*/ 1693888 w 4152275"/>
              <a:gd name="connsiteY131" fmla="*/ 314913 h 4227346"/>
              <a:gd name="connsiteX132" fmla="*/ 1768839 w 4152275"/>
              <a:gd name="connsiteY132" fmla="*/ 269943 h 4227346"/>
              <a:gd name="connsiteX133" fmla="*/ 1888760 w 4152275"/>
              <a:gd name="connsiteY133" fmla="*/ 180002 h 4227346"/>
              <a:gd name="connsiteX134" fmla="*/ 1978701 w 4152275"/>
              <a:gd name="connsiteY134" fmla="*/ 150021 h 4227346"/>
              <a:gd name="connsiteX135" fmla="*/ 2023672 w 4152275"/>
              <a:gd name="connsiteY135" fmla="*/ 135031 h 4227346"/>
              <a:gd name="connsiteX136" fmla="*/ 2113613 w 4152275"/>
              <a:gd name="connsiteY136" fmla="*/ 75071 h 4227346"/>
              <a:gd name="connsiteX137" fmla="*/ 2683239 w 4152275"/>
              <a:gd name="connsiteY137" fmla="*/ 45090 h 4227346"/>
              <a:gd name="connsiteX138" fmla="*/ 2803160 w 4152275"/>
              <a:gd name="connsiteY138" fmla="*/ 30100 h 4227346"/>
              <a:gd name="connsiteX139" fmla="*/ 2803160 w 4152275"/>
              <a:gd name="connsiteY139" fmla="*/ 45090 h 4227346"/>
              <a:gd name="connsiteX140" fmla="*/ 2743200 w 4152275"/>
              <a:gd name="connsiteY140" fmla="*/ 45090 h 42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152275" h="4227346">
                <a:moveTo>
                  <a:pt x="2743200" y="45090"/>
                </a:moveTo>
                <a:cubicBezTo>
                  <a:pt x="2818151" y="50087"/>
                  <a:pt x="2895408" y="40963"/>
                  <a:pt x="2968052" y="60080"/>
                </a:cubicBezTo>
                <a:cubicBezTo>
                  <a:pt x="2995387" y="67273"/>
                  <a:pt x="3000296" y="114498"/>
                  <a:pt x="3028013" y="120041"/>
                </a:cubicBezTo>
                <a:lnTo>
                  <a:pt x="3102964" y="135031"/>
                </a:lnTo>
                <a:cubicBezTo>
                  <a:pt x="3263677" y="242176"/>
                  <a:pt x="3019756" y="75311"/>
                  <a:pt x="3192905" y="209982"/>
                </a:cubicBezTo>
                <a:cubicBezTo>
                  <a:pt x="3221347" y="232103"/>
                  <a:pt x="3252866" y="249956"/>
                  <a:pt x="3282846" y="269943"/>
                </a:cubicBezTo>
                <a:lnTo>
                  <a:pt x="3327816" y="299923"/>
                </a:lnTo>
                <a:cubicBezTo>
                  <a:pt x="3400858" y="409488"/>
                  <a:pt x="3311702" y="271723"/>
                  <a:pt x="3387777" y="404854"/>
                </a:cubicBezTo>
                <a:cubicBezTo>
                  <a:pt x="3396715" y="420496"/>
                  <a:pt x="3409700" y="433711"/>
                  <a:pt x="3417757" y="449825"/>
                </a:cubicBezTo>
                <a:cubicBezTo>
                  <a:pt x="3428510" y="471331"/>
                  <a:pt x="3442934" y="535543"/>
                  <a:pt x="3447737" y="554756"/>
                </a:cubicBezTo>
                <a:cubicBezTo>
                  <a:pt x="3452734" y="609720"/>
                  <a:pt x="3454923" y="665012"/>
                  <a:pt x="3462728" y="719648"/>
                </a:cubicBezTo>
                <a:cubicBezTo>
                  <a:pt x="3464963" y="735290"/>
                  <a:pt x="3467847" y="752280"/>
                  <a:pt x="3477718" y="764618"/>
                </a:cubicBezTo>
                <a:cubicBezTo>
                  <a:pt x="3488972" y="778686"/>
                  <a:pt x="3507698" y="784605"/>
                  <a:pt x="3522688" y="794598"/>
                </a:cubicBezTo>
                <a:cubicBezTo>
                  <a:pt x="3532682" y="824578"/>
                  <a:pt x="3546471" y="853551"/>
                  <a:pt x="3552669" y="884539"/>
                </a:cubicBezTo>
                <a:cubicBezTo>
                  <a:pt x="3557666" y="909523"/>
                  <a:pt x="3557623" y="936072"/>
                  <a:pt x="3567659" y="959490"/>
                </a:cubicBezTo>
                <a:cubicBezTo>
                  <a:pt x="3573226" y="972480"/>
                  <a:pt x="3587646" y="979477"/>
                  <a:pt x="3597639" y="989471"/>
                </a:cubicBezTo>
                <a:cubicBezTo>
                  <a:pt x="3602636" y="1014454"/>
                  <a:pt x="3599521" y="1042574"/>
                  <a:pt x="3612629" y="1064421"/>
                </a:cubicBezTo>
                <a:cubicBezTo>
                  <a:pt x="3655692" y="1136192"/>
                  <a:pt x="3673319" y="1134618"/>
                  <a:pt x="3732551" y="1154362"/>
                </a:cubicBezTo>
                <a:cubicBezTo>
                  <a:pt x="3845446" y="1229628"/>
                  <a:pt x="3701970" y="1141257"/>
                  <a:pt x="3837482" y="1199333"/>
                </a:cubicBezTo>
                <a:cubicBezTo>
                  <a:pt x="3854041" y="1206430"/>
                  <a:pt x="3865521" y="1223156"/>
                  <a:pt x="3882452" y="1229313"/>
                </a:cubicBezTo>
                <a:cubicBezTo>
                  <a:pt x="3921175" y="1243394"/>
                  <a:pt x="4002373" y="1259294"/>
                  <a:pt x="4002373" y="1259294"/>
                </a:cubicBezTo>
                <a:lnTo>
                  <a:pt x="4107305" y="1364225"/>
                </a:lnTo>
                <a:lnTo>
                  <a:pt x="4152275" y="1409195"/>
                </a:lnTo>
                <a:cubicBezTo>
                  <a:pt x="4147278" y="1449169"/>
                  <a:pt x="4147884" y="1490251"/>
                  <a:pt x="4137285" y="1529116"/>
                </a:cubicBezTo>
                <a:cubicBezTo>
                  <a:pt x="4132545" y="1546497"/>
                  <a:pt x="4119169" y="1560529"/>
                  <a:pt x="4107305" y="1574087"/>
                </a:cubicBezTo>
                <a:cubicBezTo>
                  <a:pt x="4084039" y="1600677"/>
                  <a:pt x="4057338" y="1624054"/>
                  <a:pt x="4032354" y="1649038"/>
                </a:cubicBezTo>
                <a:cubicBezTo>
                  <a:pt x="4022360" y="1659031"/>
                  <a:pt x="4016231" y="1676246"/>
                  <a:pt x="4002373" y="1679018"/>
                </a:cubicBezTo>
                <a:cubicBezTo>
                  <a:pt x="3977390" y="1684015"/>
                  <a:pt x="3952554" y="1689819"/>
                  <a:pt x="3927423" y="1694008"/>
                </a:cubicBezTo>
                <a:cubicBezTo>
                  <a:pt x="3892572" y="1699817"/>
                  <a:pt x="3857469" y="1704001"/>
                  <a:pt x="3822492" y="1708998"/>
                </a:cubicBezTo>
                <a:lnTo>
                  <a:pt x="3732551" y="1738979"/>
                </a:lnTo>
                <a:cubicBezTo>
                  <a:pt x="3717561" y="1743976"/>
                  <a:pt x="3703074" y="1750870"/>
                  <a:pt x="3687580" y="1753969"/>
                </a:cubicBezTo>
                <a:lnTo>
                  <a:pt x="3612629" y="1768959"/>
                </a:lnTo>
                <a:cubicBezTo>
                  <a:pt x="3597639" y="1778952"/>
                  <a:pt x="3585662" y="1798272"/>
                  <a:pt x="3567659" y="1798939"/>
                </a:cubicBezTo>
                <a:cubicBezTo>
                  <a:pt x="3222150" y="1811735"/>
                  <a:pt x="3289426" y="1865477"/>
                  <a:pt x="3177914" y="1753969"/>
                </a:cubicBezTo>
                <a:cubicBezTo>
                  <a:pt x="3102963" y="1758966"/>
                  <a:pt x="3027548" y="1759244"/>
                  <a:pt x="2953062" y="1768959"/>
                </a:cubicBezTo>
                <a:cubicBezTo>
                  <a:pt x="2912204" y="1774288"/>
                  <a:pt x="2833141" y="1798939"/>
                  <a:pt x="2833141" y="1798939"/>
                </a:cubicBezTo>
                <a:cubicBezTo>
                  <a:pt x="2740775" y="1860517"/>
                  <a:pt x="2842882" y="1800689"/>
                  <a:pt x="2713219" y="1843910"/>
                </a:cubicBezTo>
                <a:cubicBezTo>
                  <a:pt x="2692020" y="1850976"/>
                  <a:pt x="2674182" y="1866044"/>
                  <a:pt x="2653259" y="1873890"/>
                </a:cubicBezTo>
                <a:cubicBezTo>
                  <a:pt x="2633969" y="1881124"/>
                  <a:pt x="2613285" y="1883883"/>
                  <a:pt x="2593298" y="1888880"/>
                </a:cubicBezTo>
                <a:cubicBezTo>
                  <a:pt x="2573311" y="1908867"/>
                  <a:pt x="2556856" y="1933162"/>
                  <a:pt x="2533337" y="1948841"/>
                </a:cubicBezTo>
                <a:cubicBezTo>
                  <a:pt x="2518347" y="1958834"/>
                  <a:pt x="2502046" y="1967097"/>
                  <a:pt x="2488367" y="1978821"/>
                </a:cubicBezTo>
                <a:cubicBezTo>
                  <a:pt x="2466906" y="1997216"/>
                  <a:pt x="2428406" y="2038782"/>
                  <a:pt x="2428406" y="2038782"/>
                </a:cubicBezTo>
                <a:lnTo>
                  <a:pt x="2458387" y="2218664"/>
                </a:lnTo>
                <a:lnTo>
                  <a:pt x="2473377" y="2308605"/>
                </a:lnTo>
                <a:cubicBezTo>
                  <a:pt x="2478374" y="2373562"/>
                  <a:pt x="2481173" y="2438726"/>
                  <a:pt x="2488367" y="2503477"/>
                </a:cubicBezTo>
                <a:cubicBezTo>
                  <a:pt x="2491181" y="2528800"/>
                  <a:pt x="2499990" y="2553173"/>
                  <a:pt x="2503357" y="2578428"/>
                </a:cubicBezTo>
                <a:cubicBezTo>
                  <a:pt x="2509994" y="2628204"/>
                  <a:pt x="2511245" y="2678618"/>
                  <a:pt x="2518347" y="2728330"/>
                </a:cubicBezTo>
                <a:cubicBezTo>
                  <a:pt x="2524011" y="2767978"/>
                  <a:pt x="2552885" y="2846932"/>
                  <a:pt x="2563318" y="2878231"/>
                </a:cubicBezTo>
                <a:cubicBezTo>
                  <a:pt x="2599253" y="2986034"/>
                  <a:pt x="2555662" y="2851434"/>
                  <a:pt x="2593298" y="2983162"/>
                </a:cubicBezTo>
                <a:cubicBezTo>
                  <a:pt x="2597639" y="2998355"/>
                  <a:pt x="2599104" y="3015275"/>
                  <a:pt x="2608288" y="3028133"/>
                </a:cubicBezTo>
                <a:cubicBezTo>
                  <a:pt x="2625565" y="3052322"/>
                  <a:pt x="2680055" y="3103334"/>
                  <a:pt x="2713219" y="3118074"/>
                </a:cubicBezTo>
                <a:cubicBezTo>
                  <a:pt x="2775462" y="3145737"/>
                  <a:pt x="2813990" y="3150220"/>
                  <a:pt x="2878111" y="3163044"/>
                </a:cubicBezTo>
                <a:cubicBezTo>
                  <a:pt x="2899639" y="3184572"/>
                  <a:pt x="2923347" y="3212199"/>
                  <a:pt x="2953062" y="3223005"/>
                </a:cubicBezTo>
                <a:cubicBezTo>
                  <a:pt x="2991785" y="3237086"/>
                  <a:pt x="3033009" y="3242992"/>
                  <a:pt x="3072983" y="3252985"/>
                </a:cubicBezTo>
                <a:cubicBezTo>
                  <a:pt x="3260439" y="3299849"/>
                  <a:pt x="3027373" y="3239953"/>
                  <a:pt x="3177914" y="3282966"/>
                </a:cubicBezTo>
                <a:cubicBezTo>
                  <a:pt x="3309706" y="3320622"/>
                  <a:pt x="3174995" y="3276996"/>
                  <a:pt x="3282846" y="3312946"/>
                </a:cubicBezTo>
                <a:cubicBezTo>
                  <a:pt x="3297836" y="3322939"/>
                  <a:pt x="3314137" y="3331202"/>
                  <a:pt x="3327816" y="3342926"/>
                </a:cubicBezTo>
                <a:cubicBezTo>
                  <a:pt x="3349277" y="3361321"/>
                  <a:pt x="3387777" y="3402887"/>
                  <a:pt x="3387777" y="3402887"/>
                </a:cubicBezTo>
                <a:cubicBezTo>
                  <a:pt x="3382780" y="3442861"/>
                  <a:pt x="3384363" y="3484222"/>
                  <a:pt x="3372787" y="3522808"/>
                </a:cubicBezTo>
                <a:cubicBezTo>
                  <a:pt x="3368726" y="3536345"/>
                  <a:pt x="3353663" y="3543741"/>
                  <a:pt x="3342806" y="3552789"/>
                </a:cubicBezTo>
                <a:cubicBezTo>
                  <a:pt x="3337383" y="3557309"/>
                  <a:pt x="3253913" y="3620866"/>
                  <a:pt x="3237875" y="3627739"/>
                </a:cubicBezTo>
                <a:cubicBezTo>
                  <a:pt x="3218939" y="3635855"/>
                  <a:pt x="3197647" y="3636810"/>
                  <a:pt x="3177914" y="3642730"/>
                </a:cubicBezTo>
                <a:cubicBezTo>
                  <a:pt x="3147645" y="3651811"/>
                  <a:pt x="3117953" y="3662717"/>
                  <a:pt x="3087973" y="3672710"/>
                </a:cubicBezTo>
                <a:lnTo>
                  <a:pt x="3043003" y="3687700"/>
                </a:lnTo>
                <a:cubicBezTo>
                  <a:pt x="3023016" y="3702690"/>
                  <a:pt x="2997564" y="3712341"/>
                  <a:pt x="2983042" y="3732671"/>
                </a:cubicBezTo>
                <a:cubicBezTo>
                  <a:pt x="2895042" y="3855871"/>
                  <a:pt x="3045219" y="3741185"/>
                  <a:pt x="2923082" y="3822612"/>
                </a:cubicBezTo>
                <a:cubicBezTo>
                  <a:pt x="2852413" y="3928611"/>
                  <a:pt x="2941115" y="3797364"/>
                  <a:pt x="2848131" y="3927543"/>
                </a:cubicBezTo>
                <a:cubicBezTo>
                  <a:pt x="2836363" y="3944019"/>
                  <a:pt x="2810453" y="3991352"/>
                  <a:pt x="2788170" y="4002494"/>
                </a:cubicBezTo>
                <a:cubicBezTo>
                  <a:pt x="2669209" y="4061975"/>
                  <a:pt x="2494980" y="4043333"/>
                  <a:pt x="2383436" y="4047464"/>
                </a:cubicBezTo>
                <a:lnTo>
                  <a:pt x="1888760" y="4062454"/>
                </a:lnTo>
                <a:cubicBezTo>
                  <a:pt x="1868773" y="4072448"/>
                  <a:pt x="1849548" y="4084136"/>
                  <a:pt x="1828800" y="4092435"/>
                </a:cubicBezTo>
                <a:cubicBezTo>
                  <a:pt x="1771653" y="4115294"/>
                  <a:pt x="1675792" y="4141024"/>
                  <a:pt x="1618937" y="4152395"/>
                </a:cubicBezTo>
                <a:cubicBezTo>
                  <a:pt x="1593954" y="4157392"/>
                  <a:pt x="1568704" y="4161206"/>
                  <a:pt x="1543987" y="4167385"/>
                </a:cubicBezTo>
                <a:cubicBezTo>
                  <a:pt x="1528658" y="4171217"/>
                  <a:pt x="1514345" y="4178543"/>
                  <a:pt x="1499016" y="4182375"/>
                </a:cubicBezTo>
                <a:cubicBezTo>
                  <a:pt x="1474298" y="4188555"/>
                  <a:pt x="1449197" y="4193177"/>
                  <a:pt x="1424065" y="4197366"/>
                </a:cubicBezTo>
                <a:cubicBezTo>
                  <a:pt x="1338517" y="4211624"/>
                  <a:pt x="1272065" y="4217586"/>
                  <a:pt x="1184223" y="4227346"/>
                </a:cubicBezTo>
                <a:cubicBezTo>
                  <a:pt x="1129259" y="4222349"/>
                  <a:pt x="1073108" y="4224766"/>
                  <a:pt x="1019331" y="4212356"/>
                </a:cubicBezTo>
                <a:cubicBezTo>
                  <a:pt x="1005560" y="4209178"/>
                  <a:pt x="1001992" y="4188696"/>
                  <a:pt x="989351" y="4182375"/>
                </a:cubicBezTo>
                <a:cubicBezTo>
                  <a:pt x="970924" y="4173161"/>
                  <a:pt x="949377" y="4172382"/>
                  <a:pt x="929390" y="4167385"/>
                </a:cubicBezTo>
                <a:cubicBezTo>
                  <a:pt x="826302" y="4098660"/>
                  <a:pt x="873632" y="4118819"/>
                  <a:pt x="794478" y="4092435"/>
                </a:cubicBezTo>
                <a:cubicBezTo>
                  <a:pt x="665610" y="4006520"/>
                  <a:pt x="828652" y="4109521"/>
                  <a:pt x="704537" y="4047464"/>
                </a:cubicBezTo>
                <a:cubicBezTo>
                  <a:pt x="688423" y="4039407"/>
                  <a:pt x="676030" y="4024801"/>
                  <a:pt x="659567" y="4017484"/>
                </a:cubicBezTo>
                <a:cubicBezTo>
                  <a:pt x="581590" y="3982827"/>
                  <a:pt x="550059" y="3984708"/>
                  <a:pt x="464695" y="3972513"/>
                </a:cubicBezTo>
                <a:cubicBezTo>
                  <a:pt x="449705" y="3967516"/>
                  <a:pt x="434917" y="3961864"/>
                  <a:pt x="419724" y="3957523"/>
                </a:cubicBezTo>
                <a:cubicBezTo>
                  <a:pt x="399915" y="3951863"/>
                  <a:pt x="378700" y="3950648"/>
                  <a:pt x="359764" y="3942533"/>
                </a:cubicBezTo>
                <a:cubicBezTo>
                  <a:pt x="343205" y="3935436"/>
                  <a:pt x="330907" y="3920610"/>
                  <a:pt x="314793" y="3912553"/>
                </a:cubicBezTo>
                <a:cubicBezTo>
                  <a:pt x="300660" y="3905487"/>
                  <a:pt x="284813" y="3902559"/>
                  <a:pt x="269823" y="3897562"/>
                </a:cubicBezTo>
                <a:cubicBezTo>
                  <a:pt x="244839" y="3872579"/>
                  <a:pt x="224270" y="3842211"/>
                  <a:pt x="194872" y="3822612"/>
                </a:cubicBezTo>
                <a:cubicBezTo>
                  <a:pt x="179882" y="3812618"/>
                  <a:pt x="163460" y="3804495"/>
                  <a:pt x="149901" y="3792631"/>
                </a:cubicBezTo>
                <a:cubicBezTo>
                  <a:pt x="123311" y="3769365"/>
                  <a:pt x="74951" y="3717680"/>
                  <a:pt x="74951" y="3717680"/>
                </a:cubicBezTo>
                <a:cubicBezTo>
                  <a:pt x="69954" y="3697693"/>
                  <a:pt x="62874" y="3678115"/>
                  <a:pt x="59960" y="3657720"/>
                </a:cubicBezTo>
                <a:cubicBezTo>
                  <a:pt x="52858" y="3608008"/>
                  <a:pt x="55492" y="3556920"/>
                  <a:pt x="44970" y="3507818"/>
                </a:cubicBezTo>
                <a:cubicBezTo>
                  <a:pt x="40288" y="3485968"/>
                  <a:pt x="23792" y="3468396"/>
                  <a:pt x="14990" y="3447857"/>
                </a:cubicBezTo>
                <a:cubicBezTo>
                  <a:pt x="8766" y="3433334"/>
                  <a:pt x="4997" y="3417877"/>
                  <a:pt x="0" y="3402887"/>
                </a:cubicBezTo>
                <a:cubicBezTo>
                  <a:pt x="4997" y="3372907"/>
                  <a:pt x="3300" y="3341002"/>
                  <a:pt x="14990" y="3312946"/>
                </a:cubicBezTo>
                <a:cubicBezTo>
                  <a:pt x="28848" y="3279686"/>
                  <a:pt x="54964" y="3252985"/>
                  <a:pt x="74951" y="3223005"/>
                </a:cubicBezTo>
                <a:lnTo>
                  <a:pt x="104931" y="3178035"/>
                </a:lnTo>
                <a:cubicBezTo>
                  <a:pt x="114924" y="3163045"/>
                  <a:pt x="129214" y="3150155"/>
                  <a:pt x="134911" y="3133064"/>
                </a:cubicBezTo>
                <a:cubicBezTo>
                  <a:pt x="155598" y="3071002"/>
                  <a:pt x="141136" y="3101241"/>
                  <a:pt x="179882" y="3043123"/>
                </a:cubicBezTo>
                <a:cubicBezTo>
                  <a:pt x="189875" y="2828264"/>
                  <a:pt x="186109" y="2612322"/>
                  <a:pt x="209862" y="2398546"/>
                </a:cubicBezTo>
                <a:cubicBezTo>
                  <a:pt x="214859" y="2353576"/>
                  <a:pt x="217972" y="2308356"/>
                  <a:pt x="224852" y="2263635"/>
                </a:cubicBezTo>
                <a:cubicBezTo>
                  <a:pt x="259346" y="2039420"/>
                  <a:pt x="218175" y="2446975"/>
                  <a:pt x="254832" y="2098743"/>
                </a:cubicBezTo>
                <a:cubicBezTo>
                  <a:pt x="277294" y="1885362"/>
                  <a:pt x="240830" y="1976848"/>
                  <a:pt x="299803" y="1858900"/>
                </a:cubicBezTo>
                <a:cubicBezTo>
                  <a:pt x="327362" y="1721104"/>
                  <a:pt x="289778" y="1836959"/>
                  <a:pt x="359764" y="1738979"/>
                </a:cubicBezTo>
                <a:cubicBezTo>
                  <a:pt x="372752" y="1720795"/>
                  <a:pt x="378657" y="1698420"/>
                  <a:pt x="389744" y="1679018"/>
                </a:cubicBezTo>
                <a:cubicBezTo>
                  <a:pt x="414957" y="1634896"/>
                  <a:pt x="416875" y="1636897"/>
                  <a:pt x="449705" y="1604067"/>
                </a:cubicBezTo>
                <a:lnTo>
                  <a:pt x="494675" y="1469156"/>
                </a:lnTo>
                <a:lnTo>
                  <a:pt x="509665" y="1424185"/>
                </a:lnTo>
                <a:cubicBezTo>
                  <a:pt x="504668" y="1379215"/>
                  <a:pt x="505649" y="1333170"/>
                  <a:pt x="494675" y="1289274"/>
                </a:cubicBezTo>
                <a:cubicBezTo>
                  <a:pt x="486411" y="1256219"/>
                  <a:pt x="396410" y="1176019"/>
                  <a:pt x="389744" y="1169353"/>
                </a:cubicBezTo>
                <a:cubicBezTo>
                  <a:pt x="354232" y="1133841"/>
                  <a:pt x="316751" y="1100274"/>
                  <a:pt x="299803" y="1049431"/>
                </a:cubicBezTo>
                <a:lnTo>
                  <a:pt x="284813" y="1004461"/>
                </a:lnTo>
                <a:cubicBezTo>
                  <a:pt x="289810" y="939504"/>
                  <a:pt x="277891" y="870943"/>
                  <a:pt x="299803" y="809589"/>
                </a:cubicBezTo>
                <a:cubicBezTo>
                  <a:pt x="306732" y="790187"/>
                  <a:pt x="339162" y="794598"/>
                  <a:pt x="359764" y="794598"/>
                </a:cubicBezTo>
                <a:cubicBezTo>
                  <a:pt x="395096" y="794598"/>
                  <a:pt x="429718" y="804592"/>
                  <a:pt x="464695" y="809589"/>
                </a:cubicBezTo>
                <a:cubicBezTo>
                  <a:pt x="500066" y="821379"/>
                  <a:pt x="519070" y="820266"/>
                  <a:pt x="539646" y="854559"/>
                </a:cubicBezTo>
                <a:cubicBezTo>
                  <a:pt x="547776" y="868108"/>
                  <a:pt x="545871" y="886383"/>
                  <a:pt x="554636" y="899530"/>
                </a:cubicBezTo>
                <a:cubicBezTo>
                  <a:pt x="585158" y="945314"/>
                  <a:pt x="605072" y="942876"/>
                  <a:pt x="644577" y="974480"/>
                </a:cubicBezTo>
                <a:cubicBezTo>
                  <a:pt x="655613" y="983309"/>
                  <a:pt x="664564" y="994467"/>
                  <a:pt x="674557" y="1004461"/>
                </a:cubicBezTo>
                <a:cubicBezTo>
                  <a:pt x="799475" y="999464"/>
                  <a:pt x="924611" y="998378"/>
                  <a:pt x="1049311" y="989471"/>
                </a:cubicBezTo>
                <a:cubicBezTo>
                  <a:pt x="1135724" y="983299"/>
                  <a:pt x="1057754" y="971077"/>
                  <a:pt x="1124262" y="929510"/>
                </a:cubicBezTo>
                <a:cubicBezTo>
                  <a:pt x="1151061" y="912761"/>
                  <a:pt x="1214203" y="899530"/>
                  <a:pt x="1214203" y="899530"/>
                </a:cubicBezTo>
                <a:cubicBezTo>
                  <a:pt x="1224196" y="889536"/>
                  <a:pt x="1231542" y="875870"/>
                  <a:pt x="1244183" y="869549"/>
                </a:cubicBezTo>
                <a:cubicBezTo>
                  <a:pt x="1262610" y="860335"/>
                  <a:pt x="1284335" y="860219"/>
                  <a:pt x="1304144" y="854559"/>
                </a:cubicBezTo>
                <a:cubicBezTo>
                  <a:pt x="1319337" y="850218"/>
                  <a:pt x="1334124" y="844566"/>
                  <a:pt x="1349114" y="839569"/>
                </a:cubicBezTo>
                <a:lnTo>
                  <a:pt x="1528996" y="659687"/>
                </a:lnTo>
                <a:lnTo>
                  <a:pt x="1558977" y="629707"/>
                </a:lnTo>
                <a:lnTo>
                  <a:pt x="1588957" y="599726"/>
                </a:lnTo>
                <a:cubicBezTo>
                  <a:pt x="1639340" y="448576"/>
                  <a:pt x="1562462" y="683045"/>
                  <a:pt x="1618937" y="494795"/>
                </a:cubicBezTo>
                <a:cubicBezTo>
                  <a:pt x="1628018" y="464526"/>
                  <a:pt x="1631388" y="431149"/>
                  <a:pt x="1648918" y="404854"/>
                </a:cubicBezTo>
                <a:lnTo>
                  <a:pt x="1678898" y="359884"/>
                </a:lnTo>
                <a:cubicBezTo>
                  <a:pt x="1683895" y="344894"/>
                  <a:pt x="1685758" y="328462"/>
                  <a:pt x="1693888" y="314913"/>
                </a:cubicBezTo>
                <a:cubicBezTo>
                  <a:pt x="1714464" y="280620"/>
                  <a:pt x="1733468" y="281733"/>
                  <a:pt x="1768839" y="269943"/>
                </a:cubicBezTo>
                <a:cubicBezTo>
                  <a:pt x="1804353" y="234428"/>
                  <a:pt x="1837906" y="196954"/>
                  <a:pt x="1888760" y="180002"/>
                </a:cubicBezTo>
                <a:lnTo>
                  <a:pt x="1978701" y="150021"/>
                </a:lnTo>
                <a:lnTo>
                  <a:pt x="2023672" y="135031"/>
                </a:lnTo>
                <a:cubicBezTo>
                  <a:pt x="2053652" y="115044"/>
                  <a:pt x="2079431" y="86466"/>
                  <a:pt x="2113613" y="75071"/>
                </a:cubicBezTo>
                <a:cubicBezTo>
                  <a:pt x="2324560" y="4751"/>
                  <a:pt x="2142788" y="60531"/>
                  <a:pt x="2683239" y="45090"/>
                </a:cubicBezTo>
                <a:cubicBezTo>
                  <a:pt x="2737130" y="9164"/>
                  <a:pt x="2727910" y="0"/>
                  <a:pt x="2803160" y="30100"/>
                </a:cubicBezTo>
                <a:cubicBezTo>
                  <a:pt x="2807799" y="31956"/>
                  <a:pt x="2803160" y="40093"/>
                  <a:pt x="2803160" y="45090"/>
                </a:cubicBezTo>
                <a:lnTo>
                  <a:pt x="2743200" y="450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Весь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 Меря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1200" dirty="0" smtClean="0">
                <a:solidFill>
                  <a:schemeClr val="tx1"/>
                </a:solidFill>
              </a:rPr>
              <a:t> Кривичи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Дреговичи                                                           Вятичи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                       Радимичи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Древляне                   Северяне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Тиверцы                            Уличи     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143504" y="4500570"/>
            <a:ext cx="1335189" cy="779409"/>
          </a:xfrm>
          <a:custGeom>
            <a:avLst/>
            <a:gdLst>
              <a:gd name="connsiteX0" fmla="*/ 1314632 w 1335189"/>
              <a:gd name="connsiteY0" fmla="*/ 260233 h 779409"/>
              <a:gd name="connsiteX1" fmla="*/ 1329622 w 1335189"/>
              <a:gd name="connsiteY1" fmla="*/ 305203 h 779409"/>
              <a:gd name="connsiteX2" fmla="*/ 1314632 w 1335189"/>
              <a:gd name="connsiteY2" fmla="*/ 395144 h 779409"/>
              <a:gd name="connsiteX3" fmla="*/ 1284652 w 1335189"/>
              <a:gd name="connsiteY3" fmla="*/ 440115 h 779409"/>
              <a:gd name="connsiteX4" fmla="*/ 1209701 w 1335189"/>
              <a:gd name="connsiteY4" fmla="*/ 515065 h 779409"/>
              <a:gd name="connsiteX5" fmla="*/ 1179721 w 1335189"/>
              <a:gd name="connsiteY5" fmla="*/ 545046 h 779409"/>
              <a:gd name="connsiteX6" fmla="*/ 1089780 w 1335189"/>
              <a:gd name="connsiteY6" fmla="*/ 605006 h 779409"/>
              <a:gd name="connsiteX7" fmla="*/ 939878 w 1335189"/>
              <a:gd name="connsiteY7" fmla="*/ 679957 h 779409"/>
              <a:gd name="connsiteX8" fmla="*/ 730016 w 1335189"/>
              <a:gd name="connsiteY8" fmla="*/ 694947 h 779409"/>
              <a:gd name="connsiteX9" fmla="*/ 475183 w 1335189"/>
              <a:gd name="connsiteY9" fmla="*/ 709938 h 779409"/>
              <a:gd name="connsiteX10" fmla="*/ 430212 w 1335189"/>
              <a:gd name="connsiteY10" fmla="*/ 739918 h 779409"/>
              <a:gd name="connsiteX11" fmla="*/ 175380 w 1335189"/>
              <a:gd name="connsiteY11" fmla="*/ 739918 h 779409"/>
              <a:gd name="connsiteX12" fmla="*/ 85439 w 1335189"/>
              <a:gd name="connsiteY12" fmla="*/ 634987 h 779409"/>
              <a:gd name="connsiteX13" fmla="*/ 25478 w 1335189"/>
              <a:gd name="connsiteY13" fmla="*/ 560036 h 779409"/>
              <a:gd name="connsiteX14" fmla="*/ 70448 w 1335189"/>
              <a:gd name="connsiteY14" fmla="*/ 200272 h 779409"/>
              <a:gd name="connsiteX15" fmla="*/ 70448 w 1335189"/>
              <a:gd name="connsiteY15" fmla="*/ 200272 h 779409"/>
              <a:gd name="connsiteX16" fmla="*/ 85439 w 1335189"/>
              <a:gd name="connsiteY16" fmla="*/ 125321 h 779409"/>
              <a:gd name="connsiteX17" fmla="*/ 175380 w 1335189"/>
              <a:gd name="connsiteY17" fmla="*/ 65360 h 779409"/>
              <a:gd name="connsiteX18" fmla="*/ 325281 w 1335189"/>
              <a:gd name="connsiteY18" fmla="*/ 50370 h 779409"/>
              <a:gd name="connsiteX19" fmla="*/ 730016 w 1335189"/>
              <a:gd name="connsiteY19" fmla="*/ 50370 h 779409"/>
              <a:gd name="connsiteX20" fmla="*/ 774986 w 1335189"/>
              <a:gd name="connsiteY20" fmla="*/ 80351 h 779409"/>
              <a:gd name="connsiteX21" fmla="*/ 1089780 w 1335189"/>
              <a:gd name="connsiteY21" fmla="*/ 95341 h 779409"/>
              <a:gd name="connsiteX22" fmla="*/ 1149740 w 1335189"/>
              <a:gd name="connsiteY22" fmla="*/ 110331 h 779409"/>
              <a:gd name="connsiteX23" fmla="*/ 1179721 w 1335189"/>
              <a:gd name="connsiteY23" fmla="*/ 140311 h 779409"/>
              <a:gd name="connsiteX24" fmla="*/ 1269662 w 1335189"/>
              <a:gd name="connsiteY24" fmla="*/ 185282 h 779409"/>
              <a:gd name="connsiteX25" fmla="*/ 1299642 w 1335189"/>
              <a:gd name="connsiteY25" fmla="*/ 230252 h 779409"/>
              <a:gd name="connsiteX26" fmla="*/ 1329622 w 1335189"/>
              <a:gd name="connsiteY26" fmla="*/ 260233 h 779409"/>
              <a:gd name="connsiteX27" fmla="*/ 1314632 w 1335189"/>
              <a:gd name="connsiteY27" fmla="*/ 260233 h 7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35189" h="779409">
                <a:moveTo>
                  <a:pt x="1314632" y="260233"/>
                </a:moveTo>
                <a:cubicBezTo>
                  <a:pt x="1314632" y="267728"/>
                  <a:pt x="1329622" y="289402"/>
                  <a:pt x="1329622" y="305203"/>
                </a:cubicBezTo>
                <a:cubicBezTo>
                  <a:pt x="1329622" y="335597"/>
                  <a:pt x="1324243" y="366310"/>
                  <a:pt x="1314632" y="395144"/>
                </a:cubicBezTo>
                <a:cubicBezTo>
                  <a:pt x="1308935" y="412236"/>
                  <a:pt x="1296516" y="426557"/>
                  <a:pt x="1284652" y="440115"/>
                </a:cubicBezTo>
                <a:cubicBezTo>
                  <a:pt x="1261386" y="466705"/>
                  <a:pt x="1234685" y="490081"/>
                  <a:pt x="1209701" y="515065"/>
                </a:cubicBezTo>
                <a:cubicBezTo>
                  <a:pt x="1199707" y="525059"/>
                  <a:pt x="1191480" y="537207"/>
                  <a:pt x="1179721" y="545046"/>
                </a:cubicBezTo>
                <a:lnTo>
                  <a:pt x="1089780" y="605006"/>
                </a:lnTo>
                <a:cubicBezTo>
                  <a:pt x="1024196" y="648728"/>
                  <a:pt x="1011067" y="672047"/>
                  <a:pt x="939878" y="679957"/>
                </a:cubicBezTo>
                <a:cubicBezTo>
                  <a:pt x="870175" y="687702"/>
                  <a:pt x="800003" y="690432"/>
                  <a:pt x="730016" y="694947"/>
                </a:cubicBezTo>
                <a:lnTo>
                  <a:pt x="475183" y="709938"/>
                </a:lnTo>
                <a:cubicBezTo>
                  <a:pt x="460193" y="719931"/>
                  <a:pt x="446326" y="731861"/>
                  <a:pt x="430212" y="739918"/>
                </a:cubicBezTo>
                <a:cubicBezTo>
                  <a:pt x="351230" y="779409"/>
                  <a:pt x="256658" y="745723"/>
                  <a:pt x="175380" y="739918"/>
                </a:cubicBezTo>
                <a:cubicBezTo>
                  <a:pt x="31040" y="595578"/>
                  <a:pt x="176759" y="749136"/>
                  <a:pt x="85439" y="634987"/>
                </a:cubicBezTo>
                <a:cubicBezTo>
                  <a:pt x="0" y="528189"/>
                  <a:pt x="117752" y="698446"/>
                  <a:pt x="25478" y="560036"/>
                </a:cubicBezTo>
                <a:cubicBezTo>
                  <a:pt x="42221" y="258660"/>
                  <a:pt x="11983" y="375670"/>
                  <a:pt x="70448" y="200272"/>
                </a:cubicBezTo>
                <a:lnTo>
                  <a:pt x="70448" y="200272"/>
                </a:lnTo>
                <a:cubicBezTo>
                  <a:pt x="75445" y="175288"/>
                  <a:pt x="69797" y="145432"/>
                  <a:pt x="85439" y="125321"/>
                </a:cubicBezTo>
                <a:cubicBezTo>
                  <a:pt x="107561" y="96879"/>
                  <a:pt x="139527" y="68945"/>
                  <a:pt x="175380" y="65360"/>
                </a:cubicBezTo>
                <a:lnTo>
                  <a:pt x="325281" y="50370"/>
                </a:lnTo>
                <a:cubicBezTo>
                  <a:pt x="476393" y="0"/>
                  <a:pt x="413147" y="15162"/>
                  <a:pt x="730016" y="50370"/>
                </a:cubicBezTo>
                <a:cubicBezTo>
                  <a:pt x="747922" y="52360"/>
                  <a:pt x="757109" y="78116"/>
                  <a:pt x="774986" y="80351"/>
                </a:cubicBezTo>
                <a:cubicBezTo>
                  <a:pt x="879225" y="93381"/>
                  <a:pt x="984849" y="90344"/>
                  <a:pt x="1089780" y="95341"/>
                </a:cubicBezTo>
                <a:cubicBezTo>
                  <a:pt x="1109767" y="100338"/>
                  <a:pt x="1131313" y="101118"/>
                  <a:pt x="1149740" y="110331"/>
                </a:cubicBezTo>
                <a:cubicBezTo>
                  <a:pt x="1162381" y="116651"/>
                  <a:pt x="1168685" y="131482"/>
                  <a:pt x="1179721" y="140311"/>
                </a:cubicBezTo>
                <a:cubicBezTo>
                  <a:pt x="1221236" y="173523"/>
                  <a:pt x="1222161" y="169449"/>
                  <a:pt x="1269662" y="185282"/>
                </a:cubicBezTo>
                <a:cubicBezTo>
                  <a:pt x="1279655" y="200272"/>
                  <a:pt x="1288388" y="216184"/>
                  <a:pt x="1299642" y="230252"/>
                </a:cubicBezTo>
                <a:cubicBezTo>
                  <a:pt x="1308471" y="241288"/>
                  <a:pt x="1324373" y="247111"/>
                  <a:pt x="1329622" y="260233"/>
                </a:cubicBezTo>
                <a:cubicBezTo>
                  <a:pt x="1335189" y="274151"/>
                  <a:pt x="1314632" y="252738"/>
                  <a:pt x="1314632" y="260233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Киев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поляне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3" name="Picture 2" descr="http://i.allday.ru/uploads/posts/thumbs/1193867286_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8670"/>
            <a:ext cx="4677100" cy="53384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ester67.narod.ru/DR-Rus/NestorLetop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2993759" cy="42862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214290"/>
            <a:ext cx="793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Повесть временных лет</a:t>
            </a:r>
            <a:endParaRPr lang="en-US" sz="40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конец </a:t>
            </a:r>
            <a:r>
              <a:rPr lang="en-US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XI</a:t>
            </a:r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– начало </a:t>
            </a:r>
            <a:r>
              <a:rPr lang="en-US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XII</a:t>
            </a:r>
            <a:endParaRPr lang="ru-RU" sz="40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</a:t>
            </a:r>
            <a:r>
              <a:rPr lang="ru-RU" sz="40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>онах Нестор</a:t>
            </a:r>
            <a:endParaRPr lang="ru-RU" sz="4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1285852" y="1500174"/>
            <a:ext cx="914400" cy="9144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Georgia" pitchFamily="18" charset="0"/>
              </a:rPr>
              <a:t>1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6929454" y="1500174"/>
            <a:ext cx="914400" cy="914400"/>
          </a:xfrm>
          <a:prstGeom prst="star32">
            <a:avLst/>
          </a:prstGeom>
          <a:solidFill>
            <a:srgbClr val="00FF00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endParaRPr lang="ru-RU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428868"/>
            <a:ext cx="23615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Киев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/>
                <a:latin typeface="Georgia" pitchFamily="18" charset="0"/>
              </a:rPr>
              <a:t>Кий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Щек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/>
                <a:latin typeface="Georgia" pitchFamily="18" charset="0"/>
              </a:rPr>
              <a:t>Хорив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Лыбедъ</a:t>
            </a:r>
            <a:endParaRPr lang="ru-RU" sz="4000" b="1" cap="none" spc="0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/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428868"/>
            <a:ext cx="321471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Новгород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859 год</a:t>
            </a:r>
            <a:endParaRPr lang="ru-RU" sz="4400" b="1" cap="none" spc="0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варяги</a:t>
            </a:r>
          </a:p>
          <a:p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изгнаны,  </a:t>
            </a:r>
          </a:p>
          <a:p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    но …</a:t>
            </a:r>
          </a:p>
        </p:txBody>
      </p:sp>
      <p:pic>
        <p:nvPicPr>
          <p:cNvPr id="13" name="Рисунок 3" descr="древний слов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2396" y="4857760"/>
            <a:ext cx="1214446" cy="172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394FF-9669-46DD-91A5-DB7F2A42E0F7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1032" descr="а васнецов варяги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2928934"/>
            <a:ext cx="892971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Century" pitchFamily="18" charset="0"/>
              </a:rPr>
              <a:t>РЮРИК</a:t>
            </a:r>
            <a:r>
              <a:rPr lang="ru-RU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КОНУНГ ПЛЕМЕНИ 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           </a:t>
            </a:r>
            <a:r>
              <a:rPr lang="ru-RU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РУС </a:t>
            </a:r>
          </a:p>
          <a:p>
            <a:r>
              <a:rPr lang="ru-RU" sz="4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ЛАДОГА</a:t>
            </a:r>
            <a:r>
              <a:rPr lang="ru-RU" sz="4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</a:t>
            </a:r>
            <a:r>
              <a:rPr lang="ru-RU" sz="48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НОВГОРОД</a:t>
            </a:r>
            <a:endParaRPr lang="ru-RU" sz="4800" b="1" cap="none" spc="0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/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28992" y="5857892"/>
            <a:ext cx="1368152" cy="2337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28992" y="285728"/>
            <a:ext cx="571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ru-RU" sz="3200" b="1" dirty="0" err="1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Рюрик</a:t>
            </a:r>
            <a:r>
              <a:rPr lang="ru-RU" sz="3200" b="1" dirty="0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 – в Новгороде</a:t>
            </a:r>
          </a:p>
          <a:p>
            <a:pPr marL="0" indent="0" algn="ctr">
              <a:buFontTx/>
              <a:buNone/>
            </a:pPr>
            <a:r>
              <a:rPr lang="ru-RU" sz="3200" b="1" dirty="0" err="1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Синеус</a:t>
            </a:r>
            <a:r>
              <a:rPr lang="ru-RU" sz="3200" b="1" dirty="0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 – на </a:t>
            </a:r>
            <a:r>
              <a:rPr lang="ru-RU" sz="3200" b="1" dirty="0" err="1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Белоозере</a:t>
            </a:r>
            <a:endParaRPr lang="ru-RU" sz="3200" b="1" dirty="0" smtClean="0">
              <a:ln>
                <a:solidFill>
                  <a:srgbClr val="006600"/>
                </a:solidFill>
              </a:ln>
              <a:solidFill>
                <a:srgbClr val="00FF00"/>
              </a:solidFill>
              <a:latin typeface="Bookman Old Style" pitchFamily="18" charset="0"/>
            </a:endParaRPr>
          </a:p>
          <a:p>
            <a:pPr marL="0" indent="0" algn="ctr">
              <a:buFontTx/>
              <a:buNone/>
            </a:pPr>
            <a:r>
              <a:rPr lang="ru-RU" sz="3200" b="1" dirty="0" smtClean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Трувор – в Изборске</a:t>
            </a:r>
            <a:endParaRPr lang="ru-RU" sz="3200" b="1" dirty="0">
              <a:ln>
                <a:solidFill>
                  <a:srgbClr val="006600"/>
                </a:solidFill>
              </a:ln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7174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>
                  <a:outerShdw dist="76200" sx="101000" sy="101000" algn="l" rotWithShape="0">
                    <a:srgbClr val="339933"/>
                  </a:outerShdw>
                </a:effectLst>
                <a:latin typeface="Georgia" pitchFamily="18" charset="0"/>
              </a:rPr>
              <a:t>862</a:t>
            </a:r>
            <a:r>
              <a:rPr lang="ru-RU" sz="8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2" descr="Город Великий Новгоро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714884"/>
            <a:ext cx="9144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Рюрик сел княжить в Новгороде,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142852"/>
            <a:ext cx="2800082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Белозерск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8676" name="Рисунок 2" descr="Ладья варягов в городе Белозерск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2"/>
            <a:ext cx="4357686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4362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Ладья варягов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городе Белозерске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7620" y="4572008"/>
            <a:ext cx="528638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Синеус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на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Белоозере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3" descr="В 862 Изборск достался Трувору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786322"/>
            <a:ext cx="9144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а Трувор в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Изборске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9700" name="Рисунок 2" descr="Здесь причалила ладья Трувора, княжившего в Изборск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42875"/>
            <a:ext cx="3875596" cy="292893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 descr="millennium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571612"/>
            <a:ext cx="428628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Новгороде в 1862 году был поставлен замечательный памятник «Тысячелетие России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9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ОБРАЗОВАНИЕ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Georgia" pitchFamily="18" charset="0"/>
              </a:rPr>
              <a:t> ГОСУДАРСТВЕННЫХ ЦЕНТРОВ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357686" y="620688"/>
            <a:ext cx="4152275" cy="5832648"/>
          </a:xfrm>
          <a:custGeom>
            <a:avLst/>
            <a:gdLst>
              <a:gd name="connsiteX0" fmla="*/ 2743200 w 4152275"/>
              <a:gd name="connsiteY0" fmla="*/ 45090 h 4227346"/>
              <a:gd name="connsiteX1" fmla="*/ 2968052 w 4152275"/>
              <a:gd name="connsiteY1" fmla="*/ 60080 h 4227346"/>
              <a:gd name="connsiteX2" fmla="*/ 3028013 w 4152275"/>
              <a:gd name="connsiteY2" fmla="*/ 120041 h 4227346"/>
              <a:gd name="connsiteX3" fmla="*/ 3102964 w 4152275"/>
              <a:gd name="connsiteY3" fmla="*/ 135031 h 4227346"/>
              <a:gd name="connsiteX4" fmla="*/ 3192905 w 4152275"/>
              <a:gd name="connsiteY4" fmla="*/ 209982 h 4227346"/>
              <a:gd name="connsiteX5" fmla="*/ 3282846 w 4152275"/>
              <a:gd name="connsiteY5" fmla="*/ 269943 h 4227346"/>
              <a:gd name="connsiteX6" fmla="*/ 3327816 w 4152275"/>
              <a:gd name="connsiteY6" fmla="*/ 299923 h 4227346"/>
              <a:gd name="connsiteX7" fmla="*/ 3387777 w 4152275"/>
              <a:gd name="connsiteY7" fmla="*/ 404854 h 4227346"/>
              <a:gd name="connsiteX8" fmla="*/ 3417757 w 4152275"/>
              <a:gd name="connsiteY8" fmla="*/ 449825 h 4227346"/>
              <a:gd name="connsiteX9" fmla="*/ 3447737 w 4152275"/>
              <a:gd name="connsiteY9" fmla="*/ 554756 h 4227346"/>
              <a:gd name="connsiteX10" fmla="*/ 3462728 w 4152275"/>
              <a:gd name="connsiteY10" fmla="*/ 719648 h 4227346"/>
              <a:gd name="connsiteX11" fmla="*/ 3477718 w 4152275"/>
              <a:gd name="connsiteY11" fmla="*/ 764618 h 4227346"/>
              <a:gd name="connsiteX12" fmla="*/ 3522688 w 4152275"/>
              <a:gd name="connsiteY12" fmla="*/ 794598 h 4227346"/>
              <a:gd name="connsiteX13" fmla="*/ 3552669 w 4152275"/>
              <a:gd name="connsiteY13" fmla="*/ 884539 h 4227346"/>
              <a:gd name="connsiteX14" fmla="*/ 3567659 w 4152275"/>
              <a:gd name="connsiteY14" fmla="*/ 959490 h 4227346"/>
              <a:gd name="connsiteX15" fmla="*/ 3597639 w 4152275"/>
              <a:gd name="connsiteY15" fmla="*/ 989471 h 4227346"/>
              <a:gd name="connsiteX16" fmla="*/ 3612629 w 4152275"/>
              <a:gd name="connsiteY16" fmla="*/ 1064421 h 4227346"/>
              <a:gd name="connsiteX17" fmla="*/ 3732551 w 4152275"/>
              <a:gd name="connsiteY17" fmla="*/ 1154362 h 4227346"/>
              <a:gd name="connsiteX18" fmla="*/ 3837482 w 4152275"/>
              <a:gd name="connsiteY18" fmla="*/ 1199333 h 4227346"/>
              <a:gd name="connsiteX19" fmla="*/ 3882452 w 4152275"/>
              <a:gd name="connsiteY19" fmla="*/ 1229313 h 4227346"/>
              <a:gd name="connsiteX20" fmla="*/ 4002373 w 4152275"/>
              <a:gd name="connsiteY20" fmla="*/ 1259294 h 4227346"/>
              <a:gd name="connsiteX21" fmla="*/ 4107305 w 4152275"/>
              <a:gd name="connsiteY21" fmla="*/ 1364225 h 4227346"/>
              <a:gd name="connsiteX22" fmla="*/ 4152275 w 4152275"/>
              <a:gd name="connsiteY22" fmla="*/ 1409195 h 4227346"/>
              <a:gd name="connsiteX23" fmla="*/ 4137285 w 4152275"/>
              <a:gd name="connsiteY23" fmla="*/ 1529116 h 4227346"/>
              <a:gd name="connsiteX24" fmla="*/ 4107305 w 4152275"/>
              <a:gd name="connsiteY24" fmla="*/ 1574087 h 4227346"/>
              <a:gd name="connsiteX25" fmla="*/ 4032354 w 4152275"/>
              <a:gd name="connsiteY25" fmla="*/ 1649038 h 4227346"/>
              <a:gd name="connsiteX26" fmla="*/ 4002373 w 4152275"/>
              <a:gd name="connsiteY26" fmla="*/ 1679018 h 4227346"/>
              <a:gd name="connsiteX27" fmla="*/ 3927423 w 4152275"/>
              <a:gd name="connsiteY27" fmla="*/ 1694008 h 4227346"/>
              <a:gd name="connsiteX28" fmla="*/ 3822492 w 4152275"/>
              <a:gd name="connsiteY28" fmla="*/ 1708998 h 4227346"/>
              <a:gd name="connsiteX29" fmla="*/ 3732551 w 4152275"/>
              <a:gd name="connsiteY29" fmla="*/ 1738979 h 4227346"/>
              <a:gd name="connsiteX30" fmla="*/ 3687580 w 4152275"/>
              <a:gd name="connsiteY30" fmla="*/ 1753969 h 4227346"/>
              <a:gd name="connsiteX31" fmla="*/ 3612629 w 4152275"/>
              <a:gd name="connsiteY31" fmla="*/ 1768959 h 4227346"/>
              <a:gd name="connsiteX32" fmla="*/ 3567659 w 4152275"/>
              <a:gd name="connsiteY32" fmla="*/ 1798939 h 4227346"/>
              <a:gd name="connsiteX33" fmla="*/ 3177914 w 4152275"/>
              <a:gd name="connsiteY33" fmla="*/ 1753969 h 4227346"/>
              <a:gd name="connsiteX34" fmla="*/ 2953062 w 4152275"/>
              <a:gd name="connsiteY34" fmla="*/ 1768959 h 4227346"/>
              <a:gd name="connsiteX35" fmla="*/ 2833141 w 4152275"/>
              <a:gd name="connsiteY35" fmla="*/ 1798939 h 4227346"/>
              <a:gd name="connsiteX36" fmla="*/ 2713219 w 4152275"/>
              <a:gd name="connsiteY36" fmla="*/ 1843910 h 4227346"/>
              <a:gd name="connsiteX37" fmla="*/ 2653259 w 4152275"/>
              <a:gd name="connsiteY37" fmla="*/ 1873890 h 4227346"/>
              <a:gd name="connsiteX38" fmla="*/ 2593298 w 4152275"/>
              <a:gd name="connsiteY38" fmla="*/ 1888880 h 4227346"/>
              <a:gd name="connsiteX39" fmla="*/ 2533337 w 4152275"/>
              <a:gd name="connsiteY39" fmla="*/ 1948841 h 4227346"/>
              <a:gd name="connsiteX40" fmla="*/ 2488367 w 4152275"/>
              <a:gd name="connsiteY40" fmla="*/ 1978821 h 4227346"/>
              <a:gd name="connsiteX41" fmla="*/ 2428406 w 4152275"/>
              <a:gd name="connsiteY41" fmla="*/ 2038782 h 4227346"/>
              <a:gd name="connsiteX42" fmla="*/ 2458387 w 4152275"/>
              <a:gd name="connsiteY42" fmla="*/ 2218664 h 4227346"/>
              <a:gd name="connsiteX43" fmla="*/ 2473377 w 4152275"/>
              <a:gd name="connsiteY43" fmla="*/ 2308605 h 4227346"/>
              <a:gd name="connsiteX44" fmla="*/ 2488367 w 4152275"/>
              <a:gd name="connsiteY44" fmla="*/ 2503477 h 4227346"/>
              <a:gd name="connsiteX45" fmla="*/ 2503357 w 4152275"/>
              <a:gd name="connsiteY45" fmla="*/ 2578428 h 4227346"/>
              <a:gd name="connsiteX46" fmla="*/ 2518347 w 4152275"/>
              <a:gd name="connsiteY46" fmla="*/ 2728330 h 4227346"/>
              <a:gd name="connsiteX47" fmla="*/ 2563318 w 4152275"/>
              <a:gd name="connsiteY47" fmla="*/ 2878231 h 4227346"/>
              <a:gd name="connsiteX48" fmla="*/ 2593298 w 4152275"/>
              <a:gd name="connsiteY48" fmla="*/ 2983162 h 4227346"/>
              <a:gd name="connsiteX49" fmla="*/ 2608288 w 4152275"/>
              <a:gd name="connsiteY49" fmla="*/ 3028133 h 4227346"/>
              <a:gd name="connsiteX50" fmla="*/ 2713219 w 4152275"/>
              <a:gd name="connsiteY50" fmla="*/ 3118074 h 4227346"/>
              <a:gd name="connsiteX51" fmla="*/ 2878111 w 4152275"/>
              <a:gd name="connsiteY51" fmla="*/ 3163044 h 4227346"/>
              <a:gd name="connsiteX52" fmla="*/ 2953062 w 4152275"/>
              <a:gd name="connsiteY52" fmla="*/ 3223005 h 4227346"/>
              <a:gd name="connsiteX53" fmla="*/ 3072983 w 4152275"/>
              <a:gd name="connsiteY53" fmla="*/ 3252985 h 4227346"/>
              <a:gd name="connsiteX54" fmla="*/ 3177914 w 4152275"/>
              <a:gd name="connsiteY54" fmla="*/ 3282966 h 4227346"/>
              <a:gd name="connsiteX55" fmla="*/ 3282846 w 4152275"/>
              <a:gd name="connsiteY55" fmla="*/ 3312946 h 4227346"/>
              <a:gd name="connsiteX56" fmla="*/ 3327816 w 4152275"/>
              <a:gd name="connsiteY56" fmla="*/ 3342926 h 4227346"/>
              <a:gd name="connsiteX57" fmla="*/ 3387777 w 4152275"/>
              <a:gd name="connsiteY57" fmla="*/ 3402887 h 4227346"/>
              <a:gd name="connsiteX58" fmla="*/ 3372787 w 4152275"/>
              <a:gd name="connsiteY58" fmla="*/ 3522808 h 4227346"/>
              <a:gd name="connsiteX59" fmla="*/ 3342806 w 4152275"/>
              <a:gd name="connsiteY59" fmla="*/ 3552789 h 4227346"/>
              <a:gd name="connsiteX60" fmla="*/ 3237875 w 4152275"/>
              <a:gd name="connsiteY60" fmla="*/ 3627739 h 4227346"/>
              <a:gd name="connsiteX61" fmla="*/ 3177914 w 4152275"/>
              <a:gd name="connsiteY61" fmla="*/ 3642730 h 4227346"/>
              <a:gd name="connsiteX62" fmla="*/ 3087973 w 4152275"/>
              <a:gd name="connsiteY62" fmla="*/ 3672710 h 4227346"/>
              <a:gd name="connsiteX63" fmla="*/ 3043003 w 4152275"/>
              <a:gd name="connsiteY63" fmla="*/ 3687700 h 4227346"/>
              <a:gd name="connsiteX64" fmla="*/ 2983042 w 4152275"/>
              <a:gd name="connsiteY64" fmla="*/ 3732671 h 4227346"/>
              <a:gd name="connsiteX65" fmla="*/ 2923082 w 4152275"/>
              <a:gd name="connsiteY65" fmla="*/ 3822612 h 4227346"/>
              <a:gd name="connsiteX66" fmla="*/ 2848131 w 4152275"/>
              <a:gd name="connsiteY66" fmla="*/ 3927543 h 4227346"/>
              <a:gd name="connsiteX67" fmla="*/ 2788170 w 4152275"/>
              <a:gd name="connsiteY67" fmla="*/ 4002494 h 4227346"/>
              <a:gd name="connsiteX68" fmla="*/ 2383436 w 4152275"/>
              <a:gd name="connsiteY68" fmla="*/ 4047464 h 4227346"/>
              <a:gd name="connsiteX69" fmla="*/ 1888760 w 4152275"/>
              <a:gd name="connsiteY69" fmla="*/ 4062454 h 4227346"/>
              <a:gd name="connsiteX70" fmla="*/ 1828800 w 4152275"/>
              <a:gd name="connsiteY70" fmla="*/ 4092435 h 4227346"/>
              <a:gd name="connsiteX71" fmla="*/ 1618937 w 4152275"/>
              <a:gd name="connsiteY71" fmla="*/ 4152395 h 4227346"/>
              <a:gd name="connsiteX72" fmla="*/ 1543987 w 4152275"/>
              <a:gd name="connsiteY72" fmla="*/ 4167385 h 4227346"/>
              <a:gd name="connsiteX73" fmla="*/ 1499016 w 4152275"/>
              <a:gd name="connsiteY73" fmla="*/ 4182375 h 4227346"/>
              <a:gd name="connsiteX74" fmla="*/ 1424065 w 4152275"/>
              <a:gd name="connsiteY74" fmla="*/ 4197366 h 4227346"/>
              <a:gd name="connsiteX75" fmla="*/ 1184223 w 4152275"/>
              <a:gd name="connsiteY75" fmla="*/ 4227346 h 4227346"/>
              <a:gd name="connsiteX76" fmla="*/ 1019331 w 4152275"/>
              <a:gd name="connsiteY76" fmla="*/ 4212356 h 4227346"/>
              <a:gd name="connsiteX77" fmla="*/ 989351 w 4152275"/>
              <a:gd name="connsiteY77" fmla="*/ 4182375 h 4227346"/>
              <a:gd name="connsiteX78" fmla="*/ 929390 w 4152275"/>
              <a:gd name="connsiteY78" fmla="*/ 4167385 h 4227346"/>
              <a:gd name="connsiteX79" fmla="*/ 794478 w 4152275"/>
              <a:gd name="connsiteY79" fmla="*/ 4092435 h 4227346"/>
              <a:gd name="connsiteX80" fmla="*/ 704537 w 4152275"/>
              <a:gd name="connsiteY80" fmla="*/ 4047464 h 4227346"/>
              <a:gd name="connsiteX81" fmla="*/ 659567 w 4152275"/>
              <a:gd name="connsiteY81" fmla="*/ 4017484 h 4227346"/>
              <a:gd name="connsiteX82" fmla="*/ 464695 w 4152275"/>
              <a:gd name="connsiteY82" fmla="*/ 3972513 h 4227346"/>
              <a:gd name="connsiteX83" fmla="*/ 419724 w 4152275"/>
              <a:gd name="connsiteY83" fmla="*/ 3957523 h 4227346"/>
              <a:gd name="connsiteX84" fmla="*/ 359764 w 4152275"/>
              <a:gd name="connsiteY84" fmla="*/ 3942533 h 4227346"/>
              <a:gd name="connsiteX85" fmla="*/ 314793 w 4152275"/>
              <a:gd name="connsiteY85" fmla="*/ 3912553 h 4227346"/>
              <a:gd name="connsiteX86" fmla="*/ 269823 w 4152275"/>
              <a:gd name="connsiteY86" fmla="*/ 3897562 h 4227346"/>
              <a:gd name="connsiteX87" fmla="*/ 194872 w 4152275"/>
              <a:gd name="connsiteY87" fmla="*/ 3822612 h 4227346"/>
              <a:gd name="connsiteX88" fmla="*/ 149901 w 4152275"/>
              <a:gd name="connsiteY88" fmla="*/ 3792631 h 4227346"/>
              <a:gd name="connsiteX89" fmla="*/ 74951 w 4152275"/>
              <a:gd name="connsiteY89" fmla="*/ 3717680 h 4227346"/>
              <a:gd name="connsiteX90" fmla="*/ 59960 w 4152275"/>
              <a:gd name="connsiteY90" fmla="*/ 3657720 h 4227346"/>
              <a:gd name="connsiteX91" fmla="*/ 44970 w 4152275"/>
              <a:gd name="connsiteY91" fmla="*/ 3507818 h 4227346"/>
              <a:gd name="connsiteX92" fmla="*/ 14990 w 4152275"/>
              <a:gd name="connsiteY92" fmla="*/ 3447857 h 4227346"/>
              <a:gd name="connsiteX93" fmla="*/ 0 w 4152275"/>
              <a:gd name="connsiteY93" fmla="*/ 3402887 h 4227346"/>
              <a:gd name="connsiteX94" fmla="*/ 14990 w 4152275"/>
              <a:gd name="connsiteY94" fmla="*/ 3312946 h 4227346"/>
              <a:gd name="connsiteX95" fmla="*/ 74951 w 4152275"/>
              <a:gd name="connsiteY95" fmla="*/ 3223005 h 4227346"/>
              <a:gd name="connsiteX96" fmla="*/ 104931 w 4152275"/>
              <a:gd name="connsiteY96" fmla="*/ 3178035 h 4227346"/>
              <a:gd name="connsiteX97" fmla="*/ 134911 w 4152275"/>
              <a:gd name="connsiteY97" fmla="*/ 3133064 h 4227346"/>
              <a:gd name="connsiteX98" fmla="*/ 179882 w 4152275"/>
              <a:gd name="connsiteY98" fmla="*/ 3043123 h 4227346"/>
              <a:gd name="connsiteX99" fmla="*/ 209862 w 4152275"/>
              <a:gd name="connsiteY99" fmla="*/ 2398546 h 4227346"/>
              <a:gd name="connsiteX100" fmla="*/ 224852 w 4152275"/>
              <a:gd name="connsiteY100" fmla="*/ 2263635 h 4227346"/>
              <a:gd name="connsiteX101" fmla="*/ 254832 w 4152275"/>
              <a:gd name="connsiteY101" fmla="*/ 2098743 h 4227346"/>
              <a:gd name="connsiteX102" fmla="*/ 299803 w 4152275"/>
              <a:gd name="connsiteY102" fmla="*/ 1858900 h 4227346"/>
              <a:gd name="connsiteX103" fmla="*/ 359764 w 4152275"/>
              <a:gd name="connsiteY103" fmla="*/ 1738979 h 4227346"/>
              <a:gd name="connsiteX104" fmla="*/ 389744 w 4152275"/>
              <a:gd name="connsiteY104" fmla="*/ 1679018 h 4227346"/>
              <a:gd name="connsiteX105" fmla="*/ 449705 w 4152275"/>
              <a:gd name="connsiteY105" fmla="*/ 1604067 h 4227346"/>
              <a:gd name="connsiteX106" fmla="*/ 494675 w 4152275"/>
              <a:gd name="connsiteY106" fmla="*/ 1469156 h 4227346"/>
              <a:gd name="connsiteX107" fmla="*/ 509665 w 4152275"/>
              <a:gd name="connsiteY107" fmla="*/ 1424185 h 4227346"/>
              <a:gd name="connsiteX108" fmla="*/ 494675 w 4152275"/>
              <a:gd name="connsiteY108" fmla="*/ 1289274 h 4227346"/>
              <a:gd name="connsiteX109" fmla="*/ 389744 w 4152275"/>
              <a:gd name="connsiteY109" fmla="*/ 1169353 h 4227346"/>
              <a:gd name="connsiteX110" fmla="*/ 299803 w 4152275"/>
              <a:gd name="connsiteY110" fmla="*/ 1049431 h 4227346"/>
              <a:gd name="connsiteX111" fmla="*/ 284813 w 4152275"/>
              <a:gd name="connsiteY111" fmla="*/ 1004461 h 4227346"/>
              <a:gd name="connsiteX112" fmla="*/ 299803 w 4152275"/>
              <a:gd name="connsiteY112" fmla="*/ 809589 h 4227346"/>
              <a:gd name="connsiteX113" fmla="*/ 359764 w 4152275"/>
              <a:gd name="connsiteY113" fmla="*/ 794598 h 4227346"/>
              <a:gd name="connsiteX114" fmla="*/ 464695 w 4152275"/>
              <a:gd name="connsiteY114" fmla="*/ 809589 h 4227346"/>
              <a:gd name="connsiteX115" fmla="*/ 539646 w 4152275"/>
              <a:gd name="connsiteY115" fmla="*/ 854559 h 4227346"/>
              <a:gd name="connsiteX116" fmla="*/ 554636 w 4152275"/>
              <a:gd name="connsiteY116" fmla="*/ 899530 h 4227346"/>
              <a:gd name="connsiteX117" fmla="*/ 644577 w 4152275"/>
              <a:gd name="connsiteY117" fmla="*/ 974480 h 4227346"/>
              <a:gd name="connsiteX118" fmla="*/ 674557 w 4152275"/>
              <a:gd name="connsiteY118" fmla="*/ 1004461 h 4227346"/>
              <a:gd name="connsiteX119" fmla="*/ 1049311 w 4152275"/>
              <a:gd name="connsiteY119" fmla="*/ 989471 h 4227346"/>
              <a:gd name="connsiteX120" fmla="*/ 1124262 w 4152275"/>
              <a:gd name="connsiteY120" fmla="*/ 929510 h 4227346"/>
              <a:gd name="connsiteX121" fmla="*/ 1214203 w 4152275"/>
              <a:gd name="connsiteY121" fmla="*/ 899530 h 4227346"/>
              <a:gd name="connsiteX122" fmla="*/ 1244183 w 4152275"/>
              <a:gd name="connsiteY122" fmla="*/ 869549 h 4227346"/>
              <a:gd name="connsiteX123" fmla="*/ 1304144 w 4152275"/>
              <a:gd name="connsiteY123" fmla="*/ 854559 h 4227346"/>
              <a:gd name="connsiteX124" fmla="*/ 1349114 w 4152275"/>
              <a:gd name="connsiteY124" fmla="*/ 839569 h 4227346"/>
              <a:gd name="connsiteX125" fmla="*/ 1528996 w 4152275"/>
              <a:gd name="connsiteY125" fmla="*/ 659687 h 4227346"/>
              <a:gd name="connsiteX126" fmla="*/ 1558977 w 4152275"/>
              <a:gd name="connsiteY126" fmla="*/ 629707 h 4227346"/>
              <a:gd name="connsiteX127" fmla="*/ 1588957 w 4152275"/>
              <a:gd name="connsiteY127" fmla="*/ 599726 h 4227346"/>
              <a:gd name="connsiteX128" fmla="*/ 1618937 w 4152275"/>
              <a:gd name="connsiteY128" fmla="*/ 494795 h 4227346"/>
              <a:gd name="connsiteX129" fmla="*/ 1648918 w 4152275"/>
              <a:gd name="connsiteY129" fmla="*/ 404854 h 4227346"/>
              <a:gd name="connsiteX130" fmla="*/ 1678898 w 4152275"/>
              <a:gd name="connsiteY130" fmla="*/ 359884 h 4227346"/>
              <a:gd name="connsiteX131" fmla="*/ 1693888 w 4152275"/>
              <a:gd name="connsiteY131" fmla="*/ 314913 h 4227346"/>
              <a:gd name="connsiteX132" fmla="*/ 1768839 w 4152275"/>
              <a:gd name="connsiteY132" fmla="*/ 269943 h 4227346"/>
              <a:gd name="connsiteX133" fmla="*/ 1888760 w 4152275"/>
              <a:gd name="connsiteY133" fmla="*/ 180002 h 4227346"/>
              <a:gd name="connsiteX134" fmla="*/ 1978701 w 4152275"/>
              <a:gd name="connsiteY134" fmla="*/ 150021 h 4227346"/>
              <a:gd name="connsiteX135" fmla="*/ 2023672 w 4152275"/>
              <a:gd name="connsiteY135" fmla="*/ 135031 h 4227346"/>
              <a:gd name="connsiteX136" fmla="*/ 2113613 w 4152275"/>
              <a:gd name="connsiteY136" fmla="*/ 75071 h 4227346"/>
              <a:gd name="connsiteX137" fmla="*/ 2683239 w 4152275"/>
              <a:gd name="connsiteY137" fmla="*/ 45090 h 4227346"/>
              <a:gd name="connsiteX138" fmla="*/ 2803160 w 4152275"/>
              <a:gd name="connsiteY138" fmla="*/ 30100 h 4227346"/>
              <a:gd name="connsiteX139" fmla="*/ 2803160 w 4152275"/>
              <a:gd name="connsiteY139" fmla="*/ 45090 h 4227346"/>
              <a:gd name="connsiteX140" fmla="*/ 2743200 w 4152275"/>
              <a:gd name="connsiteY140" fmla="*/ 45090 h 42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152275" h="4227346">
                <a:moveTo>
                  <a:pt x="2743200" y="45090"/>
                </a:moveTo>
                <a:cubicBezTo>
                  <a:pt x="2818151" y="50087"/>
                  <a:pt x="2895408" y="40963"/>
                  <a:pt x="2968052" y="60080"/>
                </a:cubicBezTo>
                <a:cubicBezTo>
                  <a:pt x="2995387" y="67273"/>
                  <a:pt x="3000296" y="114498"/>
                  <a:pt x="3028013" y="120041"/>
                </a:cubicBezTo>
                <a:lnTo>
                  <a:pt x="3102964" y="135031"/>
                </a:lnTo>
                <a:cubicBezTo>
                  <a:pt x="3263677" y="242176"/>
                  <a:pt x="3019756" y="75311"/>
                  <a:pt x="3192905" y="209982"/>
                </a:cubicBezTo>
                <a:cubicBezTo>
                  <a:pt x="3221347" y="232103"/>
                  <a:pt x="3252866" y="249956"/>
                  <a:pt x="3282846" y="269943"/>
                </a:cubicBezTo>
                <a:lnTo>
                  <a:pt x="3327816" y="299923"/>
                </a:lnTo>
                <a:cubicBezTo>
                  <a:pt x="3400858" y="409488"/>
                  <a:pt x="3311702" y="271723"/>
                  <a:pt x="3387777" y="404854"/>
                </a:cubicBezTo>
                <a:cubicBezTo>
                  <a:pt x="3396715" y="420496"/>
                  <a:pt x="3409700" y="433711"/>
                  <a:pt x="3417757" y="449825"/>
                </a:cubicBezTo>
                <a:cubicBezTo>
                  <a:pt x="3428510" y="471331"/>
                  <a:pt x="3442934" y="535543"/>
                  <a:pt x="3447737" y="554756"/>
                </a:cubicBezTo>
                <a:cubicBezTo>
                  <a:pt x="3452734" y="609720"/>
                  <a:pt x="3454923" y="665012"/>
                  <a:pt x="3462728" y="719648"/>
                </a:cubicBezTo>
                <a:cubicBezTo>
                  <a:pt x="3464963" y="735290"/>
                  <a:pt x="3467847" y="752280"/>
                  <a:pt x="3477718" y="764618"/>
                </a:cubicBezTo>
                <a:cubicBezTo>
                  <a:pt x="3488972" y="778686"/>
                  <a:pt x="3507698" y="784605"/>
                  <a:pt x="3522688" y="794598"/>
                </a:cubicBezTo>
                <a:cubicBezTo>
                  <a:pt x="3532682" y="824578"/>
                  <a:pt x="3546471" y="853551"/>
                  <a:pt x="3552669" y="884539"/>
                </a:cubicBezTo>
                <a:cubicBezTo>
                  <a:pt x="3557666" y="909523"/>
                  <a:pt x="3557623" y="936072"/>
                  <a:pt x="3567659" y="959490"/>
                </a:cubicBezTo>
                <a:cubicBezTo>
                  <a:pt x="3573226" y="972480"/>
                  <a:pt x="3587646" y="979477"/>
                  <a:pt x="3597639" y="989471"/>
                </a:cubicBezTo>
                <a:cubicBezTo>
                  <a:pt x="3602636" y="1014454"/>
                  <a:pt x="3599521" y="1042574"/>
                  <a:pt x="3612629" y="1064421"/>
                </a:cubicBezTo>
                <a:cubicBezTo>
                  <a:pt x="3655692" y="1136192"/>
                  <a:pt x="3673319" y="1134618"/>
                  <a:pt x="3732551" y="1154362"/>
                </a:cubicBezTo>
                <a:cubicBezTo>
                  <a:pt x="3845446" y="1229628"/>
                  <a:pt x="3701970" y="1141257"/>
                  <a:pt x="3837482" y="1199333"/>
                </a:cubicBezTo>
                <a:cubicBezTo>
                  <a:pt x="3854041" y="1206430"/>
                  <a:pt x="3865521" y="1223156"/>
                  <a:pt x="3882452" y="1229313"/>
                </a:cubicBezTo>
                <a:cubicBezTo>
                  <a:pt x="3921175" y="1243394"/>
                  <a:pt x="4002373" y="1259294"/>
                  <a:pt x="4002373" y="1259294"/>
                </a:cubicBezTo>
                <a:lnTo>
                  <a:pt x="4107305" y="1364225"/>
                </a:lnTo>
                <a:lnTo>
                  <a:pt x="4152275" y="1409195"/>
                </a:lnTo>
                <a:cubicBezTo>
                  <a:pt x="4147278" y="1449169"/>
                  <a:pt x="4147884" y="1490251"/>
                  <a:pt x="4137285" y="1529116"/>
                </a:cubicBezTo>
                <a:cubicBezTo>
                  <a:pt x="4132545" y="1546497"/>
                  <a:pt x="4119169" y="1560529"/>
                  <a:pt x="4107305" y="1574087"/>
                </a:cubicBezTo>
                <a:cubicBezTo>
                  <a:pt x="4084039" y="1600677"/>
                  <a:pt x="4057338" y="1624054"/>
                  <a:pt x="4032354" y="1649038"/>
                </a:cubicBezTo>
                <a:cubicBezTo>
                  <a:pt x="4022360" y="1659031"/>
                  <a:pt x="4016231" y="1676246"/>
                  <a:pt x="4002373" y="1679018"/>
                </a:cubicBezTo>
                <a:cubicBezTo>
                  <a:pt x="3977390" y="1684015"/>
                  <a:pt x="3952554" y="1689819"/>
                  <a:pt x="3927423" y="1694008"/>
                </a:cubicBezTo>
                <a:cubicBezTo>
                  <a:pt x="3892572" y="1699817"/>
                  <a:pt x="3857469" y="1704001"/>
                  <a:pt x="3822492" y="1708998"/>
                </a:cubicBezTo>
                <a:lnTo>
                  <a:pt x="3732551" y="1738979"/>
                </a:lnTo>
                <a:cubicBezTo>
                  <a:pt x="3717561" y="1743976"/>
                  <a:pt x="3703074" y="1750870"/>
                  <a:pt x="3687580" y="1753969"/>
                </a:cubicBezTo>
                <a:lnTo>
                  <a:pt x="3612629" y="1768959"/>
                </a:lnTo>
                <a:cubicBezTo>
                  <a:pt x="3597639" y="1778952"/>
                  <a:pt x="3585662" y="1798272"/>
                  <a:pt x="3567659" y="1798939"/>
                </a:cubicBezTo>
                <a:cubicBezTo>
                  <a:pt x="3222150" y="1811735"/>
                  <a:pt x="3289426" y="1865477"/>
                  <a:pt x="3177914" y="1753969"/>
                </a:cubicBezTo>
                <a:cubicBezTo>
                  <a:pt x="3102963" y="1758966"/>
                  <a:pt x="3027548" y="1759244"/>
                  <a:pt x="2953062" y="1768959"/>
                </a:cubicBezTo>
                <a:cubicBezTo>
                  <a:pt x="2912204" y="1774288"/>
                  <a:pt x="2833141" y="1798939"/>
                  <a:pt x="2833141" y="1798939"/>
                </a:cubicBezTo>
                <a:cubicBezTo>
                  <a:pt x="2740775" y="1860517"/>
                  <a:pt x="2842882" y="1800689"/>
                  <a:pt x="2713219" y="1843910"/>
                </a:cubicBezTo>
                <a:cubicBezTo>
                  <a:pt x="2692020" y="1850976"/>
                  <a:pt x="2674182" y="1866044"/>
                  <a:pt x="2653259" y="1873890"/>
                </a:cubicBezTo>
                <a:cubicBezTo>
                  <a:pt x="2633969" y="1881124"/>
                  <a:pt x="2613285" y="1883883"/>
                  <a:pt x="2593298" y="1888880"/>
                </a:cubicBezTo>
                <a:cubicBezTo>
                  <a:pt x="2573311" y="1908867"/>
                  <a:pt x="2556856" y="1933162"/>
                  <a:pt x="2533337" y="1948841"/>
                </a:cubicBezTo>
                <a:cubicBezTo>
                  <a:pt x="2518347" y="1958834"/>
                  <a:pt x="2502046" y="1967097"/>
                  <a:pt x="2488367" y="1978821"/>
                </a:cubicBezTo>
                <a:cubicBezTo>
                  <a:pt x="2466906" y="1997216"/>
                  <a:pt x="2428406" y="2038782"/>
                  <a:pt x="2428406" y="2038782"/>
                </a:cubicBezTo>
                <a:lnTo>
                  <a:pt x="2458387" y="2218664"/>
                </a:lnTo>
                <a:lnTo>
                  <a:pt x="2473377" y="2308605"/>
                </a:lnTo>
                <a:cubicBezTo>
                  <a:pt x="2478374" y="2373562"/>
                  <a:pt x="2481173" y="2438726"/>
                  <a:pt x="2488367" y="2503477"/>
                </a:cubicBezTo>
                <a:cubicBezTo>
                  <a:pt x="2491181" y="2528800"/>
                  <a:pt x="2499990" y="2553173"/>
                  <a:pt x="2503357" y="2578428"/>
                </a:cubicBezTo>
                <a:cubicBezTo>
                  <a:pt x="2509994" y="2628204"/>
                  <a:pt x="2511245" y="2678618"/>
                  <a:pt x="2518347" y="2728330"/>
                </a:cubicBezTo>
                <a:cubicBezTo>
                  <a:pt x="2524011" y="2767978"/>
                  <a:pt x="2552885" y="2846932"/>
                  <a:pt x="2563318" y="2878231"/>
                </a:cubicBezTo>
                <a:cubicBezTo>
                  <a:pt x="2599253" y="2986034"/>
                  <a:pt x="2555662" y="2851434"/>
                  <a:pt x="2593298" y="2983162"/>
                </a:cubicBezTo>
                <a:cubicBezTo>
                  <a:pt x="2597639" y="2998355"/>
                  <a:pt x="2599104" y="3015275"/>
                  <a:pt x="2608288" y="3028133"/>
                </a:cubicBezTo>
                <a:cubicBezTo>
                  <a:pt x="2625565" y="3052322"/>
                  <a:pt x="2680055" y="3103334"/>
                  <a:pt x="2713219" y="3118074"/>
                </a:cubicBezTo>
                <a:cubicBezTo>
                  <a:pt x="2775462" y="3145737"/>
                  <a:pt x="2813990" y="3150220"/>
                  <a:pt x="2878111" y="3163044"/>
                </a:cubicBezTo>
                <a:cubicBezTo>
                  <a:pt x="2899639" y="3184572"/>
                  <a:pt x="2923347" y="3212199"/>
                  <a:pt x="2953062" y="3223005"/>
                </a:cubicBezTo>
                <a:cubicBezTo>
                  <a:pt x="2991785" y="3237086"/>
                  <a:pt x="3033009" y="3242992"/>
                  <a:pt x="3072983" y="3252985"/>
                </a:cubicBezTo>
                <a:cubicBezTo>
                  <a:pt x="3260439" y="3299849"/>
                  <a:pt x="3027373" y="3239953"/>
                  <a:pt x="3177914" y="3282966"/>
                </a:cubicBezTo>
                <a:cubicBezTo>
                  <a:pt x="3309706" y="3320622"/>
                  <a:pt x="3174995" y="3276996"/>
                  <a:pt x="3282846" y="3312946"/>
                </a:cubicBezTo>
                <a:cubicBezTo>
                  <a:pt x="3297836" y="3322939"/>
                  <a:pt x="3314137" y="3331202"/>
                  <a:pt x="3327816" y="3342926"/>
                </a:cubicBezTo>
                <a:cubicBezTo>
                  <a:pt x="3349277" y="3361321"/>
                  <a:pt x="3387777" y="3402887"/>
                  <a:pt x="3387777" y="3402887"/>
                </a:cubicBezTo>
                <a:cubicBezTo>
                  <a:pt x="3382780" y="3442861"/>
                  <a:pt x="3384363" y="3484222"/>
                  <a:pt x="3372787" y="3522808"/>
                </a:cubicBezTo>
                <a:cubicBezTo>
                  <a:pt x="3368726" y="3536345"/>
                  <a:pt x="3353663" y="3543741"/>
                  <a:pt x="3342806" y="3552789"/>
                </a:cubicBezTo>
                <a:cubicBezTo>
                  <a:pt x="3337383" y="3557309"/>
                  <a:pt x="3253913" y="3620866"/>
                  <a:pt x="3237875" y="3627739"/>
                </a:cubicBezTo>
                <a:cubicBezTo>
                  <a:pt x="3218939" y="3635855"/>
                  <a:pt x="3197647" y="3636810"/>
                  <a:pt x="3177914" y="3642730"/>
                </a:cubicBezTo>
                <a:cubicBezTo>
                  <a:pt x="3147645" y="3651811"/>
                  <a:pt x="3117953" y="3662717"/>
                  <a:pt x="3087973" y="3672710"/>
                </a:cubicBezTo>
                <a:lnTo>
                  <a:pt x="3043003" y="3687700"/>
                </a:lnTo>
                <a:cubicBezTo>
                  <a:pt x="3023016" y="3702690"/>
                  <a:pt x="2997564" y="3712341"/>
                  <a:pt x="2983042" y="3732671"/>
                </a:cubicBezTo>
                <a:cubicBezTo>
                  <a:pt x="2895042" y="3855871"/>
                  <a:pt x="3045219" y="3741185"/>
                  <a:pt x="2923082" y="3822612"/>
                </a:cubicBezTo>
                <a:cubicBezTo>
                  <a:pt x="2852413" y="3928611"/>
                  <a:pt x="2941115" y="3797364"/>
                  <a:pt x="2848131" y="3927543"/>
                </a:cubicBezTo>
                <a:cubicBezTo>
                  <a:pt x="2836363" y="3944019"/>
                  <a:pt x="2810453" y="3991352"/>
                  <a:pt x="2788170" y="4002494"/>
                </a:cubicBezTo>
                <a:cubicBezTo>
                  <a:pt x="2669209" y="4061975"/>
                  <a:pt x="2494980" y="4043333"/>
                  <a:pt x="2383436" y="4047464"/>
                </a:cubicBezTo>
                <a:lnTo>
                  <a:pt x="1888760" y="4062454"/>
                </a:lnTo>
                <a:cubicBezTo>
                  <a:pt x="1868773" y="4072448"/>
                  <a:pt x="1849548" y="4084136"/>
                  <a:pt x="1828800" y="4092435"/>
                </a:cubicBezTo>
                <a:cubicBezTo>
                  <a:pt x="1771653" y="4115294"/>
                  <a:pt x="1675792" y="4141024"/>
                  <a:pt x="1618937" y="4152395"/>
                </a:cubicBezTo>
                <a:cubicBezTo>
                  <a:pt x="1593954" y="4157392"/>
                  <a:pt x="1568704" y="4161206"/>
                  <a:pt x="1543987" y="4167385"/>
                </a:cubicBezTo>
                <a:cubicBezTo>
                  <a:pt x="1528658" y="4171217"/>
                  <a:pt x="1514345" y="4178543"/>
                  <a:pt x="1499016" y="4182375"/>
                </a:cubicBezTo>
                <a:cubicBezTo>
                  <a:pt x="1474298" y="4188555"/>
                  <a:pt x="1449197" y="4193177"/>
                  <a:pt x="1424065" y="4197366"/>
                </a:cubicBezTo>
                <a:cubicBezTo>
                  <a:pt x="1338517" y="4211624"/>
                  <a:pt x="1272065" y="4217586"/>
                  <a:pt x="1184223" y="4227346"/>
                </a:cubicBezTo>
                <a:cubicBezTo>
                  <a:pt x="1129259" y="4222349"/>
                  <a:pt x="1073108" y="4224766"/>
                  <a:pt x="1019331" y="4212356"/>
                </a:cubicBezTo>
                <a:cubicBezTo>
                  <a:pt x="1005560" y="4209178"/>
                  <a:pt x="1001992" y="4188696"/>
                  <a:pt x="989351" y="4182375"/>
                </a:cubicBezTo>
                <a:cubicBezTo>
                  <a:pt x="970924" y="4173161"/>
                  <a:pt x="949377" y="4172382"/>
                  <a:pt x="929390" y="4167385"/>
                </a:cubicBezTo>
                <a:cubicBezTo>
                  <a:pt x="826302" y="4098660"/>
                  <a:pt x="873632" y="4118819"/>
                  <a:pt x="794478" y="4092435"/>
                </a:cubicBezTo>
                <a:cubicBezTo>
                  <a:pt x="665610" y="4006520"/>
                  <a:pt x="828652" y="4109521"/>
                  <a:pt x="704537" y="4047464"/>
                </a:cubicBezTo>
                <a:cubicBezTo>
                  <a:pt x="688423" y="4039407"/>
                  <a:pt x="676030" y="4024801"/>
                  <a:pt x="659567" y="4017484"/>
                </a:cubicBezTo>
                <a:cubicBezTo>
                  <a:pt x="581590" y="3982827"/>
                  <a:pt x="550059" y="3984708"/>
                  <a:pt x="464695" y="3972513"/>
                </a:cubicBezTo>
                <a:cubicBezTo>
                  <a:pt x="449705" y="3967516"/>
                  <a:pt x="434917" y="3961864"/>
                  <a:pt x="419724" y="3957523"/>
                </a:cubicBezTo>
                <a:cubicBezTo>
                  <a:pt x="399915" y="3951863"/>
                  <a:pt x="378700" y="3950648"/>
                  <a:pt x="359764" y="3942533"/>
                </a:cubicBezTo>
                <a:cubicBezTo>
                  <a:pt x="343205" y="3935436"/>
                  <a:pt x="330907" y="3920610"/>
                  <a:pt x="314793" y="3912553"/>
                </a:cubicBezTo>
                <a:cubicBezTo>
                  <a:pt x="300660" y="3905487"/>
                  <a:pt x="284813" y="3902559"/>
                  <a:pt x="269823" y="3897562"/>
                </a:cubicBezTo>
                <a:cubicBezTo>
                  <a:pt x="244839" y="3872579"/>
                  <a:pt x="224270" y="3842211"/>
                  <a:pt x="194872" y="3822612"/>
                </a:cubicBezTo>
                <a:cubicBezTo>
                  <a:pt x="179882" y="3812618"/>
                  <a:pt x="163460" y="3804495"/>
                  <a:pt x="149901" y="3792631"/>
                </a:cubicBezTo>
                <a:cubicBezTo>
                  <a:pt x="123311" y="3769365"/>
                  <a:pt x="74951" y="3717680"/>
                  <a:pt x="74951" y="3717680"/>
                </a:cubicBezTo>
                <a:cubicBezTo>
                  <a:pt x="69954" y="3697693"/>
                  <a:pt x="62874" y="3678115"/>
                  <a:pt x="59960" y="3657720"/>
                </a:cubicBezTo>
                <a:cubicBezTo>
                  <a:pt x="52858" y="3608008"/>
                  <a:pt x="55492" y="3556920"/>
                  <a:pt x="44970" y="3507818"/>
                </a:cubicBezTo>
                <a:cubicBezTo>
                  <a:pt x="40288" y="3485968"/>
                  <a:pt x="23792" y="3468396"/>
                  <a:pt x="14990" y="3447857"/>
                </a:cubicBezTo>
                <a:cubicBezTo>
                  <a:pt x="8766" y="3433334"/>
                  <a:pt x="4997" y="3417877"/>
                  <a:pt x="0" y="3402887"/>
                </a:cubicBezTo>
                <a:cubicBezTo>
                  <a:pt x="4997" y="3372907"/>
                  <a:pt x="3300" y="3341002"/>
                  <a:pt x="14990" y="3312946"/>
                </a:cubicBezTo>
                <a:cubicBezTo>
                  <a:pt x="28848" y="3279686"/>
                  <a:pt x="54964" y="3252985"/>
                  <a:pt x="74951" y="3223005"/>
                </a:cubicBezTo>
                <a:lnTo>
                  <a:pt x="104931" y="3178035"/>
                </a:lnTo>
                <a:cubicBezTo>
                  <a:pt x="114924" y="3163045"/>
                  <a:pt x="129214" y="3150155"/>
                  <a:pt x="134911" y="3133064"/>
                </a:cubicBezTo>
                <a:cubicBezTo>
                  <a:pt x="155598" y="3071002"/>
                  <a:pt x="141136" y="3101241"/>
                  <a:pt x="179882" y="3043123"/>
                </a:cubicBezTo>
                <a:cubicBezTo>
                  <a:pt x="189875" y="2828264"/>
                  <a:pt x="186109" y="2612322"/>
                  <a:pt x="209862" y="2398546"/>
                </a:cubicBezTo>
                <a:cubicBezTo>
                  <a:pt x="214859" y="2353576"/>
                  <a:pt x="217972" y="2308356"/>
                  <a:pt x="224852" y="2263635"/>
                </a:cubicBezTo>
                <a:cubicBezTo>
                  <a:pt x="259346" y="2039420"/>
                  <a:pt x="218175" y="2446975"/>
                  <a:pt x="254832" y="2098743"/>
                </a:cubicBezTo>
                <a:cubicBezTo>
                  <a:pt x="277294" y="1885362"/>
                  <a:pt x="240830" y="1976848"/>
                  <a:pt x="299803" y="1858900"/>
                </a:cubicBezTo>
                <a:cubicBezTo>
                  <a:pt x="327362" y="1721104"/>
                  <a:pt x="289778" y="1836959"/>
                  <a:pt x="359764" y="1738979"/>
                </a:cubicBezTo>
                <a:cubicBezTo>
                  <a:pt x="372752" y="1720795"/>
                  <a:pt x="378657" y="1698420"/>
                  <a:pt x="389744" y="1679018"/>
                </a:cubicBezTo>
                <a:cubicBezTo>
                  <a:pt x="414957" y="1634896"/>
                  <a:pt x="416875" y="1636897"/>
                  <a:pt x="449705" y="1604067"/>
                </a:cubicBezTo>
                <a:lnTo>
                  <a:pt x="494675" y="1469156"/>
                </a:lnTo>
                <a:lnTo>
                  <a:pt x="509665" y="1424185"/>
                </a:lnTo>
                <a:cubicBezTo>
                  <a:pt x="504668" y="1379215"/>
                  <a:pt x="505649" y="1333170"/>
                  <a:pt x="494675" y="1289274"/>
                </a:cubicBezTo>
                <a:cubicBezTo>
                  <a:pt x="486411" y="1256219"/>
                  <a:pt x="396410" y="1176019"/>
                  <a:pt x="389744" y="1169353"/>
                </a:cubicBezTo>
                <a:cubicBezTo>
                  <a:pt x="354232" y="1133841"/>
                  <a:pt x="316751" y="1100274"/>
                  <a:pt x="299803" y="1049431"/>
                </a:cubicBezTo>
                <a:lnTo>
                  <a:pt x="284813" y="1004461"/>
                </a:lnTo>
                <a:cubicBezTo>
                  <a:pt x="289810" y="939504"/>
                  <a:pt x="277891" y="870943"/>
                  <a:pt x="299803" y="809589"/>
                </a:cubicBezTo>
                <a:cubicBezTo>
                  <a:pt x="306732" y="790187"/>
                  <a:pt x="339162" y="794598"/>
                  <a:pt x="359764" y="794598"/>
                </a:cubicBezTo>
                <a:cubicBezTo>
                  <a:pt x="395096" y="794598"/>
                  <a:pt x="429718" y="804592"/>
                  <a:pt x="464695" y="809589"/>
                </a:cubicBezTo>
                <a:cubicBezTo>
                  <a:pt x="500066" y="821379"/>
                  <a:pt x="519070" y="820266"/>
                  <a:pt x="539646" y="854559"/>
                </a:cubicBezTo>
                <a:cubicBezTo>
                  <a:pt x="547776" y="868108"/>
                  <a:pt x="545871" y="886383"/>
                  <a:pt x="554636" y="899530"/>
                </a:cubicBezTo>
                <a:cubicBezTo>
                  <a:pt x="585158" y="945314"/>
                  <a:pt x="605072" y="942876"/>
                  <a:pt x="644577" y="974480"/>
                </a:cubicBezTo>
                <a:cubicBezTo>
                  <a:pt x="655613" y="983309"/>
                  <a:pt x="664564" y="994467"/>
                  <a:pt x="674557" y="1004461"/>
                </a:cubicBezTo>
                <a:cubicBezTo>
                  <a:pt x="799475" y="999464"/>
                  <a:pt x="924611" y="998378"/>
                  <a:pt x="1049311" y="989471"/>
                </a:cubicBezTo>
                <a:cubicBezTo>
                  <a:pt x="1135724" y="983299"/>
                  <a:pt x="1057754" y="971077"/>
                  <a:pt x="1124262" y="929510"/>
                </a:cubicBezTo>
                <a:cubicBezTo>
                  <a:pt x="1151061" y="912761"/>
                  <a:pt x="1214203" y="899530"/>
                  <a:pt x="1214203" y="899530"/>
                </a:cubicBezTo>
                <a:cubicBezTo>
                  <a:pt x="1224196" y="889536"/>
                  <a:pt x="1231542" y="875870"/>
                  <a:pt x="1244183" y="869549"/>
                </a:cubicBezTo>
                <a:cubicBezTo>
                  <a:pt x="1262610" y="860335"/>
                  <a:pt x="1284335" y="860219"/>
                  <a:pt x="1304144" y="854559"/>
                </a:cubicBezTo>
                <a:cubicBezTo>
                  <a:pt x="1319337" y="850218"/>
                  <a:pt x="1334124" y="844566"/>
                  <a:pt x="1349114" y="839569"/>
                </a:cubicBezTo>
                <a:lnTo>
                  <a:pt x="1528996" y="659687"/>
                </a:lnTo>
                <a:lnTo>
                  <a:pt x="1558977" y="629707"/>
                </a:lnTo>
                <a:lnTo>
                  <a:pt x="1588957" y="599726"/>
                </a:lnTo>
                <a:cubicBezTo>
                  <a:pt x="1639340" y="448576"/>
                  <a:pt x="1562462" y="683045"/>
                  <a:pt x="1618937" y="494795"/>
                </a:cubicBezTo>
                <a:cubicBezTo>
                  <a:pt x="1628018" y="464526"/>
                  <a:pt x="1631388" y="431149"/>
                  <a:pt x="1648918" y="404854"/>
                </a:cubicBezTo>
                <a:lnTo>
                  <a:pt x="1678898" y="359884"/>
                </a:lnTo>
                <a:cubicBezTo>
                  <a:pt x="1683895" y="344894"/>
                  <a:pt x="1685758" y="328462"/>
                  <a:pt x="1693888" y="314913"/>
                </a:cubicBezTo>
                <a:cubicBezTo>
                  <a:pt x="1714464" y="280620"/>
                  <a:pt x="1733468" y="281733"/>
                  <a:pt x="1768839" y="269943"/>
                </a:cubicBezTo>
                <a:cubicBezTo>
                  <a:pt x="1804353" y="234428"/>
                  <a:pt x="1837906" y="196954"/>
                  <a:pt x="1888760" y="180002"/>
                </a:cubicBezTo>
                <a:lnTo>
                  <a:pt x="1978701" y="150021"/>
                </a:lnTo>
                <a:lnTo>
                  <a:pt x="2023672" y="135031"/>
                </a:lnTo>
                <a:cubicBezTo>
                  <a:pt x="2053652" y="115044"/>
                  <a:pt x="2079431" y="86466"/>
                  <a:pt x="2113613" y="75071"/>
                </a:cubicBezTo>
                <a:cubicBezTo>
                  <a:pt x="2324560" y="4751"/>
                  <a:pt x="2142788" y="60531"/>
                  <a:pt x="2683239" y="45090"/>
                </a:cubicBezTo>
                <a:cubicBezTo>
                  <a:pt x="2737130" y="9164"/>
                  <a:pt x="2727910" y="0"/>
                  <a:pt x="2803160" y="30100"/>
                </a:cubicBezTo>
                <a:cubicBezTo>
                  <a:pt x="2807799" y="31956"/>
                  <a:pt x="2803160" y="40093"/>
                  <a:pt x="2803160" y="45090"/>
                </a:cubicBezTo>
                <a:lnTo>
                  <a:pt x="2743200" y="450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Весь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 Меря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1200" dirty="0" smtClean="0">
                <a:solidFill>
                  <a:schemeClr val="tx1"/>
                </a:solidFill>
              </a:rPr>
              <a:t> Кривичи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Дреговичи                                                           Вятичи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                       Радимичи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Древляне                   Северяне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Тиверцы                            Уличи    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580112" y="1484784"/>
            <a:ext cx="1706532" cy="862187"/>
          </a:xfrm>
          <a:custGeom>
            <a:avLst/>
            <a:gdLst>
              <a:gd name="connsiteX0" fmla="*/ 663631 w 1312140"/>
              <a:gd name="connsiteY0" fmla="*/ 29980 h 862187"/>
              <a:gd name="connsiteX1" fmla="*/ 918464 w 1312140"/>
              <a:gd name="connsiteY1" fmla="*/ 44971 h 862187"/>
              <a:gd name="connsiteX2" fmla="*/ 1038385 w 1312140"/>
              <a:gd name="connsiteY2" fmla="*/ 59961 h 862187"/>
              <a:gd name="connsiteX3" fmla="*/ 1083356 w 1312140"/>
              <a:gd name="connsiteY3" fmla="*/ 89941 h 862187"/>
              <a:gd name="connsiteX4" fmla="*/ 1158306 w 1312140"/>
              <a:gd name="connsiteY4" fmla="*/ 179882 h 862187"/>
              <a:gd name="connsiteX5" fmla="*/ 1203277 w 1312140"/>
              <a:gd name="connsiteY5" fmla="*/ 239843 h 862187"/>
              <a:gd name="connsiteX6" fmla="*/ 1233257 w 1312140"/>
              <a:gd name="connsiteY6" fmla="*/ 284813 h 862187"/>
              <a:gd name="connsiteX7" fmla="*/ 1278228 w 1312140"/>
              <a:gd name="connsiteY7" fmla="*/ 314794 h 862187"/>
              <a:gd name="connsiteX8" fmla="*/ 1308208 w 1312140"/>
              <a:gd name="connsiteY8" fmla="*/ 359764 h 862187"/>
              <a:gd name="connsiteX9" fmla="*/ 1293218 w 1312140"/>
              <a:gd name="connsiteY9" fmla="*/ 524656 h 862187"/>
              <a:gd name="connsiteX10" fmla="*/ 1263237 w 1312140"/>
              <a:gd name="connsiteY10" fmla="*/ 569626 h 862187"/>
              <a:gd name="connsiteX11" fmla="*/ 1188287 w 1312140"/>
              <a:gd name="connsiteY11" fmla="*/ 629587 h 862187"/>
              <a:gd name="connsiteX12" fmla="*/ 1158306 w 1312140"/>
              <a:gd name="connsiteY12" fmla="*/ 659567 h 862187"/>
              <a:gd name="connsiteX13" fmla="*/ 1068365 w 1312140"/>
              <a:gd name="connsiteY13" fmla="*/ 719528 h 862187"/>
              <a:gd name="connsiteX14" fmla="*/ 1023395 w 1312140"/>
              <a:gd name="connsiteY14" fmla="*/ 749508 h 862187"/>
              <a:gd name="connsiteX15" fmla="*/ 993415 w 1312140"/>
              <a:gd name="connsiteY15" fmla="*/ 779489 h 862187"/>
              <a:gd name="connsiteX16" fmla="*/ 948444 w 1312140"/>
              <a:gd name="connsiteY16" fmla="*/ 794479 h 862187"/>
              <a:gd name="connsiteX17" fmla="*/ 723592 w 1312140"/>
              <a:gd name="connsiteY17" fmla="*/ 824459 h 862187"/>
              <a:gd name="connsiteX18" fmla="*/ 423788 w 1312140"/>
              <a:gd name="connsiteY18" fmla="*/ 854439 h 862187"/>
              <a:gd name="connsiteX19" fmla="*/ 153965 w 1312140"/>
              <a:gd name="connsiteY19" fmla="*/ 839449 h 862187"/>
              <a:gd name="connsiteX20" fmla="*/ 79015 w 1312140"/>
              <a:gd name="connsiteY20" fmla="*/ 764498 h 862187"/>
              <a:gd name="connsiteX21" fmla="*/ 49034 w 1312140"/>
              <a:gd name="connsiteY21" fmla="*/ 734518 h 862187"/>
              <a:gd name="connsiteX22" fmla="*/ 34044 w 1312140"/>
              <a:gd name="connsiteY22" fmla="*/ 689548 h 862187"/>
              <a:gd name="connsiteX23" fmla="*/ 4064 w 1312140"/>
              <a:gd name="connsiteY23" fmla="*/ 644577 h 862187"/>
              <a:gd name="connsiteX24" fmla="*/ 19054 w 1312140"/>
              <a:gd name="connsiteY24" fmla="*/ 449705 h 862187"/>
              <a:gd name="connsiteX25" fmla="*/ 64024 w 1312140"/>
              <a:gd name="connsiteY25" fmla="*/ 419725 h 862187"/>
              <a:gd name="connsiteX26" fmla="*/ 138975 w 1312140"/>
              <a:gd name="connsiteY26" fmla="*/ 374754 h 862187"/>
              <a:gd name="connsiteX27" fmla="*/ 213926 w 1312140"/>
              <a:gd name="connsiteY27" fmla="*/ 314794 h 862187"/>
              <a:gd name="connsiteX28" fmla="*/ 243906 w 1312140"/>
              <a:gd name="connsiteY28" fmla="*/ 284813 h 862187"/>
              <a:gd name="connsiteX29" fmla="*/ 333847 w 1312140"/>
              <a:gd name="connsiteY29" fmla="*/ 224853 h 862187"/>
              <a:gd name="connsiteX30" fmla="*/ 378818 w 1312140"/>
              <a:gd name="connsiteY30" fmla="*/ 194872 h 862187"/>
              <a:gd name="connsiteX31" fmla="*/ 423788 w 1312140"/>
              <a:gd name="connsiteY31" fmla="*/ 164892 h 862187"/>
              <a:gd name="connsiteX32" fmla="*/ 528719 w 1312140"/>
              <a:gd name="connsiteY32" fmla="*/ 59961 h 862187"/>
              <a:gd name="connsiteX33" fmla="*/ 558700 w 1312140"/>
              <a:gd name="connsiteY33" fmla="*/ 29980 h 862187"/>
              <a:gd name="connsiteX34" fmla="*/ 603670 w 1312140"/>
              <a:gd name="connsiteY34" fmla="*/ 0 h 862187"/>
              <a:gd name="connsiteX35" fmla="*/ 663631 w 1312140"/>
              <a:gd name="connsiteY35" fmla="*/ 29980 h 8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12140" h="862187">
                <a:moveTo>
                  <a:pt x="663631" y="29980"/>
                </a:moveTo>
                <a:cubicBezTo>
                  <a:pt x="716097" y="37475"/>
                  <a:pt x="833644" y="38185"/>
                  <a:pt x="918464" y="44971"/>
                </a:cubicBezTo>
                <a:cubicBezTo>
                  <a:pt x="958620" y="48184"/>
                  <a:pt x="999520" y="49362"/>
                  <a:pt x="1038385" y="59961"/>
                </a:cubicBezTo>
                <a:cubicBezTo>
                  <a:pt x="1055766" y="64701"/>
                  <a:pt x="1068366" y="79948"/>
                  <a:pt x="1083356" y="89941"/>
                </a:cubicBezTo>
                <a:cubicBezTo>
                  <a:pt x="1149614" y="189330"/>
                  <a:pt x="1071745" y="78895"/>
                  <a:pt x="1158306" y="179882"/>
                </a:cubicBezTo>
                <a:cubicBezTo>
                  <a:pt x="1174565" y="198851"/>
                  <a:pt x="1188755" y="219513"/>
                  <a:pt x="1203277" y="239843"/>
                </a:cubicBezTo>
                <a:cubicBezTo>
                  <a:pt x="1213748" y="254503"/>
                  <a:pt x="1220518" y="272074"/>
                  <a:pt x="1233257" y="284813"/>
                </a:cubicBezTo>
                <a:cubicBezTo>
                  <a:pt x="1245996" y="297552"/>
                  <a:pt x="1263238" y="304800"/>
                  <a:pt x="1278228" y="314794"/>
                </a:cubicBezTo>
                <a:cubicBezTo>
                  <a:pt x="1288221" y="329784"/>
                  <a:pt x="1306924" y="341794"/>
                  <a:pt x="1308208" y="359764"/>
                </a:cubicBezTo>
                <a:cubicBezTo>
                  <a:pt x="1312140" y="414814"/>
                  <a:pt x="1304782" y="470690"/>
                  <a:pt x="1293218" y="524656"/>
                </a:cubicBezTo>
                <a:cubicBezTo>
                  <a:pt x="1289443" y="542272"/>
                  <a:pt x="1274491" y="555558"/>
                  <a:pt x="1263237" y="569626"/>
                </a:cubicBezTo>
                <a:cubicBezTo>
                  <a:pt x="1231062" y="609844"/>
                  <a:pt x="1231576" y="594957"/>
                  <a:pt x="1188287" y="629587"/>
                </a:cubicBezTo>
                <a:cubicBezTo>
                  <a:pt x="1177251" y="638416"/>
                  <a:pt x="1169612" y="651087"/>
                  <a:pt x="1158306" y="659567"/>
                </a:cubicBezTo>
                <a:cubicBezTo>
                  <a:pt x="1129480" y="681186"/>
                  <a:pt x="1098345" y="699541"/>
                  <a:pt x="1068365" y="719528"/>
                </a:cubicBezTo>
                <a:cubicBezTo>
                  <a:pt x="1053375" y="729521"/>
                  <a:pt x="1036134" y="736769"/>
                  <a:pt x="1023395" y="749508"/>
                </a:cubicBezTo>
                <a:cubicBezTo>
                  <a:pt x="1013402" y="759502"/>
                  <a:pt x="1005534" y="772218"/>
                  <a:pt x="993415" y="779489"/>
                </a:cubicBezTo>
                <a:cubicBezTo>
                  <a:pt x="979866" y="787619"/>
                  <a:pt x="963773" y="790647"/>
                  <a:pt x="948444" y="794479"/>
                </a:cubicBezTo>
                <a:cubicBezTo>
                  <a:pt x="869451" y="814227"/>
                  <a:pt x="809761" y="816966"/>
                  <a:pt x="723592" y="824459"/>
                </a:cubicBezTo>
                <a:cubicBezTo>
                  <a:pt x="452190" y="848059"/>
                  <a:pt x="615612" y="827036"/>
                  <a:pt x="423788" y="854439"/>
                </a:cubicBezTo>
                <a:cubicBezTo>
                  <a:pt x="333847" y="849442"/>
                  <a:pt x="241128" y="862187"/>
                  <a:pt x="153965" y="839449"/>
                </a:cubicBezTo>
                <a:cubicBezTo>
                  <a:pt x="119777" y="830530"/>
                  <a:pt x="103999" y="789482"/>
                  <a:pt x="79015" y="764498"/>
                </a:cubicBezTo>
                <a:lnTo>
                  <a:pt x="49034" y="734518"/>
                </a:lnTo>
                <a:cubicBezTo>
                  <a:pt x="44037" y="719528"/>
                  <a:pt x="41110" y="703681"/>
                  <a:pt x="34044" y="689548"/>
                </a:cubicBezTo>
                <a:cubicBezTo>
                  <a:pt x="25987" y="673434"/>
                  <a:pt x="5188" y="662558"/>
                  <a:pt x="4064" y="644577"/>
                </a:cubicBezTo>
                <a:cubicBezTo>
                  <a:pt x="0" y="579555"/>
                  <a:pt x="2268" y="512654"/>
                  <a:pt x="19054" y="449705"/>
                </a:cubicBezTo>
                <a:cubicBezTo>
                  <a:pt x="23696" y="432298"/>
                  <a:pt x="49956" y="430979"/>
                  <a:pt x="64024" y="419725"/>
                </a:cubicBezTo>
                <a:cubicBezTo>
                  <a:pt x="122815" y="372692"/>
                  <a:pt x="60879" y="400786"/>
                  <a:pt x="138975" y="374754"/>
                </a:cubicBezTo>
                <a:cubicBezTo>
                  <a:pt x="211374" y="302358"/>
                  <a:pt x="119365" y="390444"/>
                  <a:pt x="213926" y="314794"/>
                </a:cubicBezTo>
                <a:cubicBezTo>
                  <a:pt x="224962" y="305965"/>
                  <a:pt x="232600" y="293293"/>
                  <a:pt x="243906" y="284813"/>
                </a:cubicBezTo>
                <a:cubicBezTo>
                  <a:pt x="272731" y="263194"/>
                  <a:pt x="303867" y="244840"/>
                  <a:pt x="333847" y="224853"/>
                </a:cubicBezTo>
                <a:lnTo>
                  <a:pt x="378818" y="194872"/>
                </a:lnTo>
                <a:cubicBezTo>
                  <a:pt x="393808" y="184879"/>
                  <a:pt x="411049" y="177631"/>
                  <a:pt x="423788" y="164892"/>
                </a:cubicBezTo>
                <a:lnTo>
                  <a:pt x="528719" y="59961"/>
                </a:lnTo>
                <a:cubicBezTo>
                  <a:pt x="538713" y="49967"/>
                  <a:pt x="546940" y="37820"/>
                  <a:pt x="558700" y="29980"/>
                </a:cubicBezTo>
                <a:lnTo>
                  <a:pt x="603670" y="0"/>
                </a:lnTo>
                <a:cubicBezTo>
                  <a:pt x="673326" y="17414"/>
                  <a:pt x="611165" y="22485"/>
                  <a:pt x="663631" y="299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ru-RU" sz="1100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Новгородская земля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43504" y="4500570"/>
            <a:ext cx="1335189" cy="779409"/>
          </a:xfrm>
          <a:custGeom>
            <a:avLst/>
            <a:gdLst>
              <a:gd name="connsiteX0" fmla="*/ 1314632 w 1335189"/>
              <a:gd name="connsiteY0" fmla="*/ 260233 h 779409"/>
              <a:gd name="connsiteX1" fmla="*/ 1329622 w 1335189"/>
              <a:gd name="connsiteY1" fmla="*/ 305203 h 779409"/>
              <a:gd name="connsiteX2" fmla="*/ 1314632 w 1335189"/>
              <a:gd name="connsiteY2" fmla="*/ 395144 h 779409"/>
              <a:gd name="connsiteX3" fmla="*/ 1284652 w 1335189"/>
              <a:gd name="connsiteY3" fmla="*/ 440115 h 779409"/>
              <a:gd name="connsiteX4" fmla="*/ 1209701 w 1335189"/>
              <a:gd name="connsiteY4" fmla="*/ 515065 h 779409"/>
              <a:gd name="connsiteX5" fmla="*/ 1179721 w 1335189"/>
              <a:gd name="connsiteY5" fmla="*/ 545046 h 779409"/>
              <a:gd name="connsiteX6" fmla="*/ 1089780 w 1335189"/>
              <a:gd name="connsiteY6" fmla="*/ 605006 h 779409"/>
              <a:gd name="connsiteX7" fmla="*/ 939878 w 1335189"/>
              <a:gd name="connsiteY7" fmla="*/ 679957 h 779409"/>
              <a:gd name="connsiteX8" fmla="*/ 730016 w 1335189"/>
              <a:gd name="connsiteY8" fmla="*/ 694947 h 779409"/>
              <a:gd name="connsiteX9" fmla="*/ 475183 w 1335189"/>
              <a:gd name="connsiteY9" fmla="*/ 709938 h 779409"/>
              <a:gd name="connsiteX10" fmla="*/ 430212 w 1335189"/>
              <a:gd name="connsiteY10" fmla="*/ 739918 h 779409"/>
              <a:gd name="connsiteX11" fmla="*/ 175380 w 1335189"/>
              <a:gd name="connsiteY11" fmla="*/ 739918 h 779409"/>
              <a:gd name="connsiteX12" fmla="*/ 85439 w 1335189"/>
              <a:gd name="connsiteY12" fmla="*/ 634987 h 779409"/>
              <a:gd name="connsiteX13" fmla="*/ 25478 w 1335189"/>
              <a:gd name="connsiteY13" fmla="*/ 560036 h 779409"/>
              <a:gd name="connsiteX14" fmla="*/ 70448 w 1335189"/>
              <a:gd name="connsiteY14" fmla="*/ 200272 h 779409"/>
              <a:gd name="connsiteX15" fmla="*/ 70448 w 1335189"/>
              <a:gd name="connsiteY15" fmla="*/ 200272 h 779409"/>
              <a:gd name="connsiteX16" fmla="*/ 85439 w 1335189"/>
              <a:gd name="connsiteY16" fmla="*/ 125321 h 779409"/>
              <a:gd name="connsiteX17" fmla="*/ 175380 w 1335189"/>
              <a:gd name="connsiteY17" fmla="*/ 65360 h 779409"/>
              <a:gd name="connsiteX18" fmla="*/ 325281 w 1335189"/>
              <a:gd name="connsiteY18" fmla="*/ 50370 h 779409"/>
              <a:gd name="connsiteX19" fmla="*/ 730016 w 1335189"/>
              <a:gd name="connsiteY19" fmla="*/ 50370 h 779409"/>
              <a:gd name="connsiteX20" fmla="*/ 774986 w 1335189"/>
              <a:gd name="connsiteY20" fmla="*/ 80351 h 779409"/>
              <a:gd name="connsiteX21" fmla="*/ 1089780 w 1335189"/>
              <a:gd name="connsiteY21" fmla="*/ 95341 h 779409"/>
              <a:gd name="connsiteX22" fmla="*/ 1149740 w 1335189"/>
              <a:gd name="connsiteY22" fmla="*/ 110331 h 779409"/>
              <a:gd name="connsiteX23" fmla="*/ 1179721 w 1335189"/>
              <a:gd name="connsiteY23" fmla="*/ 140311 h 779409"/>
              <a:gd name="connsiteX24" fmla="*/ 1269662 w 1335189"/>
              <a:gd name="connsiteY24" fmla="*/ 185282 h 779409"/>
              <a:gd name="connsiteX25" fmla="*/ 1299642 w 1335189"/>
              <a:gd name="connsiteY25" fmla="*/ 230252 h 779409"/>
              <a:gd name="connsiteX26" fmla="*/ 1329622 w 1335189"/>
              <a:gd name="connsiteY26" fmla="*/ 260233 h 779409"/>
              <a:gd name="connsiteX27" fmla="*/ 1314632 w 1335189"/>
              <a:gd name="connsiteY27" fmla="*/ 260233 h 7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35189" h="779409">
                <a:moveTo>
                  <a:pt x="1314632" y="260233"/>
                </a:moveTo>
                <a:cubicBezTo>
                  <a:pt x="1314632" y="267728"/>
                  <a:pt x="1329622" y="289402"/>
                  <a:pt x="1329622" y="305203"/>
                </a:cubicBezTo>
                <a:cubicBezTo>
                  <a:pt x="1329622" y="335597"/>
                  <a:pt x="1324243" y="366310"/>
                  <a:pt x="1314632" y="395144"/>
                </a:cubicBezTo>
                <a:cubicBezTo>
                  <a:pt x="1308935" y="412236"/>
                  <a:pt x="1296516" y="426557"/>
                  <a:pt x="1284652" y="440115"/>
                </a:cubicBezTo>
                <a:cubicBezTo>
                  <a:pt x="1261386" y="466705"/>
                  <a:pt x="1234685" y="490081"/>
                  <a:pt x="1209701" y="515065"/>
                </a:cubicBezTo>
                <a:cubicBezTo>
                  <a:pt x="1199707" y="525059"/>
                  <a:pt x="1191480" y="537207"/>
                  <a:pt x="1179721" y="545046"/>
                </a:cubicBezTo>
                <a:lnTo>
                  <a:pt x="1089780" y="605006"/>
                </a:lnTo>
                <a:cubicBezTo>
                  <a:pt x="1024196" y="648728"/>
                  <a:pt x="1011067" y="672047"/>
                  <a:pt x="939878" y="679957"/>
                </a:cubicBezTo>
                <a:cubicBezTo>
                  <a:pt x="870175" y="687702"/>
                  <a:pt x="800003" y="690432"/>
                  <a:pt x="730016" y="694947"/>
                </a:cubicBezTo>
                <a:lnTo>
                  <a:pt x="475183" y="709938"/>
                </a:lnTo>
                <a:cubicBezTo>
                  <a:pt x="460193" y="719931"/>
                  <a:pt x="446326" y="731861"/>
                  <a:pt x="430212" y="739918"/>
                </a:cubicBezTo>
                <a:cubicBezTo>
                  <a:pt x="351230" y="779409"/>
                  <a:pt x="256658" y="745723"/>
                  <a:pt x="175380" y="739918"/>
                </a:cubicBezTo>
                <a:cubicBezTo>
                  <a:pt x="31040" y="595578"/>
                  <a:pt x="176759" y="749136"/>
                  <a:pt x="85439" y="634987"/>
                </a:cubicBezTo>
                <a:cubicBezTo>
                  <a:pt x="0" y="528189"/>
                  <a:pt x="117752" y="698446"/>
                  <a:pt x="25478" y="560036"/>
                </a:cubicBezTo>
                <a:cubicBezTo>
                  <a:pt x="42221" y="258660"/>
                  <a:pt x="11983" y="375670"/>
                  <a:pt x="70448" y="200272"/>
                </a:cubicBezTo>
                <a:lnTo>
                  <a:pt x="70448" y="200272"/>
                </a:lnTo>
                <a:cubicBezTo>
                  <a:pt x="75445" y="175288"/>
                  <a:pt x="69797" y="145432"/>
                  <a:pt x="85439" y="125321"/>
                </a:cubicBezTo>
                <a:cubicBezTo>
                  <a:pt x="107561" y="96879"/>
                  <a:pt x="139527" y="68945"/>
                  <a:pt x="175380" y="65360"/>
                </a:cubicBezTo>
                <a:lnTo>
                  <a:pt x="325281" y="50370"/>
                </a:lnTo>
                <a:cubicBezTo>
                  <a:pt x="476393" y="0"/>
                  <a:pt x="413147" y="15162"/>
                  <a:pt x="730016" y="50370"/>
                </a:cubicBezTo>
                <a:cubicBezTo>
                  <a:pt x="747922" y="52360"/>
                  <a:pt x="757109" y="78116"/>
                  <a:pt x="774986" y="80351"/>
                </a:cubicBezTo>
                <a:cubicBezTo>
                  <a:pt x="879225" y="93381"/>
                  <a:pt x="984849" y="90344"/>
                  <a:pt x="1089780" y="95341"/>
                </a:cubicBezTo>
                <a:cubicBezTo>
                  <a:pt x="1109767" y="100338"/>
                  <a:pt x="1131313" y="101118"/>
                  <a:pt x="1149740" y="110331"/>
                </a:cubicBezTo>
                <a:cubicBezTo>
                  <a:pt x="1162381" y="116651"/>
                  <a:pt x="1168685" y="131482"/>
                  <a:pt x="1179721" y="140311"/>
                </a:cubicBezTo>
                <a:cubicBezTo>
                  <a:pt x="1221236" y="173523"/>
                  <a:pt x="1222161" y="169449"/>
                  <a:pt x="1269662" y="185282"/>
                </a:cubicBezTo>
                <a:cubicBezTo>
                  <a:pt x="1279655" y="200272"/>
                  <a:pt x="1288388" y="216184"/>
                  <a:pt x="1299642" y="230252"/>
                </a:cubicBezTo>
                <a:cubicBezTo>
                  <a:pt x="1308471" y="241288"/>
                  <a:pt x="1324373" y="247111"/>
                  <a:pt x="1329622" y="260233"/>
                </a:cubicBezTo>
                <a:cubicBezTo>
                  <a:pt x="1335189" y="274151"/>
                  <a:pt x="1314632" y="252738"/>
                  <a:pt x="1314632" y="260233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Киев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поляне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3" name="Picture 2" descr="http://i.allday.ru/uploads/posts/thumbs/1193867286_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57232"/>
            <a:ext cx="4391348" cy="540987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История России, 10 класс - профильный\4. РОЖДЕНИЕ ГОСУДАРСТВА  ВОСТОЧНЫХ СЛАВЯН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00958" y="4714884"/>
            <a:ext cx="15716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30 годы</a:t>
            </a:r>
            <a:endParaRPr lang="ru-RU" sz="2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286256"/>
            <a:ext cx="30003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XVIII – XIX – XX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 века</a:t>
            </a:r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 </a:t>
            </a:r>
            <a:endParaRPr lang="ru-RU" sz="2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571612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/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неонорманская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/</a:t>
            </a:r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man Old Style" pitchFamily="18" charset="0"/>
              </a:rPr>
              <a:t> </a:t>
            </a:r>
            <a:endParaRPr lang="ru-RU" sz="2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История России, 10 класс - профильный\4. РОЖДЕНИЕ ГОСУДАРСТВА  ВОСТОЧНЫХ СЛАВЯН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000232" y="500042"/>
            <a:ext cx="5643602" cy="1588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0232" y="142852"/>
            <a:ext cx="5643602" cy="1588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1893869" y="320653"/>
            <a:ext cx="357190" cy="1588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7394595" y="320653"/>
            <a:ext cx="357190" cy="1588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1961234" y="609704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642918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3285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ФОРМИРОВАНИЕ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Bookman Old Style" pitchFamily="18" charset="0"/>
              </a:rPr>
              <a:t>ДРЕВНЕРУССКОГО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ГОСУДАРСТВА</a:t>
            </a:r>
            <a:endParaRPr lang="ru-RU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7"/>
            <a:ext cx="9144000" cy="650083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Какие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предпосылки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возникновения</a:t>
            </a:r>
          </a:p>
          <a:p>
            <a:pPr marL="0" indent="0">
              <a:buFontTx/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    государства существовали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FontTx/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          восточных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славян к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IX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веку? </a:t>
            </a:r>
            <a:endParaRPr lang="en-US" sz="2400" b="1" i="1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Дружина</a:t>
            </a:r>
            <a:r>
              <a:rPr lang="ru-RU" sz="2400" b="1" dirty="0">
                <a:latin typeface="Georgia" pitchFamily="18" charset="0"/>
              </a:rPr>
              <a:t> – простейший аппарат государственной власти (дружинники — и советники, и воины).</a:t>
            </a:r>
          </a:p>
          <a:p>
            <a:pPr marL="0" indent="0">
              <a:buFontTx/>
              <a:buNone/>
            </a:pPr>
            <a:endParaRPr lang="ru-RU" sz="2400" b="1" dirty="0">
              <a:latin typeface="Georgia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Дань</a:t>
            </a:r>
            <a:r>
              <a:rPr lang="ru-RU" sz="2400" b="1" dirty="0">
                <a:latin typeface="Georgia" pitchFamily="18" charset="0"/>
              </a:rPr>
              <a:t> – примитивное налогообложение</a:t>
            </a:r>
          </a:p>
          <a:p>
            <a:pPr marL="0" indent="0">
              <a:buFontTx/>
              <a:buNone/>
            </a:pPr>
            <a:endParaRPr lang="ru-RU" sz="2400" b="1" dirty="0">
              <a:latin typeface="Georgia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Территория</a:t>
            </a:r>
            <a:r>
              <a:rPr lang="ru-RU" sz="2400" b="1" dirty="0">
                <a:latin typeface="Georgia" pitchFamily="18" charset="0"/>
              </a:rPr>
              <a:t>, обложенная данью – территория государства,</a:t>
            </a: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на которую распространяется его суверенитет.</a:t>
            </a:r>
          </a:p>
          <a:p>
            <a:pPr marL="0" indent="0" algn="ctr">
              <a:buFontTx/>
              <a:buNone/>
            </a:pPr>
            <a:endParaRPr lang="ru-RU" sz="2400" b="1" dirty="0">
              <a:latin typeface="Georgia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dirty="0">
                <a:latin typeface="Georgia" pitchFamily="18" charset="0"/>
              </a:rPr>
              <a:t>В середине </a:t>
            </a:r>
            <a:r>
              <a:rPr lang="en-US" sz="2400" b="1" dirty="0">
                <a:latin typeface="Georgia" pitchFamily="18" charset="0"/>
              </a:rPr>
              <a:t>IX </a:t>
            </a:r>
            <a:r>
              <a:rPr lang="ru-RU" sz="2400" b="1" dirty="0" smtClean="0">
                <a:latin typeface="Georgia" pitchFamily="18" charset="0"/>
              </a:rPr>
              <a:t>века </a:t>
            </a:r>
            <a:r>
              <a:rPr lang="ru-RU" sz="2400" b="1" dirty="0">
                <a:latin typeface="Georgia" pitchFamily="18" charset="0"/>
              </a:rPr>
              <a:t>у восточных славян возникают</a:t>
            </a: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племенные княжения </a:t>
            </a:r>
            <a:r>
              <a:rPr lang="ru-RU" sz="2400" b="1" dirty="0">
                <a:latin typeface="Georgia" pitchFamily="18" charset="0"/>
              </a:rPr>
              <a:t>— «</a:t>
            </a:r>
            <a:r>
              <a:rPr lang="ru-RU" sz="2400" b="1" dirty="0" err="1">
                <a:latin typeface="Georgia" pitchFamily="18" charset="0"/>
              </a:rPr>
              <a:t>предгосударства</a:t>
            </a:r>
            <a:r>
              <a:rPr lang="ru-RU" sz="2400" b="1" dirty="0">
                <a:latin typeface="Georgia" pitchFamily="18" charset="0"/>
              </a:rPr>
              <a:t>»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71472" y="714356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?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История России, 10 класс - профильный\4. РОЖДЕНИЕ ГОСУДАРСТВА  ВОСТОЧНЫХ СЛАВЯН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Древнерусское государство в IX-X век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4291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622322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76200" dir="20400000" algn="b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Когда?</a:t>
            </a: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outerShdw blurRad="50800" dist="76200" dir="20400000" algn="b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857488" y="428604"/>
            <a:ext cx="500066" cy="428628"/>
          </a:xfrm>
          <a:prstGeom prst="ellipse">
            <a:avLst/>
          </a:prstGeom>
          <a:solidFill>
            <a:srgbClr val="00FF00"/>
          </a:solidFill>
          <a:ln w="9525">
            <a:solidFill>
              <a:srgbClr val="339933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endParaRPr lang="ru-RU" sz="80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00108"/>
            <a:ext cx="5572164" cy="4429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Bookman Old Style" pitchFamily="18" charset="0"/>
              </a:rPr>
              <a:t>Киевская Русь</a:t>
            </a:r>
            <a:endParaRPr lang="ru-RU" sz="5400" b="1" cap="none" spc="0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00372"/>
            <a:ext cx="14542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?</a:t>
            </a:r>
            <a:endParaRPr lang="ru-RU" sz="15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857496"/>
            <a:ext cx="14542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rgbClr val="00FF00"/>
                </a:solidFill>
                <a:latin typeface="Bookman Old Style" pitchFamily="18" charset="0"/>
              </a:rPr>
              <a:t>?</a:t>
            </a:r>
            <a:endParaRPr lang="ru-RU" sz="15000" b="1" cap="none" spc="0" dirty="0">
              <a:ln w="10541" cmpd="sng">
                <a:solidFill>
                  <a:srgbClr val="339933"/>
                </a:solidFill>
                <a:prstDash val="solid"/>
              </a:ln>
              <a:solidFill>
                <a:srgbClr val="00FF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Century" pitchFamily="18" charset="0"/>
              </a:rPr>
              <a:t>(  )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Century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9124" y="5072074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9366637">
            <a:off x="1789338" y="5407662"/>
            <a:ext cx="1937548" cy="354651"/>
          </a:xfrm>
          <a:prstGeom prst="leftArrow">
            <a:avLst>
              <a:gd name="adj1" fmla="val 50000"/>
              <a:gd name="adj2" fmla="val 4854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181119">
            <a:off x="5343609" y="5331138"/>
            <a:ext cx="1954038" cy="352566"/>
          </a:xfrm>
          <a:prstGeom prst="rightArrow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Древнерусское государство в IX-X век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4291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622322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76200" dir="20400000" algn="b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Когда?</a:t>
            </a: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outerShdw blurRad="50800" dist="76200" dir="20400000" algn="b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857488" y="428604"/>
            <a:ext cx="500066" cy="428628"/>
          </a:xfrm>
          <a:prstGeom prst="ellipse">
            <a:avLst/>
          </a:prstGeom>
          <a:solidFill>
            <a:srgbClr val="00FF00"/>
          </a:solidFill>
          <a:ln w="9525">
            <a:solidFill>
              <a:srgbClr val="339933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endParaRPr lang="ru-RU" sz="80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00108"/>
            <a:ext cx="5572164" cy="4429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Bookman Old Style" pitchFamily="18" charset="0"/>
              </a:rPr>
              <a:t>Киевская Русь</a:t>
            </a:r>
            <a:endParaRPr lang="ru-RU" sz="5400" b="1" cap="none" spc="0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278608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начало или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I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 половина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IX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века</a:t>
            </a:r>
          </a:p>
          <a:p>
            <a:pPr algn="ctr"/>
            <a:r>
              <a:rPr lang="ru-RU" sz="40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1892 год, Бухара</a:t>
            </a:r>
            <a:endParaRPr lang="ru-RU" sz="40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571612"/>
            <a:ext cx="37862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882 год, новгородский князь Олег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Century" pitchFamily="18" charset="0"/>
              </a:rPr>
              <a:t>север + юг</a:t>
            </a:r>
          </a:p>
        </p:txBody>
      </p:sp>
      <p:sp>
        <p:nvSpPr>
          <p:cNvPr id="10" name="Стрелка влево 9"/>
          <p:cNvSpPr/>
          <p:nvPr/>
        </p:nvSpPr>
        <p:spPr>
          <a:xfrm rot="12463391">
            <a:off x="2614456" y="4716574"/>
            <a:ext cx="1937548" cy="354651"/>
          </a:xfrm>
          <a:prstGeom prst="leftArrow">
            <a:avLst>
              <a:gd name="adj1" fmla="val 50000"/>
              <a:gd name="adj2" fmla="val 4854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059659">
            <a:off x="6178006" y="4595022"/>
            <a:ext cx="1954038" cy="352566"/>
          </a:xfrm>
          <a:prstGeom prst="rightArrow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714884"/>
            <a:ext cx="41434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dist="88900" dir="10560000">
                    <a:srgbClr val="00FF00"/>
                  </a:innerShdw>
                </a:effectLst>
                <a:latin typeface="Georgia" pitchFamily="18" charset="0"/>
              </a:rPr>
              <a:t>IX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век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История России, 10 класс - профильный\4. РОЖДЕНИЕ ГОСУДАРСТВА  ВОСТОЧНЫХ СЛАВЯН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08" y="500042"/>
            <a:ext cx="5857916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2-конечная звезда 10"/>
          <p:cNvSpPr/>
          <p:nvPr/>
        </p:nvSpPr>
        <p:spPr>
          <a:xfrm>
            <a:off x="142844" y="785794"/>
            <a:ext cx="642942" cy="642942"/>
          </a:xfrm>
          <a:prstGeom prst="star32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1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142844" y="1785926"/>
            <a:ext cx="642942" cy="642942"/>
          </a:xfrm>
          <a:prstGeom prst="star32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2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3" name="32-конечная звезда 12"/>
          <p:cNvSpPr/>
          <p:nvPr/>
        </p:nvSpPr>
        <p:spPr>
          <a:xfrm>
            <a:off x="142844" y="3000372"/>
            <a:ext cx="642942" cy="642942"/>
          </a:xfrm>
          <a:prstGeom prst="star32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3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4" name="32-конечная звезда 13"/>
          <p:cNvSpPr/>
          <p:nvPr/>
        </p:nvSpPr>
        <p:spPr>
          <a:xfrm>
            <a:off x="142844" y="4071942"/>
            <a:ext cx="642942" cy="642942"/>
          </a:xfrm>
          <a:prstGeom prst="star32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4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786842" cy="142876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Хронологические рамки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785794"/>
            <a:ext cx="7929618" cy="16430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6600"/>
            </a:solidFill>
            <a:prstDash val="sysDash"/>
          </a:ln>
          <a:effectLst>
            <a:innerShdw blurRad="508000" dist="1955800" dir="8100000">
              <a:srgbClr val="00FF00">
                <a:alpha val="40000"/>
              </a:srgb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 период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IX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середина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X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века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начальный, время первых киевских князей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214554"/>
            <a:ext cx="7929618" cy="22860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6600"/>
            </a:solidFill>
            <a:prstDash val="sysDash"/>
          </a:ln>
          <a:effectLst>
            <a:innerShdw blurRad="508000" dist="1955800" dir="8100000">
              <a:srgbClr val="00FF00">
                <a:alpha val="40000"/>
              </a:srgb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 период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II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половина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X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половина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XI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века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эпоха расцвета Киевской Руси /время правления Владимира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и Ярослава Мудрого/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4357694"/>
            <a:ext cx="7929618" cy="1785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6600"/>
            </a:solidFill>
            <a:prstDash val="sysDash"/>
          </a:ln>
          <a:effectLst>
            <a:innerShdw blurRad="508000" dist="1955800" dir="8100000">
              <a:srgbClr val="00FF00">
                <a:alpha val="40000"/>
              </a:srgb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 период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II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половина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XI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начало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XII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века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переход к территориально-политической раздробленности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2910" y="571480"/>
            <a:ext cx="85725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-1427998" y="2643182"/>
            <a:ext cx="4142610" cy="79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10" y="1071546"/>
            <a:ext cx="3071834" cy="1588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2910" y="2643182"/>
            <a:ext cx="3071834" cy="1588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10" y="4714884"/>
            <a:ext cx="3071834" cy="1588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2-конечная звезда 26"/>
          <p:cNvSpPr/>
          <p:nvPr/>
        </p:nvSpPr>
        <p:spPr>
          <a:xfrm>
            <a:off x="3571868" y="1000108"/>
            <a:ext cx="214314" cy="214314"/>
          </a:xfrm>
          <a:prstGeom prst="star32">
            <a:avLst/>
          </a:prstGeom>
          <a:solidFill>
            <a:srgbClr val="00FF00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32-конечная звезда 27"/>
          <p:cNvSpPr/>
          <p:nvPr/>
        </p:nvSpPr>
        <p:spPr>
          <a:xfrm>
            <a:off x="3571868" y="2571744"/>
            <a:ext cx="214314" cy="214314"/>
          </a:xfrm>
          <a:prstGeom prst="star32">
            <a:avLst/>
          </a:prstGeom>
          <a:solidFill>
            <a:srgbClr val="00FF00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32-конечная звезда 28"/>
          <p:cNvSpPr/>
          <p:nvPr/>
        </p:nvSpPr>
        <p:spPr>
          <a:xfrm>
            <a:off x="3571868" y="4643446"/>
            <a:ext cx="214314" cy="214314"/>
          </a:xfrm>
          <a:prstGeom prst="star32">
            <a:avLst/>
          </a:prstGeom>
          <a:solidFill>
            <a:srgbClr val="00FF00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Древнерусское государство в IX-X век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908050"/>
            <a:ext cx="4143404" cy="594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786842" cy="1285884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Задачи государства Киевская Русь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/</a:t>
            </a:r>
            <a:r>
              <a:rPr lang="ru-RU" sz="2400" b="1" i="1" dirty="0" smtClean="0">
                <a:latin typeface="Georgia" pitchFamily="18" charset="0"/>
              </a:rPr>
              <a:t>главное содержание деятельности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 киевских князей/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1868" y="1142984"/>
            <a:ext cx="5286412" cy="571501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b="1" dirty="0" smtClean="0"/>
              <a:t>          </a:t>
            </a:r>
          </a:p>
          <a:p>
            <a:pPr marL="0" indent="0">
              <a:buFontTx/>
              <a:buNone/>
            </a:pPr>
            <a:r>
              <a:rPr lang="ru-RU" sz="2400" b="1" dirty="0" smtClean="0"/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защита</a:t>
            </a:r>
            <a:r>
              <a:rPr lang="ru-RU" sz="2400" b="1" dirty="0" smtClean="0">
                <a:latin typeface="Bookman Old Style" pitchFamily="18" charset="0"/>
              </a:rPr>
              <a:t> границ Русской земли от нападения степных кочевников</a:t>
            </a:r>
          </a:p>
          <a:p>
            <a:pPr marL="0" indent="0"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объединение </a:t>
            </a:r>
            <a:r>
              <a:rPr lang="ru-RU" sz="2400" b="1" dirty="0" smtClean="0">
                <a:latin typeface="Bookman Old Style" pitchFamily="18" charset="0"/>
              </a:rPr>
              <a:t>всех восточнославянских /и части финских и угорских/ племен под властью великого князя киевского</a:t>
            </a:r>
          </a:p>
          <a:p>
            <a:pPr marL="0" indent="0"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приобретение</a:t>
            </a:r>
            <a:r>
              <a:rPr lang="ru-RU" sz="2400" b="1" dirty="0" smtClean="0">
                <a:latin typeface="Bookman Old Style" pitchFamily="18" charset="0"/>
              </a:rPr>
              <a:t> заморских рынков для русской торговли и охрана торговых путей, которые вели к этим рынкам</a:t>
            </a:r>
            <a:endParaRPr lang="ru-RU" sz="2400" b="1" dirty="0">
              <a:latin typeface="Bookman Old Style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643174" y="1428736"/>
            <a:ext cx="785818" cy="785818"/>
          </a:xfrm>
          <a:prstGeom prst="notchedRightArrow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571736" y="2571744"/>
            <a:ext cx="785818" cy="785818"/>
          </a:xfrm>
          <a:prstGeom prst="notchedRightArrow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643174" y="4500570"/>
            <a:ext cx="785818" cy="785818"/>
          </a:xfrm>
          <a:prstGeom prst="notchedRightArrow">
            <a:avLst/>
          </a:prstGeom>
          <a:solidFill>
            <a:srgbClr val="00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570874" y="2714620"/>
            <a:ext cx="4285486" cy="794"/>
          </a:xfrm>
          <a:prstGeom prst="line">
            <a:avLst/>
          </a:prstGeom>
          <a:ln w="571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2" descr="К.Васильев. Князь Игор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14327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571472" y="1785926"/>
            <a:ext cx="2071702" cy="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71472" y="2928934"/>
            <a:ext cx="2071702" cy="3572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2910" y="4857760"/>
            <a:ext cx="2071702" cy="3571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Рисунок 8" descr="река Рось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0" y="550070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i="1" dirty="0">
                <a:solidFill>
                  <a:schemeClr val="bg1"/>
                </a:solidFill>
                <a:latin typeface="Bookman Old Style" pitchFamily="18" charset="0"/>
              </a:rPr>
              <a:t>Река </a:t>
            </a:r>
            <a:r>
              <a:rPr lang="ru-RU" sz="5400" i="1" dirty="0" err="1">
                <a:solidFill>
                  <a:schemeClr val="bg1"/>
                </a:solidFill>
                <a:latin typeface="Bookman Old Style" pitchFamily="18" charset="0"/>
              </a:rPr>
              <a:t>Рось</a:t>
            </a:r>
            <a:r>
              <a:rPr lang="ru-RU" sz="5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ПЛАН</a:t>
            </a:r>
          </a:p>
        </p:txBody>
      </p:sp>
      <p:sp>
        <p:nvSpPr>
          <p:cNvPr id="3075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1.</a:t>
            </a:r>
            <a:r>
              <a:rPr lang="ru-RU" dirty="0" smtClean="0">
                <a:latin typeface="Georgia" pitchFamily="18" charset="0"/>
              </a:rPr>
              <a:t>  ПРЕДПОСЫЛКИ ИПРИЧИНЫСОЗДАНИЯ ДРЕВНЕРУССКОГО ГОСУДАРСТВА.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2. </a:t>
            </a:r>
            <a:r>
              <a:rPr lang="ru-RU" dirty="0" smtClean="0">
                <a:latin typeface="Georgia" pitchFamily="18" charset="0"/>
              </a:rPr>
              <a:t>ОБРАЗОВАНИЕ ДРЕВНЕРУССКОГО   ГОСУДАРСТВА. ЕГО ВНУТРЕННЯЯ ОРГАНИЗАЦИЯ.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ru-RU" dirty="0" smtClean="0">
                <a:latin typeface="Georgia" pitchFamily="18" charset="0"/>
              </a:rPr>
              <a:t>ВРЕМЯ ОБРАЗОВАНИЯ ГОСУДАРСТВА НА РУСИ.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4. </a:t>
            </a:r>
            <a:r>
              <a:rPr lang="ru-RU" dirty="0" smtClean="0">
                <a:latin typeface="Georgia" pitchFamily="18" charset="0"/>
              </a:rPr>
              <a:t>ЭТАПЫ ФОРМИРОВАНИЯ И ХРОНОЛОГИЧЕСКИЕ РАМКИ ДРЕВНЕРУССКОГО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550884"/>
          </a:xfrm>
        </p:spPr>
        <p:txBody>
          <a:bodyPr/>
          <a:lstStyle/>
          <a:p>
            <a:r>
              <a:rPr lang="ru-RU" sz="4000" b="1" dirty="0">
                <a:latin typeface="Georgia" pitchFamily="18" charset="0"/>
              </a:rPr>
              <a:t>Государство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/>
              <a:t/>
            </a:r>
            <a:br>
              <a:rPr lang="ru-RU" sz="2400"/>
            </a:br>
            <a:endParaRPr lang="ru-RU" sz="2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981075"/>
            <a:ext cx="76327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Государство</a:t>
            </a:r>
            <a:r>
              <a:rPr lang="ru-RU" sz="2400" b="1" dirty="0">
                <a:latin typeface="Georgia" pitchFamily="18" charset="0"/>
              </a:rPr>
              <a:t> — власть,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защищающая общественные интересы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и регулирующая отношения между людьми,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опираясь на вооруженную силу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Признаки государства: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Единство территории</a:t>
            </a:r>
            <a:endParaRPr lang="ru-RU" sz="2400" b="1" dirty="0">
              <a:latin typeface="Bookman Old Style" pitchFamily="18" charset="0"/>
            </a:endParaRPr>
          </a:p>
          <a:p>
            <a:pPr algn="ctr"/>
            <a:endParaRPr lang="en-US" sz="12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Суверенитет 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(самостоятельное осуществление власти)</a:t>
            </a:r>
          </a:p>
          <a:p>
            <a:pPr algn="ctr"/>
            <a:endParaRPr lang="en-US" sz="12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Публичная власть</a:t>
            </a:r>
            <a:endParaRPr lang="ru-RU" sz="2400" dirty="0">
              <a:latin typeface="Bookman Old Style" pitchFamily="18" charset="0"/>
            </a:endParaRPr>
          </a:p>
          <a:p>
            <a:pPr algn="ctr"/>
            <a:r>
              <a:rPr lang="ru-RU" sz="2400" dirty="0">
                <a:latin typeface="Bookman Old Style" pitchFamily="18" charset="0"/>
              </a:rPr>
              <a:t>(власть, отделенная от народа)</a:t>
            </a:r>
          </a:p>
          <a:p>
            <a:pPr algn="ctr"/>
            <a:endParaRPr lang="en-US" sz="1200" b="1" dirty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Налоговые сборы</a:t>
            </a:r>
          </a:p>
          <a:p>
            <a:pPr algn="ctr"/>
            <a:endParaRPr lang="ru-RU" sz="12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Законодательная деятельность</a:t>
            </a:r>
            <a:endParaRPr lang="ru-RU" sz="2400" b="1" dirty="0">
              <a:latin typeface="Bookman Old Style" pitchFamily="18" charset="0"/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ester67.narod.ru/DR-Rus/NestorLetop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3136635" cy="42862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214290"/>
            <a:ext cx="793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Повесть временных лет</a:t>
            </a:r>
            <a:endParaRPr lang="en-US" sz="40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конец </a:t>
            </a:r>
            <a:r>
              <a:rPr lang="en-US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XI</a:t>
            </a:r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– начало </a:t>
            </a:r>
            <a:r>
              <a:rPr lang="en-US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XII</a:t>
            </a:r>
            <a:endParaRPr lang="ru-RU" sz="40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</a:t>
            </a:r>
            <a:r>
              <a:rPr lang="ru-RU" sz="40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>онах Нестор</a:t>
            </a:r>
            <a:endParaRPr lang="ru-RU" sz="4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1428728" y="1500174"/>
            <a:ext cx="914400" cy="9144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Georgia" pitchFamily="18" charset="0"/>
              </a:rPr>
              <a:t>1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6929454" y="1500174"/>
            <a:ext cx="914400" cy="914400"/>
          </a:xfrm>
          <a:prstGeom prst="star32">
            <a:avLst/>
          </a:prstGeom>
          <a:solidFill>
            <a:srgbClr val="00FF00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endParaRPr lang="ru-RU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643182"/>
            <a:ext cx="236154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Киев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/>
                <a:latin typeface="Georgia" pitchFamily="18" charset="0"/>
              </a:rPr>
              <a:t>Кий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Щек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/>
                <a:latin typeface="Georgia" pitchFamily="18" charset="0"/>
              </a:rPr>
              <a:t>Хорив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</a:rPr>
              <a:t>Лыбедъ</a:t>
            </a:r>
            <a:endParaRPr lang="ru-RU" sz="4000" b="1" cap="none" spc="0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/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643182"/>
            <a:ext cx="321471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Новгород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859 год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</a:rPr>
              <a:t>862 год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Рюрик</a:t>
            </a:r>
            <a:endParaRPr lang="ru-RU" sz="40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Трувор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Синеус</a:t>
            </a:r>
            <a:endParaRPr lang="ru-RU" sz="4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6" descr="Основатели Киева - Кий, Щек, Хорив и сестра их Лыбед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4929190" cy="67865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2" y="3929066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снователи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Киева - Кий, Щек, Хорив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сестра их </a:t>
            </a:r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Лыбедь</a:t>
            </a:r>
            <a:endParaRPr lang="ru-RU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i.allday.ru/uploads/posts/thumbs/1193867286_im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429156" cy="38576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Раскопки в киевской крепост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" y="35716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раскопки </a:t>
            </a:r>
            <a:r>
              <a:rPr lang="ru-RU" sz="3600" dirty="0">
                <a:solidFill>
                  <a:schemeClr val="bg1"/>
                </a:solidFill>
                <a:latin typeface="Bookman Old Style" pitchFamily="18" charset="0"/>
              </a:rPr>
              <a:t>в Киевской крепости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786058"/>
            <a:ext cx="914400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летописное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свидетельство о трех братьях-основателях Киева подтверждается археологическими раскопками, показавшими, что Киев сложился из трех первоначально самостоятельных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поселений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скульптурный монумент основателям Киева – братьям Кию, Щеку и Хориву, а также их сестре Лыбед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0" y="507207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Скульптурный монумент основателям Киева – братьям Кию, Щеку и Хориву, а также их сестре </a:t>
            </a:r>
            <a:r>
              <a:rPr lang="ru-RU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Лыбеди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 descr="горе, где ныне подъем Боричев, а Щек сиде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71487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Памятник-фонтан в Киеве основателям города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5. ФОРМИРОВАНИЕ ДРЕВНЕРУССКОГО ГОСУДАР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AWJJH2MPE6E2-599165591-842</_dlc_DocId>
    <_dlc_DocIdUrl xmlns="4a252ca3-5a62-4c1c-90a6-29f4710e47f8">
      <Url>http://edu-sps.koiro.local/Kostroma_EDU/Kos-Sch-41/zakon/_layouts/15/DocIdRedir.aspx?ID=AWJJH2MPE6E2-599165591-842</Url>
      <Description>AWJJH2MPE6E2-599165591-842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DDF149BBCB6E4C909DA7CCB81919B7" ma:contentTypeVersion="49" ma:contentTypeDescription="Создание документа." ma:contentTypeScope="" ma:versionID="d13c33b93d17e337c90b1e987a442ef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BE9F5-5149-4A10-B0D4-75257CCFAFDD}"/>
</file>

<file path=customXml/itemProps2.xml><?xml version="1.0" encoding="utf-8"?>
<ds:datastoreItem xmlns:ds="http://schemas.openxmlformats.org/officeDocument/2006/customXml" ds:itemID="{87BA232F-37C8-4854-A45F-1A37808203AD}"/>
</file>

<file path=customXml/itemProps3.xml><?xml version="1.0" encoding="utf-8"?>
<ds:datastoreItem xmlns:ds="http://schemas.openxmlformats.org/officeDocument/2006/customXml" ds:itemID="{FBBDE82A-B142-466A-8D34-104519CB3D94}"/>
</file>

<file path=customXml/itemProps4.xml><?xml version="1.0" encoding="utf-8"?>
<ds:datastoreItem xmlns:ds="http://schemas.openxmlformats.org/officeDocument/2006/customXml" ds:itemID="{934A1263-1FDF-4F9A-A18E-F2917BA011C0}"/>
</file>

<file path=docProps/app.xml><?xml version="1.0" encoding="utf-8"?>
<Properties xmlns="http://schemas.openxmlformats.org/officeDocument/2006/extended-properties" xmlns:vt="http://schemas.openxmlformats.org/officeDocument/2006/docPropsVTypes">
  <Template>УРОК 5. ФОРМИРОВАНИЕ ДРЕВНЕРУССКОГО ГОСУДАРСТВА</Template>
  <TotalTime>692</TotalTime>
  <Words>480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УРОК 5. ФОРМИРОВАНИЕ ДРЕВНЕРУССКОГО ГОСУДАРСТВА</vt:lpstr>
      <vt:lpstr>Презентация PowerPoint</vt:lpstr>
      <vt:lpstr>Презентация PowerPoint</vt:lpstr>
      <vt:lpstr>ПЛАН</vt:lpstr>
      <vt:lpstr>Государство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Когда?</vt:lpstr>
      <vt:lpstr>Когда?</vt:lpstr>
      <vt:lpstr>Презентация PowerPoint</vt:lpstr>
      <vt:lpstr>Хронологические рамки </vt:lpstr>
      <vt:lpstr>Задачи государства Киевская Русь /главное содержание деятельности  киевских князей/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dc:description>http://aida.ucoz.ru</dc:description>
  <cp:lastModifiedBy>Татьяна</cp:lastModifiedBy>
  <cp:revision>70</cp:revision>
  <dcterms:created xsi:type="dcterms:W3CDTF">2012-01-22T06:55:42Z</dcterms:created>
  <dcterms:modified xsi:type="dcterms:W3CDTF">2017-11-10T16:38:36Z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0x01010058DDF149BBCB6E4C909DA7CCB81919B7</vt:lpwstr>
  </property>
  <property fmtid="{D5CDD505-2E9C-101B-9397-08002B2CF9AE}" pid="3" name="_dlc_DocIdItemGuid">
    <vt:lpwstr>a01a4445-da83-456c-b9de-a2ebe3518a41</vt:lpwstr>
  </property>
</Properties>
</file>