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11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1991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3-4C96-B71C-712B75D081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1992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93-4C96-B71C-712B75D081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1993 год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93-4C96-B71C-712B75D0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364736"/>
        <c:axId val="87366272"/>
        <c:axId val="0"/>
      </c:bar3DChart>
      <c:catAx>
        <c:axId val="8736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87366272"/>
        <c:crosses val="autoZero"/>
        <c:auto val="1"/>
        <c:lblAlgn val="ctr"/>
        <c:lblOffset val="100"/>
        <c:noMultiLvlLbl val="0"/>
      </c:catAx>
      <c:valAx>
        <c:axId val="8736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87364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B7626-FFB9-46AD-A214-C28DEDA8A858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8AF94-1630-494D-AC93-90FF38DAC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0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25 апреля 1993г. состоялся референдум по вопросу о доверии Президенту, Верховному Совету и о лишении Верховного Совета полномочий принимать новые законы.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Более 50 процентов принявших участие в голосовании выразили доверие президенту РФ и социально-экономической политике правительства.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6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Мих</a:t>
            </a:r>
            <a:r>
              <a:rPr lang="ru-RU" dirty="0" smtClean="0"/>
              <a:t> </a:t>
            </a:r>
            <a:r>
              <a:rPr lang="ru-RU" dirty="0" err="1" smtClean="0"/>
              <a:t>Мих</a:t>
            </a:r>
            <a:r>
              <a:rPr lang="ru-RU" dirty="0" smtClean="0"/>
              <a:t> </a:t>
            </a:r>
            <a:r>
              <a:rPr lang="ru-RU" dirty="0" err="1" smtClean="0"/>
              <a:t>касьянов</a:t>
            </a:r>
            <a:endParaRPr lang="ru-RU" dirty="0" smtClean="0"/>
          </a:p>
          <a:p>
            <a:r>
              <a:rPr lang="ru-RU" dirty="0" err="1" smtClean="0"/>
              <a:t>Мих</a:t>
            </a:r>
            <a:r>
              <a:rPr lang="ru-RU" baseline="0" dirty="0" smtClean="0"/>
              <a:t> Ефимович Фрадков</a:t>
            </a:r>
          </a:p>
          <a:p>
            <a:r>
              <a:rPr lang="ru-RU" baseline="0" dirty="0" smtClean="0"/>
              <a:t>Виктор Алексеевич Зубков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1999- 2009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 января </a:t>
            </a:r>
            <a:r>
              <a:rPr lang="ru-RU" b="1" dirty="0" smtClean="0"/>
              <a:t>1994 начало работы  нового </a:t>
            </a:r>
            <a:r>
              <a:rPr lang="ru-RU" b="1" dirty="0" err="1" smtClean="0"/>
              <a:t>рос.парламента</a:t>
            </a:r>
            <a:r>
              <a:rPr lang="ru-RU" b="1" dirty="0" smtClean="0"/>
              <a:t> - ГОСДУМЫ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1992-1995/96 – </a:t>
            </a:r>
            <a:r>
              <a:rPr lang="ru-RU" dirty="0" err="1" smtClean="0"/>
              <a:t>ваучерная</a:t>
            </a:r>
            <a:r>
              <a:rPr lang="ru-RU" dirty="0" smtClean="0"/>
              <a:t> приватизация</a:t>
            </a:r>
          </a:p>
          <a:p>
            <a:r>
              <a:rPr lang="ru-RU" dirty="0" smtClean="0"/>
              <a:t>В дальнейшем  - денежная приватизация (выставление</a:t>
            </a:r>
            <a:r>
              <a:rPr lang="ru-RU" baseline="0" dirty="0" smtClean="0"/>
              <a:t> акций предприятий на </a:t>
            </a:r>
            <a:r>
              <a:rPr lang="ru-RU" baseline="0" dirty="0" err="1" smtClean="0"/>
              <a:t>ден.аукционы</a:t>
            </a:r>
            <a:r>
              <a:rPr lang="ru-RU" baseline="0" dirty="0" smtClean="0"/>
              <a:t>)</a:t>
            </a:r>
          </a:p>
          <a:p>
            <a:r>
              <a:rPr lang="ru-RU" baseline="0" dirty="0" smtClean="0"/>
              <a:t>ВАУЧЕР – бесплатный приват чек – но за оформление брали 25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Обострение </a:t>
            </a:r>
            <a:r>
              <a:rPr lang="ru-RU" dirty="0" err="1" smtClean="0"/>
              <a:t>соц.проблем</a:t>
            </a:r>
            <a:r>
              <a:rPr lang="ru-RU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Появление безработицы и ее рост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Хронические задержки зарплаты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Падение</a:t>
            </a:r>
            <a:r>
              <a:rPr lang="ru-RU" baseline="0" dirty="0" smtClean="0"/>
              <a:t> жизненного уровня знач. Части населения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Обострение криминальной обстановки в обществе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Ухудшение </a:t>
            </a:r>
            <a:r>
              <a:rPr lang="ru-RU" baseline="0" dirty="0" err="1" smtClean="0"/>
              <a:t>демограф.обстановки</a:t>
            </a:r>
            <a:r>
              <a:rPr lang="ru-RU" baseline="0" dirty="0" smtClean="0"/>
              <a:t>, падение рождаемости, увеличение смертности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Активный вывоз капиталов за границу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1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ГКО – </a:t>
            </a:r>
            <a:r>
              <a:rPr lang="ru-RU" dirty="0" err="1" smtClean="0"/>
              <a:t>госуд</a:t>
            </a:r>
            <a:r>
              <a:rPr lang="ru-RU" dirty="0" smtClean="0"/>
              <a:t> краткосрочные обязательства – продажа давала</a:t>
            </a:r>
            <a:r>
              <a:rPr lang="ru-RU" baseline="0" dirty="0" smtClean="0"/>
              <a:t> средства для экономики страны.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1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курс доллара вырос на 27% с 3081 до 3926 рублей за доллар</a:t>
            </a:r>
          </a:p>
          <a:p>
            <a:r>
              <a:rPr lang="ru-RU" dirty="0" smtClean="0">
                <a:effectLst/>
              </a:rPr>
              <a:t>Уже 13 октября – стабилизация - - 2994 рубля за доллар</a:t>
            </a: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22 </a:t>
            </a:r>
            <a:r>
              <a:rPr lang="ru-RU" dirty="0" err="1" smtClean="0">
                <a:effectLst/>
              </a:rPr>
              <a:t>сент</a:t>
            </a:r>
            <a:r>
              <a:rPr lang="ru-RU" dirty="0" smtClean="0">
                <a:effectLst/>
              </a:rPr>
              <a:t> 1992 – «черный вторник» также курс рубля упал на 17 % (205,5 до 241 </a:t>
            </a:r>
            <a:r>
              <a:rPr lang="ru-RU" dirty="0" err="1" smtClean="0">
                <a:effectLst/>
              </a:rPr>
              <a:t>руб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2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Доллар за </a:t>
            </a:r>
            <a:r>
              <a:rPr lang="ru-RU" dirty="0" err="1" smtClean="0"/>
              <a:t>неск</a:t>
            </a:r>
            <a:r>
              <a:rPr lang="ru-RU" dirty="0" smtClean="0"/>
              <a:t> месяцев</a:t>
            </a:r>
            <a:r>
              <a:rPr lang="ru-RU" baseline="0" dirty="0" smtClean="0"/>
              <a:t> подорожал в 3,5 раза (с 6 рублей до 21 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) – к январю 1999.</a:t>
            </a:r>
          </a:p>
          <a:p>
            <a:r>
              <a:rPr lang="ru-RU" baseline="0" dirty="0" smtClean="0"/>
              <a:t>Рубль фактически стал ничем.</a:t>
            </a:r>
          </a:p>
          <a:p>
            <a:r>
              <a:rPr lang="ru-RU" baseline="0" dirty="0" smtClean="0"/>
              <a:t>Инвесторы стали уходить из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4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– восстановление банковской системы</a:t>
            </a:r>
          </a:p>
          <a:p>
            <a:r>
              <a:rPr lang="ru-RU" dirty="0" smtClean="0"/>
              <a:t>2 – </a:t>
            </a:r>
            <a:r>
              <a:rPr lang="ru-RU" dirty="0" err="1" smtClean="0"/>
              <a:t>сбаласироание</a:t>
            </a:r>
            <a:r>
              <a:rPr lang="ru-RU" dirty="0" smtClean="0"/>
              <a:t> доходной и расходной статей бюджета</a:t>
            </a:r>
          </a:p>
          <a:p>
            <a:r>
              <a:rPr lang="ru-RU" dirty="0" smtClean="0"/>
              <a:t>3 – создание стабильной базы для выплаты зарплат, пенсий и довольствия военным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7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условиях Ельцин посчитал нужным в очередной раз сменить правительство и назначил его главой бывшего директора ФСБ В. В. Путина. В своем заявлении Президент РФ фактически объявил Путина своим преемником. 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8AF94-1630-494D-AC93-90FF38DAC30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5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8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7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2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8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8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4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8E36-508C-4CE7-8FEB-04224FD9441F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5DCFF-A945-4910-8C48-6B8928F9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8%D1%80%D0%B8%D1%8F" TargetMode="External"/><Relationship Id="rId13" Type="http://schemas.openxmlformats.org/officeDocument/2006/relationships/hyperlink" Target="https://ru.wikipedia.org/wiki/%D0%9E%D0%BA%D0%BA%D1%83%D0%BF%D0%B0%D1%86%D0%B8%D1%8F" TargetMode="External"/><Relationship Id="rId3" Type="http://schemas.openxmlformats.org/officeDocument/2006/relationships/hyperlink" Target="https://ru.wikipedia.org/wiki/%D0%90%D1%84%D0%B3%D0%B0%D0%BD%D0%B8%D1%81%D1%82%D0%B0%D0%BD" TargetMode="External"/><Relationship Id="rId7" Type="http://schemas.openxmlformats.org/officeDocument/2006/relationships/hyperlink" Target="https://ru.wikipedia.org/wiki/%D0%A1%D0%B5%D0%B2%D0%B5%D1%80%D0%BD%D0%B0%D1%8F_%D0%9A%D0%BE%D1%80%D0%B5%D1%8F" TargetMode="External"/><Relationship Id="rId12" Type="http://schemas.openxmlformats.org/officeDocument/2006/relationships/hyperlink" Target="https://ru.wikipedia.org/wiki/%D0%90%D0%B3%D1%80%D0%B5%D1%81%D1%81%D0%B8%D1%8F_(%D0%BF%D0%BE%D0%BB%D0%B8%D1%82%D0%B8%D0%BA%D0%B0)" TargetMode="External"/><Relationship Id="rId2" Type="http://schemas.openxmlformats.org/officeDocument/2006/relationships/hyperlink" Target="https://ru.wikipedia.org/wiki/%D0%A1%D0%BC%D0%B5%D0%BD%D0%B0_%D0%B2%D0%BB%D0%B0%D1%81%D1%82%D0%B8_%D0%BD%D0%B0_%D0%A3%D0%BA%D1%80%D0%B0%D0%B8%D0%BD%D0%B5_%D0%B2_2014_%D0%B3%D0%BE%D0%B4%D1%83" TargetMode="External"/><Relationship Id="rId16" Type="http://schemas.openxmlformats.org/officeDocument/2006/relationships/hyperlink" Target="https://ru.wikipedia.org/wiki/%D0%A1%D0%B0%D0%BD%D0%BA%D1%86%D0%B8%D0%B8_%D0%B2_%D1%81%D0%B2%D1%8F%D0%B7%D0%B8_%D1%81_%D1%83%D0%BA%D1%80%D0%B0%D0%B8%D0%BD%D1%81%D0%BA%D0%B8%D0%BC%D0%B8_%D1%81%D0%BE%D0%B1%D1%8B%D1%82%D0%B8%D1%8F%D0%BC%D0%B8_2014_%D0%B3%D0%BE%D0%B4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D%D0%B8%D0%BA%D0%B0%D1%80%D0%B0%D0%B3%D1%83%D0%B0" TargetMode="External"/><Relationship Id="rId11" Type="http://schemas.openxmlformats.org/officeDocument/2006/relationships/hyperlink" Target="https://ru.wikipedia.org/wiki/%D0%95%D0%B2%D1%80%D0%BE%D1%81%D0%BE%D1%8E%D0%B7" TargetMode="External"/><Relationship Id="rId5" Type="http://schemas.openxmlformats.org/officeDocument/2006/relationships/hyperlink" Target="https://ru.wikipedia.org/wiki/%D0%9A%D1%83%D0%B1%D0%B0" TargetMode="External"/><Relationship Id="rId15" Type="http://schemas.openxmlformats.org/officeDocument/2006/relationships/hyperlink" Target="https://ru.wikipedia.org/wiki/%D0%9F%D1%80%D0%B8%D1%81%D0%BE%D0%B5%D0%B4%D0%B8%D0%BD%D0%B5%D0%BD%D0%B8%D0%B5_%D0%9A%D1%80%D1%8B%D0%BC%D0%B0_%D0%BA_%D0%A0%D0%BE%D1%81%D1%81%D0%B8%D0%B9%D1%81%D0%BA%D0%BE%D0%B9_%D0%A4%D0%B5%D0%B4%D0%B5%D1%80%D0%B0%D1%86%D0%B8%D0%B8#cite_note-Condemnations-43" TargetMode="External"/><Relationship Id="rId10" Type="http://schemas.openxmlformats.org/officeDocument/2006/relationships/hyperlink" Target="https://ru.wikipedia.org/wiki/%D0%9D%D0%90%D0%A2%D0%9E" TargetMode="External"/><Relationship Id="rId4" Type="http://schemas.openxmlformats.org/officeDocument/2006/relationships/hyperlink" Target="https://ru.wikipedia.org/wiki/%D0%92%D0%B5%D0%BD%D0%B5%D1%81%D1%83%D1%8D%D0%BB%D0%B0" TargetMode="External"/><Relationship Id="rId9" Type="http://schemas.openxmlformats.org/officeDocument/2006/relationships/hyperlink" Target="https://ru.wikipedia.org/wiki/%D0%91%D0%BE%D0%BB%D1%8C%D1%88%D0%B0%D1%8F_%D1%81%D0%B5%D0%BC%D1%91%D1%80%D0%BA%D0%B0" TargetMode="External"/><Relationship Id="rId14" Type="http://schemas.openxmlformats.org/officeDocument/2006/relationships/hyperlink" Target="https://ru.wikipedia.org/wiki/%D0%90%D0%BD%D0%BD%D0%B5%D0%BA%D1%81%D0%B8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35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  1992-2000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955964"/>
            <a:ext cx="11637818" cy="58050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Политическое развитие</a:t>
            </a: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марта 1992 – Федеративный договор (взаимоотношения между субъектами РФ) –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подписали Татарстан (1994)  и Чечня (2003 – Конституция)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Политический кризис 1993 г.</a:t>
            </a: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сентября 1993 – Указ № 1400 Президента Ельцина Б.Н. «О поэтапной Конституционной реформе в РФ»</a:t>
            </a: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оспуск съезда народных депутатов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Верховного Совета</a:t>
            </a: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(законодательная власть)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Указа – Верховный Совет РФ (Хасбулатов),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вице-президент –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А.Руцкой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14" y="2928934"/>
            <a:ext cx="5905510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Практическое внедрение радикальной модели экономического реформирования возглавил вице-премьер Е. Т. Гайдар. </a:t>
            </a:r>
            <a:endParaRPr lang="ru-RU" sz="1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14" y="100806"/>
            <a:ext cx="4476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4000504"/>
            <a:ext cx="2714612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января 1992 г. 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5" idx="3"/>
            <a:endCxn id="8" idx="1"/>
          </p:cNvCxnSpPr>
          <p:nvPr/>
        </p:nvCxnSpPr>
        <p:spPr>
          <a:xfrm>
            <a:off x="4238612" y="4286256"/>
            <a:ext cx="57150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10116" y="4000504"/>
            <a:ext cx="235745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либерализация цен</a:t>
            </a:r>
            <a:endParaRPr lang="ru-RU" sz="1600" dirty="0"/>
          </a:p>
        </p:txBody>
      </p:sp>
      <p:cxnSp>
        <p:nvCxnSpPr>
          <p:cNvPr id="16" name="Прямая со стрелкой 15"/>
          <p:cNvCxnSpPr>
            <a:stCxn id="8" idx="3"/>
            <a:endCxn id="20" idx="1"/>
          </p:cNvCxnSpPr>
          <p:nvPr/>
        </p:nvCxnSpPr>
        <p:spPr>
          <a:xfrm>
            <a:off x="7167570" y="4286256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667636" y="4000504"/>
            <a:ext cx="257176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россияне лишились всех своих сбережений, </a:t>
            </a:r>
            <a:endParaRPr lang="ru-RU" sz="1600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6167438" y="0"/>
          <a:ext cx="450056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6844" y="4683957"/>
            <a:ext cx="2928958" cy="19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60" y="4714885"/>
            <a:ext cx="2862260" cy="19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38678" y="4714867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20" grpId="0" animBg="1"/>
      <p:bldGraphic spid="2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449"/>
            <a:ext cx="10515600" cy="361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Замыслы: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820614"/>
            <a:ext cx="12004431" cy="6037385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Отпустить цены (либерализация)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Ликвидировать дефицит продовольствия и товаров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Внедрить рыночные механизмы в экономику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Приватизация промышленности и объектов недвижимости</a:t>
            </a:r>
          </a:p>
          <a:p>
            <a:pPr marL="742950" indent="-742950">
              <a:buAutoNum type="arabi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значительный «средний» класс</a:t>
            </a:r>
          </a:p>
          <a:p>
            <a:pPr marL="742950" indent="-742950">
              <a:buAutoNum type="arabicParenR"/>
            </a:pP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0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Январь 1992 – приватизация (ваучер) – приватизационный чек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354" y="1325563"/>
            <a:ext cx="5738446" cy="55324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разрешено вкладывать в акции предприятий –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перспективе должны были дать прибыль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Попали в руки: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1)Номенклатуры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Управленческой бюрократии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Владельцев коммерческих структур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55677" cy="50323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владельцы приватизированных предприятий в большинстве случаев не обеспечили вложение средств в модернизацию, новые технологии.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не только не произошло роста прибыли,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продолжался общий спад производства.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1082" y="2770175"/>
            <a:ext cx="27149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1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Госуд.банка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СССР –за 3-5 лет – около 2-3 тыс. коммерческих банков, которые не привели к оживлению экономики – многие обанкротились к нач. 21 века.</a:t>
            </a:r>
          </a:p>
          <a:p>
            <a:pPr marL="0" indent="0">
              <a:buNone/>
            </a:pP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Позитивные результаты реформирования: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частнопредпринимательского сектора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Становление новой банковской системы (коммерческие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к рыночной экономике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Насыщение рынка товарами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выбора услуг</a:t>
            </a:r>
          </a:p>
          <a:p>
            <a:pPr marL="0" indent="0">
              <a:buNone/>
            </a:pP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Негативные социально-экономические последствия: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социальная поляризация общества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резкий спад </a:t>
            </a:r>
            <a:r>
              <a:rPr 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с/х производства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активный вывоз капиталов за границу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инфляция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1003"/>
            <a:ext cx="12192000" cy="73684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Отставка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Т.Е.Гайдара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Глава Правительства –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В.С.Черномырдин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14.12.1992 – 23.03.1998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937847"/>
            <a:ext cx="8927489" cy="56739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реформ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1.Поддержка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госуд.предприятий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(топливная и оборонный комплекс)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2.Привлечение иностранный инвестиций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(получили кредиты от МВФ и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Всемир.банка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3.Установлена единая тарифная сетка оплаты труда (ЕТС)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4.Выпуск ГКО – ценные бумаги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5.Стаблилизация курса рубля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Попытка корректировки реформ не остановила падения производства</a:t>
            </a:r>
            <a:endParaRPr lang="ru-RU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27489" y="937847"/>
            <a:ext cx="3000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82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25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В.С.Черномырдин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11.10.1994 – «черный вторник» -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резкое падение курса рубля по отношению к доллару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526933"/>
            <a:ext cx="5691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ИТОГИ: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Удалось снизить темпы инфляции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Относительная стабильность цен и курса рубля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 становилась многоукладная</a:t>
            </a:r>
          </a:p>
          <a:p>
            <a:pPr marL="0" indent="0">
              <a:buNone/>
            </a:pPr>
            <a:endParaRPr lang="ru-RU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2526933"/>
            <a:ext cx="601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1.РОСТ теневой экономики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 Расцвет и крах финансовых пирамид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3.Коммерциализация науки и культуры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2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С.Кириенко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24.04 – 23.08.1998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7569" y="1825624"/>
            <a:ext cx="9823939" cy="5032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Кризис – 2 внешних фактора: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резкое снижение мировых цен на товары топливно-энергетического комплекса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кризис в Юго-Восточной Азии, вспыхнувший в 1997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августа 1998 – технический </a:t>
            </a:r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дефолт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 от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госуд.долговых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обязательств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 от удержания стабильности рубля по отношению к доллару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Банки перестали выдавать вклады ( в этот день)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90195" y="16303"/>
            <a:ext cx="2801805" cy="334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7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32"/>
            <a:ext cx="11353800" cy="1325563"/>
          </a:xfrm>
        </p:spPr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Е.М.Примаков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- 11.09.1998 – 12.05.1999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909" y="1132926"/>
            <a:ext cx="8499226" cy="5900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направления: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удержание курса рубля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стабилизация положения в обществе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погашение долгов по зарплате и пенсиям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антикоррупционные уголовные дела</a:t>
            </a:r>
          </a:p>
          <a:p>
            <a:pPr marL="0" indent="0">
              <a:buNone/>
            </a:pP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Последствия: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начало промышленного роста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напряженность в отношениях с Западом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неудачные переговоры с МВФ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12480" y="1403595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4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2" y="0"/>
            <a:ext cx="11957538" cy="107852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Вадимович СТЕПАШИН 19.05-9.08.1999 г.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619" y="1482436"/>
            <a:ext cx="8084962" cy="4694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политики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получение кредитов от западных стран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реструктуризация долгов бывшего СССР</a:t>
            </a: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Последствия:</a:t>
            </a:r>
          </a:p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Обострение ситуации на Северном Кавказе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81" y="1078523"/>
            <a:ext cx="2541019" cy="3396495"/>
          </a:xfrm>
        </p:spPr>
      </p:pic>
    </p:spTree>
    <p:extLst>
      <p:ext uri="{BB962C8B-B14F-4D97-AF65-F5344CB8AC3E}">
        <p14:creationId xmlns:p14="http://schemas.microsoft.com/office/powerpoint/2010/main" val="39585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224448"/>
            <a:ext cx="11142785" cy="900967"/>
          </a:xfrm>
        </p:spPr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16.08.1999 – 17.05.2000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6938" cy="435133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на стабилизацию политических и социальных отношений</a:t>
            </a:r>
          </a:p>
          <a:p>
            <a:endParaRPr lang="ru-RU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контртеррористической операции в Чечне и Дагестане (вторая чеченская война)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70730" y="1125414"/>
            <a:ext cx="3121270" cy="43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5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6132" y="3865006"/>
            <a:ext cx="4549549" cy="29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2399" y="178571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сентября 1993 г. </a:t>
            </a:r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02534" y="408018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149315" y="160713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№ 1400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96132" y="214290"/>
            <a:ext cx="335758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роспуске Съезда народных депутатов РФ и Верховного Совета.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96132" y="1000108"/>
            <a:ext cx="3357586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проведении в декабре выборов нового органа законодательной власти </a:t>
            </a:r>
            <a:r>
              <a:rPr lang="ru-RU" sz="1600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Федерального Собрания 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96132" y="2000240"/>
            <a:ext cx="3357586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проведении в декабре референдума по проекту новой Конституции России</a:t>
            </a:r>
            <a:endParaRPr lang="ru-RU" sz="16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5524496" y="1571612"/>
            <a:ext cx="27146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24000" y="3143248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666844" y="3500438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сентября 1993 г. </a:t>
            </a:r>
            <a:endParaRPr lang="ru-RU" sz="2000" dirty="0"/>
          </a:p>
        </p:txBody>
      </p:sp>
      <p:cxnSp>
        <p:nvCxnSpPr>
          <p:cNvPr id="46" name="Прямая со стрелкой 45"/>
          <p:cNvCxnSpPr>
            <a:stCxn id="45" idx="3"/>
            <a:endCxn id="49" idx="1"/>
          </p:cNvCxnSpPr>
          <p:nvPr/>
        </p:nvCxnSpPr>
        <p:spPr>
          <a:xfrm>
            <a:off x="4167174" y="3750471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667240" y="3286124"/>
            <a:ext cx="2500330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Верховный Совет РФ во главе с его председателем Р. И. Хасбулатовым </a:t>
            </a:r>
            <a:endParaRPr lang="ru-RU" sz="1400" b="1" dirty="0"/>
          </a:p>
        </p:txBody>
      </p:sp>
      <p:cxnSp>
        <p:nvCxnSpPr>
          <p:cNvPr id="53" name="Прямая со стрелкой 52"/>
          <p:cNvCxnSpPr>
            <a:stCxn id="49" idx="3"/>
            <a:endCxn id="56" idx="1"/>
          </p:cNvCxnSpPr>
          <p:nvPr/>
        </p:nvCxnSpPr>
        <p:spPr>
          <a:xfrm>
            <a:off x="7167570" y="3750471"/>
            <a:ext cx="42862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596198" y="3286124"/>
            <a:ext cx="2500330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 решение о немедленном прекращении полномочий Ельцина</a:t>
            </a:r>
            <a:endParaRPr lang="ru-RU" sz="14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366" y="785794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9315" y="928670"/>
            <a:ext cx="1714512" cy="21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263236" y="4286257"/>
            <a:ext cx="6475706" cy="257174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сентября началась фактическая осада здания Верховного Совета, где народные депутаты стали собираться на чрезвычайный съезд, а утром 4 октября он был обстрелян боевыми снарядами из танковых орудий. К исходу дня все завершилось, здание было взято отрядом спецвойск, руководители сопротивления А. В. Руцкой, Р. И. Хасбулатов и их сторонники были арестованы. В ходе октябрьских событий в Москве погибли несколько сот человек.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60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28" grpId="0" animBg="1"/>
      <p:bldP spid="33" grpId="0" animBg="1"/>
      <p:bldP spid="45" grpId="0" animBg="1"/>
      <p:bldP spid="49" grpId="0" animBg="1"/>
      <p:bldP spid="56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908" y="285728"/>
            <a:ext cx="6705600" cy="6072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декабря 1999 года Президент Б. Н. Ельцин неожиданно объявил о своей отставке. Согласно Конституции исполняющим обязанности Президента РФ стал В. В. Путин. Центральная избирательная комиссия РФ назначила выборы нового президента на 26 марта 2000 года.</a:t>
            </a:r>
            <a:endParaRPr lang="ru-RU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4778" y="285728"/>
            <a:ext cx="4352220" cy="60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0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365125"/>
            <a:ext cx="1181686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Премьер-министры (Глава Правительства)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825625"/>
            <a:ext cx="118168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2000-2004  -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М.М.Касьянов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2004-2007  -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М.Е.Фрадков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Июль 2007 – май 2008 –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В.А.Зубков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2008-20012 –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 ….     -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Д.А.Медведев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45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7502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Чеченская война  - 1994-1996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50276"/>
            <a:ext cx="6019800" cy="61077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Осенью 1991 – президентом Чечни стал генерал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Д.Дудаев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Разогнал Парламент,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Констит.суд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городское собрание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г.Грозный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Б.Н.Ельцин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«Указ о восстановление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конституц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Законности …»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Декабрь 1994 – введены войска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Штурм Грозного (взят 22.02.95)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1995 – захват больницы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г.Буденновск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Ставроп.край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Ш.Басаев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750276"/>
            <a:ext cx="6019800" cy="542668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1996 –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С.Радуев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нападение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г.Кизляр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(Дагестан)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 1996 – гибель Дудаева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августа 1996 – Хасавюртовское соглашение – генерал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А.Лебедь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8" y="54586"/>
            <a:ext cx="11746523" cy="10708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чеченская война – 1999-…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106" y="793995"/>
            <a:ext cx="5761893" cy="525511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1997 – президент Чечни –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А.Масхадов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Август 1999 –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Ш.Басаев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вторгся в Дагестан</a:t>
            </a:r>
          </a:p>
          <a:p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14-16.09.99 – взрывы жилых домов в Буйнакске, Москве, Волгодонске</a:t>
            </a:r>
          </a:p>
          <a:p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октября 1999 – войска Объединенной группировки приступили к  контртеррористической операции в Чечне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380148"/>
            <a:ext cx="5926015" cy="54778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октября 1999 – Масхадов – военное положение – объявил «газават» – священная война – России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– захват заложников в культ центре на Дубровке (Москва)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2003 – Чеченская республика – Конституция – президент –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А.Кадыров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1994 – Беслан – школа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г,  9 мая – убит президент Чечни –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А.Кадыров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0785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политика – 1991-1999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4123" y="1078522"/>
            <a:ext cx="5855677" cy="57794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1.02.1992 – зафиксировано окончание «холодной войны» – Кэмп-дэвидская декларация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1992 – Россия – член МВФ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1993 – ОСНВ – 2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1993 –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взяла ответственность за обслуживание внешнего долга СССР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 – завершение вывода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рос.войск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Германии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1.06.1994 – присоединение России к программе НАТО «Партнерство во имя мира»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078522"/>
            <a:ext cx="5832231" cy="5779477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1996 – Россия в Совет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вропы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 – РФ принята в большую «восьмерку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(с марта 2014 – после присоединения Крыма – не входит)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«Семерка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– Великобритания, Франция, Италия, Япония, Канада, США, Германия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2002 – перевод стран ЕС на единую валюту - ЕВРО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05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31285"/>
            <a:ext cx="5668108" cy="6263299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 – Восток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с Японией, Индией, Китаем, Южной Кореей, государствами Персидского залива, АСЕАН (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пол-экон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союз стран тихоокеанского бассейна)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Ослабление контактов с КНДР, Монголией, Вьетнамом, Ираком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8108" y="515814"/>
            <a:ext cx="6523892" cy="6342185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 – СНГ</a:t>
            </a:r>
          </a:p>
          <a:p>
            <a:r>
              <a:rPr lang="ru-RU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Вооруж.конфликты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Таджикистане, Грузии, Нагорном Карабахе, Молдове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стран СНГ из рублевой зоны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– Устав СНГ (7 стран)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– вывод войск из Прибалтики, Грузии, Молдовы, Таджикистана, Армении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Усложнение положения русскоязычного населения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– Украина -  разногласия -  (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Севастополя и Черноморский флот)</a:t>
            </a:r>
            <a:endParaRPr lang="ru-RU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2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789709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КРЫМ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955964"/>
            <a:ext cx="5715000" cy="522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 – Россия вернула КРЫМ (республика Крым)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Севастополь – статус субъекта РФ</a:t>
            </a:r>
          </a:p>
          <a:p>
            <a:pPr>
              <a:buFontTx/>
              <a:buChar char="-"/>
            </a:pPr>
            <a:r>
              <a:rPr lang="ru-RU" dirty="0" smtClean="0"/>
              <a:t>февраль </a:t>
            </a:r>
            <a:r>
              <a:rPr lang="ru-RU" dirty="0"/>
              <a:t>2014 года </a:t>
            </a:r>
            <a:r>
              <a:rPr lang="ru-RU" dirty="0" smtClean="0">
                <a:hlinkClick r:id="rId2"/>
              </a:rPr>
              <a:t>смещение </a:t>
            </a:r>
            <a:r>
              <a:rPr lang="ru-RU" dirty="0">
                <a:hlinkClick r:id="rId2"/>
              </a:rPr>
              <a:t>Виктора Януковича с поста президента страны</a:t>
            </a:r>
            <a:r>
              <a:rPr lang="ru-RU" dirty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/>
              <a:t>Присоединение Крыма к России на 2016 год признали шесть стран: </a:t>
            </a:r>
            <a:r>
              <a:rPr lang="ru-RU">
                <a:hlinkClick r:id="rId3" tooltip="Афганистан"/>
              </a:rPr>
              <a:t>Афганистан</a:t>
            </a:r>
            <a:r>
              <a:rPr lang="ru-RU"/>
              <a:t>, </a:t>
            </a:r>
            <a:r>
              <a:rPr lang="ru-RU">
                <a:hlinkClick r:id="rId4" tooltip="Венесуэла"/>
              </a:rPr>
              <a:t>Венесуэла</a:t>
            </a:r>
            <a:r>
              <a:rPr lang="ru-RU"/>
              <a:t>, </a:t>
            </a:r>
            <a:r>
              <a:rPr lang="ru-RU">
                <a:hlinkClick r:id="rId5" tooltip="Куба"/>
              </a:rPr>
              <a:t>Куба</a:t>
            </a:r>
            <a:r>
              <a:rPr lang="ru-RU"/>
              <a:t>, </a:t>
            </a:r>
            <a:r>
              <a:rPr lang="ru-RU">
                <a:hlinkClick r:id="rId6"/>
              </a:rPr>
              <a:t>Никарагуа</a:t>
            </a:r>
            <a:r>
              <a:rPr lang="ru-RU"/>
              <a:t>, </a:t>
            </a:r>
            <a:r>
              <a:rPr lang="ru-RU">
                <a:hlinkClick r:id="rId7" tooltip="Северная Корея"/>
              </a:rPr>
              <a:t>Северная Корея</a:t>
            </a:r>
            <a:r>
              <a:rPr lang="ru-RU"/>
              <a:t> </a:t>
            </a:r>
            <a:r>
              <a:rPr lang="ru-RU"/>
              <a:t>и </a:t>
            </a:r>
            <a:r>
              <a:rPr lang="ru-RU" smtClean="0">
                <a:hlinkClick r:id="rId8" tooltip="Сирия"/>
              </a:rPr>
              <a:t>Сирия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23455"/>
            <a:ext cx="5867400" cy="5553508"/>
          </a:xfrm>
        </p:spPr>
        <p:txBody>
          <a:bodyPr>
            <a:normAutofit/>
          </a:bodyPr>
          <a:lstStyle/>
          <a:p>
            <a:r>
              <a:rPr lang="ru-RU" dirty="0"/>
              <a:t>(«</a:t>
            </a:r>
            <a:r>
              <a:rPr lang="ru-RU" dirty="0">
                <a:hlinkClick r:id="rId9" tooltip="Большая семёрка"/>
              </a:rPr>
              <a:t>Большая семёрка</a:t>
            </a:r>
            <a:r>
              <a:rPr lang="ru-RU" dirty="0"/>
              <a:t>», государства-члены </a:t>
            </a:r>
            <a:r>
              <a:rPr lang="ru-RU" dirty="0">
                <a:hlinkClick r:id="rId10" tooltip="НАТО"/>
              </a:rPr>
              <a:t>НАТО</a:t>
            </a:r>
            <a:r>
              <a:rPr lang="ru-RU" dirty="0"/>
              <a:t>, </a:t>
            </a:r>
            <a:r>
              <a:rPr lang="ru-RU" dirty="0">
                <a:hlinkClick r:id="rId11" tooltip="Евросоюз"/>
              </a:rPr>
              <a:t>Евросоюза</a:t>
            </a:r>
            <a:r>
              <a:rPr lang="ru-RU" dirty="0"/>
              <a:t>) расценили действия России как </a:t>
            </a:r>
            <a:r>
              <a:rPr lang="ru-RU" dirty="0">
                <a:hlinkClick r:id="rId12" tooltip="Агрессия (политика)"/>
              </a:rPr>
              <a:t>агрессию</a:t>
            </a:r>
            <a:r>
              <a:rPr lang="ru-RU" dirty="0"/>
              <a:t>, </a:t>
            </a:r>
            <a:r>
              <a:rPr lang="ru-RU" dirty="0">
                <a:hlinkClick r:id="rId13" tooltip="Оккупация"/>
              </a:rPr>
              <a:t>оккупацию</a:t>
            </a:r>
            <a:r>
              <a:rPr lang="ru-RU" dirty="0"/>
              <a:t> и </a:t>
            </a:r>
            <a:r>
              <a:rPr lang="ru-RU" dirty="0">
                <a:hlinkClick r:id="rId14" tooltip="Аннексия"/>
              </a:rPr>
              <a:t>аннексию</a:t>
            </a:r>
            <a:r>
              <a:rPr lang="ru-RU" dirty="0"/>
              <a:t> части украинской территории, нарушение территориальной целостности Украины</a:t>
            </a:r>
            <a:r>
              <a:rPr lang="ru-RU" baseline="30000" dirty="0">
                <a:hlinkClick r:id="rId15"/>
              </a:rPr>
              <a:t>[Комм. 4]</a:t>
            </a:r>
            <a:r>
              <a:rPr lang="ru-RU" dirty="0"/>
              <a:t>. Неприятие Западом российских действий в Крыму привело к отказу западных лидеров от сотрудничества с Россией в формате «</a:t>
            </a:r>
            <a:r>
              <a:rPr lang="ru-RU" dirty="0">
                <a:hlinkClick r:id="rId9" tooltip="Большая семёрка"/>
              </a:rPr>
              <a:t>Большой восьмёрки</a:t>
            </a:r>
            <a:r>
              <a:rPr lang="ru-RU" dirty="0"/>
              <a:t>» и стало одной из причин </a:t>
            </a:r>
            <a:r>
              <a:rPr lang="ru-RU" dirty="0">
                <a:hlinkClick r:id="rId16" tooltip="Санкции в связи с украинскими событиями 2014 года"/>
              </a:rPr>
              <a:t>введения западных санкций против </a:t>
            </a:r>
            <a:r>
              <a:rPr lang="ru-RU" dirty="0" smtClean="0">
                <a:hlinkClick r:id="rId16" tooltip="Санкции в связи с украинскими событиями 2014 года"/>
              </a:rPr>
              <a:t>Росс</a:t>
            </a:r>
            <a:r>
              <a:rPr lang="ru-RU" dirty="0" smtClean="0"/>
              <a:t>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5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74073"/>
            <a:ext cx="12192000" cy="580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Противостояние Президента и Верховного Совета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октября 1993 – массовые беспорядки, организованы оппозицией, баррикады, кровопролитие</a:t>
            </a:r>
          </a:p>
          <a:p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3-4 октября вооруженные столкновения в Москве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– объявил чрезвычайное положение, ввод войск в Москву, обстрел «Белого дома», руководители сопротивления арестованы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668318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4 октября в 7:30 начался штурм Белого дома. Войска заняли Белый дом, а руководители парламента и мятежа Хасбулатов, Руцкой, Макашов и др. были арестованы. Около 150 человек погибло. Результатом провала мятежа было </a:t>
            </a:r>
            <a:r>
              <a:rPr lang="ru-RU" altLang="ru-RU" sz="2400" b="1" u="sng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крушение власти Советов. </a:t>
            </a:r>
          </a:p>
        </p:txBody>
      </p:sp>
      <p:pic>
        <p:nvPicPr>
          <p:cNvPr id="4" name="Picture 4" descr="Белый дом под огнё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2255116"/>
            <a:ext cx="685126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349970" y="161347"/>
            <a:ext cx="1144024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декабря 1993 г</a:t>
            </a:r>
            <a:r>
              <a:rPr lang="ru-RU" altLang="ru-RU" sz="2000" b="1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были проведены выборы в Совет Федерации и Государственную Думу. Выборы в Государственную думу проходили не только по избирательным округам, но и впервые - по партийным спискам. Они принесли большинство оппозиционным партиям: коммунистической, аграрной, либерально-демократической В. Жириновского. В результате "Выбор России" Гайдара уступил партии Жириновского. Важным решением Государственной думы стала объявленная 23 февраля 1994 г. амнистия всем обвиняемым по делам ГКЧП, первомайской демонстрации, событий 21 сентября - 4 октября 1993 г. </a:t>
            </a:r>
          </a:p>
        </p:txBody>
      </p:sp>
      <p:pic>
        <p:nvPicPr>
          <p:cNvPr id="20483" name="Picture 5" descr="proekt-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338514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349970" y="3387895"/>
            <a:ext cx="6346105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декабря 1993 г.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всенародным голосованием была принята Конституция Российской Федерации. </a:t>
            </a:r>
          </a:p>
          <a:p>
            <a:pPr eaLnBrk="1" hangingPunct="1"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Россия объявлялась демократическим </a:t>
            </a:r>
          </a:p>
          <a:p>
            <a:pPr eaLnBrk="1" hangingPunct="1"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федеративным правовым государством с республиканской формой правления. 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Главой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 являлся избираемый всенародным голосованием президент.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9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428604"/>
            <a:ext cx="250033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декабря 1993 г. </a:t>
            </a:r>
            <a:endParaRPr lang="ru-RU" sz="2000" dirty="0"/>
          </a:p>
        </p:txBody>
      </p:sp>
      <p:cxnSp>
        <p:nvCxnSpPr>
          <p:cNvPr id="5" name="Прямая со стрелкой 4"/>
          <p:cNvCxnSpPr>
            <a:stCxn id="4" idx="3"/>
          </p:cNvCxnSpPr>
          <p:nvPr/>
        </p:nvCxnSpPr>
        <p:spPr>
          <a:xfrm>
            <a:off x="4024330" y="714356"/>
            <a:ext cx="78578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810116" y="214290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выборы в Федеральное Собрание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10116" y="714356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референдум по принятию новой Конституции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993" y="1470087"/>
            <a:ext cx="250033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Федерации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993" y="2094375"/>
            <a:ext cx="2500330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Дума</a:t>
            </a:r>
            <a:endParaRPr lang="ru-RU" sz="2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327809" y="1829204"/>
            <a:ext cx="50003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060016" y="1366252"/>
            <a:ext cx="3823219" cy="751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 из работников органов власти и госуправления.</a:t>
            </a:r>
            <a:endParaRPr lang="ru-RU" sz="1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327809" y="2663064"/>
            <a:ext cx="50003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024329" y="2425373"/>
            <a:ext cx="7959853" cy="1144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свыше 25% - ЛДПР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России</a:t>
            </a:r>
            <a:r>
              <a:rPr lang="ru-RU" sz="1600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возглавляемая Е. Т. Гайдаром, </a:t>
            </a:r>
            <a:r>
              <a:rPr lang="ru-RU" sz="1600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17%.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Значительных успехов добились коммунисты, аграрии и движение </a:t>
            </a:r>
            <a:r>
              <a:rPr lang="ru-RU" sz="1600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 России</a:t>
            </a:r>
            <a:r>
              <a:rPr lang="ru-RU" sz="1600" b="1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9021" y="184110"/>
            <a:ext cx="2385514" cy="18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993" y="3373270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881158" y="6572272"/>
            <a:ext cx="3571900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Рыбкин И.П. 1-й Председатель ГД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62387" y="3459460"/>
            <a:ext cx="2928958" cy="329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8198310" y="6648927"/>
            <a:ext cx="2928958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Шумейко В. 1-й председатель СФ</a:t>
            </a:r>
          </a:p>
        </p:txBody>
      </p:sp>
    </p:spTree>
    <p:extLst>
      <p:ext uri="{BB962C8B-B14F-4D97-AF65-F5344CB8AC3E}">
        <p14:creationId xmlns:p14="http://schemas.microsoft.com/office/powerpoint/2010/main" val="27280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4" grpId="0" animBg="1"/>
      <p:bldP spid="15" grpId="0" animBg="1"/>
      <p:bldP spid="19" grpId="0" animBg="1"/>
      <p:bldP spid="26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власть 1993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7" y="334530"/>
            <a:ext cx="9615055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691" y="318655"/>
            <a:ext cx="5895109" cy="58583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Парламентские выборы</a:t>
            </a:r>
          </a:p>
          <a:p>
            <a:pPr marL="0" indent="0" algn="ctr">
              <a:buNone/>
            </a:pPr>
            <a:r>
              <a:rPr lang="ru-RU" b="1" dirty="0" smtClean="0"/>
              <a:t>1990</a:t>
            </a:r>
          </a:p>
          <a:p>
            <a:pPr marL="0" indent="0" algn="ctr">
              <a:buNone/>
            </a:pPr>
            <a:r>
              <a:rPr lang="ru-RU" b="1" dirty="0" smtClean="0"/>
              <a:t>1993</a:t>
            </a:r>
          </a:p>
          <a:p>
            <a:pPr marL="0" indent="0" algn="ctr">
              <a:buNone/>
            </a:pPr>
            <a:r>
              <a:rPr lang="ru-RU" b="1" dirty="0" smtClean="0"/>
              <a:t>1995</a:t>
            </a:r>
          </a:p>
          <a:p>
            <a:pPr marL="0" indent="0" algn="ctr">
              <a:buNone/>
            </a:pPr>
            <a:r>
              <a:rPr lang="ru-RU" b="1" dirty="0" smtClean="0"/>
              <a:t>1999</a:t>
            </a:r>
          </a:p>
          <a:p>
            <a:pPr marL="0" indent="0" algn="ctr">
              <a:buNone/>
            </a:pPr>
            <a:r>
              <a:rPr lang="ru-RU" b="1" dirty="0" smtClean="0"/>
              <a:t>2003</a:t>
            </a:r>
          </a:p>
          <a:p>
            <a:pPr marL="0" indent="0" algn="ctr">
              <a:buNone/>
            </a:pPr>
            <a:r>
              <a:rPr lang="ru-RU" b="1" dirty="0" smtClean="0"/>
              <a:t>2007</a:t>
            </a:r>
          </a:p>
          <a:p>
            <a:pPr marL="0" indent="0" algn="ctr">
              <a:buNone/>
            </a:pPr>
            <a:r>
              <a:rPr lang="ru-RU" b="1" dirty="0" smtClean="0"/>
              <a:t>2011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13 сентября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734291"/>
            <a:ext cx="5853545" cy="5442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Президентские выборы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июня 1991 -  Борис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иколаевич Ельцин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 –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Б.Н.Ельцин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–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–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–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Д.А.Медведев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В.В.ПУТИН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1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 1992-2000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6" y="1340714"/>
            <a:ext cx="11769970" cy="5341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3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к рынку</a:t>
            </a:r>
          </a:p>
          <a:p>
            <a:pPr marL="0" indent="0" algn="ctr">
              <a:buNone/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РЕФОРМ</a:t>
            </a: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36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Е.Т.Гайдара</a:t>
            </a:r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шоковая терапия»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Премьер-министра России)</a:t>
            </a:r>
          </a:p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Либерализация цен – январь 1992</a:t>
            </a:r>
          </a:p>
          <a:p>
            <a:pPr marL="514350" indent="-514350">
              <a:buAutoNum type="arabicParenR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Приватизация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гос.собственности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август 1992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AWJJH2MPE6E2-599165591-846</_dlc_DocId>
    <_dlc_DocIdUrl xmlns="4a252ca3-5a62-4c1c-90a6-29f4710e47f8">
      <Url>http://edu-sps.koiro.local/Kostroma_EDU/Kos-Sch-41/zakon/_layouts/15/DocIdRedir.aspx?ID=AWJJH2MPE6E2-599165591-846</Url>
      <Description>AWJJH2MPE6E2-599165591-846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DDF149BBCB6E4C909DA7CCB81919B7" ma:contentTypeVersion="49" ma:contentTypeDescription="Создание документа." ma:contentTypeScope="" ma:versionID="d13c33b93d17e337c90b1e987a442ef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5C457578-F229-43D4-A928-48C925702546}"/>
</file>

<file path=customXml/itemProps2.xml><?xml version="1.0" encoding="utf-8"?>
<ds:datastoreItem xmlns:ds="http://schemas.openxmlformats.org/officeDocument/2006/customXml" ds:itemID="{8AB1B266-4B81-449A-9828-7A5046A59F2D}"/>
</file>

<file path=customXml/itemProps3.xml><?xml version="1.0" encoding="utf-8"?>
<ds:datastoreItem xmlns:ds="http://schemas.openxmlformats.org/officeDocument/2006/customXml" ds:itemID="{84ABF766-3E35-4DD9-8D22-155D03E2493A}"/>
</file>

<file path=customXml/itemProps4.xml><?xml version="1.0" encoding="utf-8"?>
<ds:datastoreItem xmlns:ds="http://schemas.openxmlformats.org/officeDocument/2006/customXml" ds:itemID="{99874FCB-FCB0-4285-9D99-5421A6938483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1869</Words>
  <Application>Microsoft Office PowerPoint</Application>
  <PresentationFormat>Широкоэкранный</PresentationFormat>
  <Paragraphs>245</Paragraphs>
  <Slides>26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РОССИЯ  1992-2000</vt:lpstr>
      <vt:lpstr>Презентация PowerPoint</vt:lpstr>
      <vt:lpstr>Презентация PowerPoint</vt:lpstr>
      <vt:lpstr>4 октября в 7:30 начался штурм Белого дома. Войска заняли Белый дом, а руководители парламента и мятежа Хасбулатов, Руцкой, Макашов и др. были арестованы. Около 150 человек погибло. Результатом провала мятежа было крушение власти Советов.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Экономическое развитие 1992-2000</vt:lpstr>
      <vt:lpstr>Презентация PowerPoint</vt:lpstr>
      <vt:lpstr>Замыслы:</vt:lpstr>
      <vt:lpstr>Январь 1992 – приватизация (ваучер) – приватизационный чек</vt:lpstr>
      <vt:lpstr>Презентация PowerPoint</vt:lpstr>
      <vt:lpstr>Отставка Т.Е.Гайдара – Глава Правительства – В.С.Черномырдин                                                                        14.12.1992 – 23.03.1998</vt:lpstr>
      <vt:lpstr>В.С.Черномырдин 11.10.1994 – «черный вторник» - резкое падение курса рубля по отношению к доллару </vt:lpstr>
      <vt:lpstr>С.Кириенко – 24.04 – 23.08.1998</vt:lpstr>
      <vt:lpstr>Е.М.Примаков   - 11.09.1998 – 12.05.1999</vt:lpstr>
      <vt:lpstr>Сергей Вадимович СТЕПАШИН 19.05-9.08.1999 г.</vt:lpstr>
      <vt:lpstr>В.В.Путин 16.08.1999 – 17.05.2000</vt:lpstr>
      <vt:lpstr>Презентация PowerPoint</vt:lpstr>
      <vt:lpstr>Премьер-министры (Глава Правительства)</vt:lpstr>
      <vt:lpstr>Чеченская война  - 1994-1996</vt:lpstr>
      <vt:lpstr>II чеченская война – 1999-… </vt:lpstr>
      <vt:lpstr>Внешняя политика – 1991-1999</vt:lpstr>
      <vt:lpstr>Презентация PowerPoint</vt:lpstr>
      <vt:lpstr>КРЫМ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 1992-2000</dc:title>
  <dc:creator>Татьяна</dc:creator>
  <cp:lastModifiedBy>Татьяна</cp:lastModifiedBy>
  <cp:revision>26</cp:revision>
  <dcterms:created xsi:type="dcterms:W3CDTF">2017-04-25T17:35:03Z</dcterms:created>
  <dcterms:modified xsi:type="dcterms:W3CDTF">2017-05-02T20:43:14Z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0x01010058DDF149BBCB6E4C909DA7CCB81919B7</vt:lpwstr>
  </property>
  <property fmtid="{D5CDD505-2E9C-101B-9397-08002B2CF9AE}" pid="3" name="_dlc_DocIdItemGuid">
    <vt:lpwstr>bd9c9365-f71e-4620-ab58-22294d86ed4b</vt:lpwstr>
  </property>
</Properties>
</file>