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2" r:id="rId3"/>
    <p:sldId id="273" r:id="rId4"/>
    <p:sldId id="271" r:id="rId5"/>
    <p:sldId id="261" r:id="rId6"/>
    <p:sldId id="257" r:id="rId7"/>
    <p:sldId id="258" r:id="rId8"/>
    <p:sldId id="259" r:id="rId9"/>
    <p:sldId id="260" r:id="rId10"/>
    <p:sldId id="262" r:id="rId11"/>
    <p:sldId id="264" r:id="rId12"/>
    <p:sldId id="263" r:id="rId13"/>
    <p:sldId id="274" r:id="rId14"/>
    <p:sldId id="269" r:id="rId15"/>
    <p:sldId id="266" r:id="rId16"/>
    <p:sldId id="267" r:id="rId17"/>
    <p:sldId id="265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707BE-5B37-45DD-9463-42F81CF3E8B9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5963-E288-452E-A19C-F73F656DB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65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5963-E288-452E-A19C-F73F656DBBE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472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03DACB1-D663-4D1E-BE6E-65F7061AC353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A36910-6C39-4C83-B339-6AECC9B43F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7871792" cy="15841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Электронный классный журнал и дневник </a:t>
            </a:r>
            <a:br>
              <a:rPr lang="ru-RU" dirty="0">
                <a:solidFill>
                  <a:schemeClr val="bg1"/>
                </a:solidFill>
              </a:rPr>
            </a:b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13083"/>
            <a:ext cx="3505572" cy="204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278"/>
            <a:ext cx="49320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/>
              <a:t>Китайцы говорят</a:t>
            </a:r>
            <a:r>
              <a:rPr lang="ru-RU" sz="2400" b="1" i="1" dirty="0" smtClean="0"/>
              <a:t>: </a:t>
            </a:r>
          </a:p>
          <a:p>
            <a:r>
              <a:rPr lang="ru-RU" sz="2400" b="1" i="1" dirty="0" smtClean="0"/>
              <a:t>”</a:t>
            </a:r>
            <a:r>
              <a:rPr lang="ru-RU" sz="2400" b="1" i="1" dirty="0"/>
              <a:t>Не дай вам бог жить в эпоху перемен”.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5" y="-744"/>
            <a:ext cx="4211959" cy="93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81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2507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u="sng" dirty="0"/>
              <a:t>Достоинства электронного </a:t>
            </a:r>
            <a:r>
              <a:rPr lang="ru-RU" u="sng" dirty="0" smtClean="0"/>
              <a:t>дневника</a:t>
            </a:r>
            <a:br>
              <a:rPr lang="ru-RU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i="1" dirty="0"/>
              <a:t>Для школы</a:t>
            </a:r>
            <a:r>
              <a:rPr lang="ru-RU" sz="2800" i="1" dirty="0" smtClean="0"/>
              <a:t>:</a:t>
            </a:r>
            <a:br>
              <a:rPr lang="ru-RU" sz="2800" i="1" dirty="0" smtClean="0"/>
            </a:b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700" dirty="0"/>
              <a:t>- повышение престижа образовательного учреждения.</a:t>
            </a:r>
            <a:br>
              <a:rPr lang="ru-RU" sz="2700" dirty="0"/>
            </a:br>
            <a:r>
              <a:rPr lang="ru-RU" sz="2700" dirty="0"/>
              <a:t>- повышение уровня успеваемости в школе;</a:t>
            </a:r>
            <a:br>
              <a:rPr lang="ru-RU" sz="2700" dirty="0"/>
            </a:br>
            <a:r>
              <a:rPr lang="ru-RU" sz="2700" dirty="0"/>
              <a:t>- повышение компьютерной грамотности сотрудников школы;</a:t>
            </a:r>
            <a:br>
              <a:rPr lang="ru-RU" sz="2700" dirty="0"/>
            </a:br>
            <a:r>
              <a:rPr lang="ru-RU" sz="2700" dirty="0"/>
              <a:t>- возможность быстрого информирования родителей; </a:t>
            </a:r>
            <a:br>
              <a:rPr lang="ru-RU" sz="2700" dirty="0"/>
            </a:br>
            <a:r>
              <a:rPr lang="ru-RU" sz="2700" dirty="0"/>
              <a:t>- сокращение количества родительских собраний; </a:t>
            </a:r>
            <a:br>
              <a:rPr lang="ru-RU" sz="2700" dirty="0"/>
            </a:br>
            <a:r>
              <a:rPr lang="ru-RU" sz="2700" dirty="0"/>
              <a:t>- возможность более эффективного распределения времени учителя.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114" y="0"/>
            <a:ext cx="2942456" cy="11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35671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319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Достоинства электронного </a:t>
            </a:r>
            <a:r>
              <a:rPr lang="ru-RU" dirty="0" smtClean="0">
                <a:solidFill>
                  <a:schemeClr val="bg1"/>
                </a:solidFill>
              </a:rPr>
              <a:t>дневника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Для </a:t>
            </a:r>
            <a:r>
              <a:rPr lang="ru-RU" sz="2800" i="1" dirty="0">
                <a:solidFill>
                  <a:schemeClr val="bg1"/>
                </a:solidFill>
              </a:rPr>
              <a:t>родителей</a:t>
            </a:r>
            <a:r>
              <a:rPr lang="ru-RU" sz="2800" i="1" dirty="0" smtClean="0">
                <a:solidFill>
                  <a:schemeClr val="bg1"/>
                </a:solidFill>
              </a:rPr>
              <a:t>: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активное участие родителей в воспитании и обучении ребенка;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достоверная информация об оценках и прогулах;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возможность в любое время побеседовать с учителем;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быстрое реагирование на прогулы, плохое поведение ребенка;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экономия времени, значительное сокращение посещений школы, многие вопросы решаются при помощи SMS-сообщений, электронной почты</a:t>
            </a:r>
            <a:r>
              <a:rPr lang="ru-RU" sz="2700" dirty="0" smtClean="0">
                <a:solidFill>
                  <a:schemeClr val="bg1"/>
                </a:solidFill>
              </a:rPr>
              <a:t>.</a:t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8313"/>
            <a:ext cx="956715" cy="117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5671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828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Достоинства электронного дневника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Для ученика</a:t>
            </a:r>
            <a:r>
              <a:rPr lang="ru-RU" i="1" dirty="0" smtClean="0">
                <a:solidFill>
                  <a:schemeClr val="bg1"/>
                </a:solidFill>
              </a:rPr>
              <a:t>: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расписание занятий всегда под рукой;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информирование через мобильный телефон или по электронной почте о изменении в расписании;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школьные объявления;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быстрая информация о результатах экзаменов;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напоминания о важных событиях и делах;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другая полезная информация</a:t>
            </a:r>
            <a:r>
              <a:rPr lang="ru-RU" sz="2700" dirty="0" smtClean="0">
                <a:solidFill>
                  <a:schemeClr val="bg1"/>
                </a:solidFill>
              </a:rPr>
              <a:t>.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/>
            </a:r>
            <a:br>
              <a:rPr lang="ru-RU" sz="2700" dirty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649" y="332656"/>
            <a:ext cx="35671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23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i="1" u="sng" dirty="0" smtClean="0">
                <a:solidFill>
                  <a:srgbClr val="FF0000"/>
                </a:solidFill>
              </a:rPr>
              <a:t>Этапы работа классного руководителя</a:t>
            </a:r>
            <a:br>
              <a:rPr lang="ru-RU" sz="2400" i="1" u="sng" dirty="0" smtClean="0">
                <a:solidFill>
                  <a:srgbClr val="FF0000"/>
                </a:solidFill>
              </a:rPr>
            </a:br>
            <a:r>
              <a:rPr lang="ru-RU" sz="2400" i="1" u="sng" dirty="0" smtClean="0">
                <a:solidFill>
                  <a:srgbClr val="FF0000"/>
                </a:solidFill>
              </a:rPr>
              <a:t> 10а класса с ЭД в 2012/2013 учебном году</a:t>
            </a:r>
            <a:br>
              <a:rPr lang="ru-RU" sz="2400" i="1" u="sng" dirty="0" smtClean="0">
                <a:solidFill>
                  <a:srgbClr val="FF0000"/>
                </a:solidFill>
              </a:rPr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dirty="0" smtClean="0"/>
              <a:t>1. </a:t>
            </a:r>
            <a:r>
              <a:rPr lang="ru-RU" sz="2000" i="1" dirty="0" smtClean="0">
                <a:solidFill>
                  <a:srgbClr val="FF0000"/>
                </a:solidFill>
              </a:rPr>
              <a:t>Приказ №193 от  .  2012 </a:t>
            </a:r>
            <a:r>
              <a:rPr lang="ru-RU" sz="2000" i="1" dirty="0" smtClean="0"/>
              <a:t>МОУ СОШ №17 г. Подольска пункт 5.1 об обучении  для внедрения системы ЭД и ЭЖ</a:t>
            </a:r>
            <a:br>
              <a:rPr lang="ru-RU" sz="2000" i="1" dirty="0" smtClean="0"/>
            </a:br>
            <a:r>
              <a:rPr lang="ru-RU" sz="2400" dirty="0" smtClean="0"/>
              <a:t>2. </a:t>
            </a:r>
            <a:r>
              <a:rPr lang="ru-RU" sz="2000" u="sng" dirty="0" smtClean="0">
                <a:solidFill>
                  <a:srgbClr val="FF0000"/>
                </a:solidFill>
              </a:rPr>
              <a:t>сентябрь 2012 </a:t>
            </a:r>
            <a:r>
              <a:rPr lang="ru-RU" sz="2000" dirty="0" smtClean="0"/>
              <a:t>– сбор подписей родителей на согласие о внедрении ЭД и опубликовании персональных данных детей в сети Интернет</a:t>
            </a:r>
            <a:br>
              <a:rPr lang="ru-RU" sz="2000" dirty="0" smtClean="0"/>
            </a:br>
            <a:r>
              <a:rPr lang="ru-RU" sz="2000" i="1" dirty="0" smtClean="0"/>
              <a:t>3. </a:t>
            </a:r>
            <a:r>
              <a:rPr lang="ru-RU" sz="2000" i="1" u="sng" dirty="0" smtClean="0">
                <a:solidFill>
                  <a:srgbClr val="FF0000"/>
                </a:solidFill>
              </a:rPr>
              <a:t>сентябрь (конец)- октябрь (начало) 2012– </a:t>
            </a:r>
            <a:r>
              <a:rPr lang="ru-RU" sz="2000" i="1" dirty="0" smtClean="0"/>
              <a:t>оформление данных класса, учеников, своих, начало выставление отметок</a:t>
            </a:r>
            <a:br>
              <a:rPr lang="ru-RU" sz="2000" i="1" dirty="0" smtClean="0"/>
            </a:br>
            <a:r>
              <a:rPr lang="ru-RU" sz="2000" i="1" dirty="0" smtClean="0"/>
              <a:t>4. </a:t>
            </a:r>
            <a:r>
              <a:rPr lang="ru-RU" sz="2000" i="1" u="sng" dirty="0" smtClean="0">
                <a:solidFill>
                  <a:srgbClr val="FF0000"/>
                </a:solidFill>
              </a:rPr>
              <a:t>октябрь 2012 </a:t>
            </a:r>
            <a:r>
              <a:rPr lang="ru-RU" sz="2000" i="1" dirty="0" smtClean="0"/>
              <a:t>– занесение персональных данных родителей</a:t>
            </a:r>
            <a:br>
              <a:rPr lang="ru-RU" sz="2000" i="1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5.</a:t>
            </a:r>
            <a:r>
              <a:rPr lang="ru-RU" sz="2000" u="sng" dirty="0" smtClean="0">
                <a:solidFill>
                  <a:srgbClr val="FF0000"/>
                </a:solidFill>
              </a:rPr>
              <a:t>конец октября2012 – май 2013 </a:t>
            </a:r>
            <a:r>
              <a:rPr lang="ru-RU" sz="2000" dirty="0" smtClean="0"/>
              <a:t>– систематическое выставление отметок</a:t>
            </a:r>
            <a:br>
              <a:rPr lang="ru-RU" sz="2000" dirty="0" smtClean="0"/>
            </a:br>
            <a:r>
              <a:rPr lang="ru-RU" sz="2000" i="1" dirty="0" smtClean="0"/>
              <a:t>6</a:t>
            </a:r>
            <a:r>
              <a:rPr lang="ru-RU" sz="2000" i="1" dirty="0" smtClean="0">
                <a:solidFill>
                  <a:srgbClr val="FF0000"/>
                </a:solidFill>
              </a:rPr>
              <a:t>. </a:t>
            </a:r>
            <a:r>
              <a:rPr lang="ru-RU" sz="2000" i="1" u="sng" dirty="0" smtClean="0">
                <a:solidFill>
                  <a:srgbClr val="FF0000"/>
                </a:solidFill>
              </a:rPr>
              <a:t>21.02.2013 – 3-е родительское собрание </a:t>
            </a:r>
            <a:r>
              <a:rPr lang="ru-RU" sz="2000" i="1" dirty="0" smtClean="0"/>
              <a:t>– обучение родителей правилам пользования электронными дневниками, выдача кодов входа в ЭД</a:t>
            </a:r>
            <a:br>
              <a:rPr lang="ru-RU" sz="2000" i="1" dirty="0" smtClean="0"/>
            </a:br>
            <a:r>
              <a:rPr lang="ru-RU" sz="2000" i="1" dirty="0" smtClean="0"/>
              <a:t>7. </a:t>
            </a:r>
            <a:r>
              <a:rPr lang="ru-RU" sz="2000" i="1" u="sng" dirty="0" smtClean="0">
                <a:solidFill>
                  <a:srgbClr val="FF0000"/>
                </a:solidFill>
              </a:rPr>
              <a:t>апрель 2013 -4-е родительское собрание </a:t>
            </a:r>
            <a:r>
              <a:rPr lang="ru-RU" sz="2000" i="1" dirty="0" smtClean="0"/>
              <a:t>– анкетирование родителей о пользовании ЭД</a:t>
            </a:r>
            <a:endParaRPr lang="ru-RU" sz="20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195"/>
            <a:ext cx="8208911" cy="60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523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24.04.2013- 4-ое родительское собрание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Анкетирование родителей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Анализ </a:t>
            </a:r>
            <a:r>
              <a:rPr lang="ru-RU" sz="2400" dirty="0">
                <a:solidFill>
                  <a:srgbClr val="FF0000"/>
                </a:solidFill>
              </a:rPr>
              <a:t>опроса </a:t>
            </a:r>
            <a:r>
              <a:rPr lang="ru-RU" sz="2400" dirty="0" smtClean="0">
                <a:solidFill>
                  <a:srgbClr val="FF0000"/>
                </a:solidFill>
              </a:rPr>
              <a:t>родителей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</a:t>
            </a:r>
            <a:r>
              <a:rPr lang="ru-RU" sz="2000" i="1" dirty="0">
                <a:solidFill>
                  <a:srgbClr val="002060"/>
                </a:solidFill>
              </a:rPr>
              <a:t>В опросе участвовало </a:t>
            </a:r>
            <a:r>
              <a:rPr lang="ru-RU" sz="2000" i="1" dirty="0" smtClean="0">
                <a:solidFill>
                  <a:srgbClr val="002060"/>
                </a:solidFill>
              </a:rPr>
              <a:t>14 </a:t>
            </a:r>
            <a:r>
              <a:rPr lang="ru-RU" sz="2000" i="1" dirty="0">
                <a:solidFill>
                  <a:srgbClr val="002060"/>
                </a:solidFill>
              </a:rPr>
              <a:t>родителей. Им было предложено ответить на </a:t>
            </a:r>
            <a:r>
              <a:rPr lang="ru-RU" sz="2000" i="1" dirty="0" smtClean="0">
                <a:solidFill>
                  <a:srgbClr val="002060"/>
                </a:solidFill>
              </a:rPr>
              <a:t>4 вопроса:</a:t>
            </a:r>
            <a:r>
              <a:rPr lang="ru-RU" sz="2000" i="1" dirty="0">
                <a:solidFill>
                  <a:srgbClr val="002060"/>
                </a:solidFill>
              </a:rPr>
              <a:t/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1400" dirty="0"/>
              <a:t> </a:t>
            </a:r>
            <a:r>
              <a:rPr lang="ru-RU" sz="2000" dirty="0" smtClean="0"/>
              <a:t>  1. </a:t>
            </a:r>
            <a:r>
              <a:rPr lang="ru-RU" sz="2000" dirty="0"/>
              <a:t>Как часто проверяете электронный дневник Вашего ребенка?                                          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Какой дневник удобнее: электронный или бумажный?                                                             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3. </a:t>
            </a:r>
            <a:r>
              <a:rPr lang="ru-RU" sz="2000" dirty="0"/>
              <a:t>Какие недостатки электронного дневника можете отметить?                                                    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4. </a:t>
            </a:r>
            <a:r>
              <a:rPr lang="ru-RU" sz="2000" dirty="0"/>
              <a:t>Какие преимущества электронного дневника можете отметить?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/>
              <a:t>            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04" y="332656"/>
            <a:ext cx="82057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59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24.04. 2013 – 4-ое родительское собрание.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В </a:t>
            </a:r>
            <a:r>
              <a:rPr lang="ru-RU" sz="1800" dirty="0"/>
              <a:t>ходе данного исследования </a:t>
            </a:r>
            <a:r>
              <a:rPr lang="ru-RU" sz="1800" dirty="0" smtClean="0"/>
              <a:t>были получены </a:t>
            </a:r>
            <a:r>
              <a:rPr lang="ru-RU" sz="1800" dirty="0"/>
              <a:t>такие результаты</a:t>
            </a:r>
            <a:r>
              <a:rPr lang="ru-RU" sz="1800" dirty="0" smtClean="0"/>
              <a:t>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                                         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1</a:t>
            </a:r>
            <a:r>
              <a:rPr lang="ru-RU" sz="1800" dirty="0"/>
              <a:t>/. </a:t>
            </a:r>
            <a:r>
              <a:rPr lang="ru-RU" sz="1800" dirty="0">
                <a:solidFill>
                  <a:srgbClr val="C00000"/>
                </a:solidFill>
              </a:rPr>
              <a:t>Как часто проверяете электронный дневник Вашего ребенка? 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1 </a:t>
            </a:r>
            <a:r>
              <a:rPr lang="ru-RU" sz="1800" dirty="0"/>
              <a:t>раз в неделю просматривают ЭД своего ребенка 4 родителя,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1-2 </a:t>
            </a:r>
            <a:r>
              <a:rPr lang="ru-RU" sz="1800" dirty="0"/>
              <a:t>раза в неделю – </a:t>
            </a:r>
            <a:r>
              <a:rPr lang="ru-RU" sz="1800" dirty="0" smtClean="0"/>
              <a:t>3 родителя </a:t>
            </a:r>
            <a:r>
              <a:rPr lang="ru-RU" sz="1800" dirty="0"/>
              <a:t>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каждый </a:t>
            </a:r>
            <a:r>
              <a:rPr lang="ru-RU" sz="1800" dirty="0"/>
              <a:t>день – 4 родителя,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редко </a:t>
            </a:r>
            <a:r>
              <a:rPr lang="ru-RU" sz="1800" dirty="0"/>
              <a:t>– 2 родителя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rgbClr val="C00000"/>
                </a:solidFill>
              </a:rPr>
              <a:t>2/. Какой дневник удобнее: электронный или бумажный</a:t>
            </a:r>
            <a:r>
              <a:rPr lang="ru-RU" sz="1800" dirty="0" smtClean="0">
                <a:solidFill>
                  <a:srgbClr val="C00000"/>
                </a:solidFill>
              </a:rPr>
              <a:t>?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4 родителя </a:t>
            </a:r>
            <a:r>
              <a:rPr lang="ru-RU" sz="1800" dirty="0"/>
              <a:t>за бумажный дневник,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8 </a:t>
            </a:r>
            <a:r>
              <a:rPr lang="ru-RU" sz="1800" dirty="0"/>
              <a:t>– за электронный,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 </a:t>
            </a:r>
            <a:r>
              <a:rPr lang="ru-RU" sz="1800" dirty="0"/>
              <a:t>– за оба дневника.                               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</a:t>
            </a:r>
            <a:r>
              <a:rPr lang="ru-RU" sz="1800" dirty="0" smtClean="0">
                <a:solidFill>
                  <a:srgbClr val="C00000"/>
                </a:solidFill>
              </a:rPr>
              <a:t>/.О </a:t>
            </a:r>
            <a:r>
              <a:rPr lang="ru-RU" sz="1800" dirty="0">
                <a:solidFill>
                  <a:srgbClr val="C00000"/>
                </a:solidFill>
              </a:rPr>
              <a:t>недостатках ЭД ответили </a:t>
            </a:r>
            <a:r>
              <a:rPr lang="ru-RU" sz="1800" dirty="0"/>
              <a:t>так: нет ответа – 7 родителей,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никаких</a:t>
            </a:r>
            <a:r>
              <a:rPr lang="ru-RU" sz="1800" dirty="0"/>
              <a:t>,  нет, не знаю, не могу ответить </a:t>
            </a:r>
            <a:r>
              <a:rPr lang="ru-RU" sz="1800" dirty="0" smtClean="0"/>
              <a:t>– 4 родителя, </a:t>
            </a:r>
            <a:br>
              <a:rPr lang="ru-RU" sz="1800" dirty="0" smtClean="0"/>
            </a:br>
            <a:r>
              <a:rPr lang="ru-RU" sz="1800" dirty="0" smtClean="0"/>
              <a:t>проблема </a:t>
            </a:r>
            <a:r>
              <a:rPr lang="ru-RU" sz="1800" dirty="0"/>
              <a:t>с </a:t>
            </a:r>
            <a:r>
              <a:rPr lang="ru-RU" sz="1800" dirty="0" smtClean="0"/>
              <a:t>Интернетом – 3 родителя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solidFill>
                  <a:srgbClr val="C00000"/>
                </a:solidFill>
              </a:rPr>
              <a:t>4/. </a:t>
            </a:r>
            <a:r>
              <a:rPr lang="ru-RU" sz="1800" dirty="0">
                <a:solidFill>
                  <a:srgbClr val="C00000"/>
                </a:solidFill>
              </a:rPr>
              <a:t>преимуществ назвали</a:t>
            </a:r>
            <a:r>
              <a:rPr lang="ru-RU" sz="1800" dirty="0"/>
              <a:t>: удобно, возможность узнавать реальные оценки, в любое время можно проверить, все отметки видны, которых в дневнике </a:t>
            </a:r>
            <a:r>
              <a:rPr lang="ru-RU" sz="1800" dirty="0" smtClean="0"/>
              <a:t>нет 7 родителей,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но нет ответа у 6 участников опроса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никаких преимуществ – 1 родитель.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13"/>
            <a:ext cx="8784976" cy="51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142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772181"/>
            <a:ext cx="7943800" cy="10801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Заключение: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1844824"/>
            <a:ext cx="8915400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Я как классный руководитель вела в этом году электронный дневник своего класса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1.</a:t>
            </a:r>
            <a:r>
              <a:rPr lang="ru-RU" sz="2400" b="1" dirty="0">
                <a:solidFill>
                  <a:schemeClr val="bg1"/>
                </a:solidFill>
              </a:rPr>
              <a:t> Одной из </a:t>
            </a:r>
            <a:r>
              <a:rPr lang="ru-RU" sz="2400" b="1" dirty="0" smtClean="0">
                <a:solidFill>
                  <a:schemeClr val="bg1"/>
                </a:solidFill>
              </a:rPr>
              <a:t>главных </a:t>
            </a:r>
            <a:r>
              <a:rPr lang="ru-RU" sz="2400" b="1" dirty="0">
                <a:solidFill>
                  <a:schemeClr val="bg1"/>
                </a:solidFill>
              </a:rPr>
              <a:t>проблем считаю отсутствие технической базы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2.Времени </a:t>
            </a:r>
            <a:r>
              <a:rPr lang="ru-RU" sz="2400" b="1" dirty="0">
                <a:solidFill>
                  <a:schemeClr val="bg1"/>
                </a:solidFill>
              </a:rPr>
              <a:t>уходило </a:t>
            </a:r>
            <a:r>
              <a:rPr lang="ru-RU" sz="2400" b="1" dirty="0" smtClean="0">
                <a:solidFill>
                  <a:schemeClr val="bg1"/>
                </a:solidFill>
              </a:rPr>
              <a:t>очень </a:t>
            </a:r>
            <a:r>
              <a:rPr lang="ru-RU" sz="2400" b="1" dirty="0">
                <a:solidFill>
                  <a:schemeClr val="bg1"/>
                </a:solidFill>
              </a:rPr>
              <a:t>много, так как оценки выставляла сама по всем предметам.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3.Очень часто «зависал» компьютер, выдавая информацию, что сервер не доступен.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4.Заметила, что средний балл по некоторым предметам не соответствует действительному среднему баллу, высчитанному на счётной машинке.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5. Очень много времени уходило на расшифровку подчерка отдельных учителей.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6. Вела и  бумажные дневники, поэтому считаю, что это двойная работа.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7.К </a:t>
            </a:r>
            <a:r>
              <a:rPr lang="ru-RU" sz="2400" b="1" dirty="0">
                <a:solidFill>
                  <a:schemeClr val="bg1"/>
                </a:solidFill>
              </a:rPr>
              <a:t>тому же иногда учителя ставят оценки задним числом в бумажный журнал и тогда средний балл и оценка за четверть не совпадают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8. </a:t>
            </a:r>
            <a:r>
              <a:rPr lang="ru-RU" sz="2400" b="1" dirty="0">
                <a:solidFill>
                  <a:schemeClr val="bg1"/>
                </a:solidFill>
              </a:rPr>
              <a:t>И ещё - убедилась, что </a:t>
            </a:r>
            <a:r>
              <a:rPr lang="ru-RU" sz="2400" b="1" dirty="0" smtClean="0">
                <a:solidFill>
                  <a:schemeClr val="bg1"/>
                </a:solidFill>
              </a:rPr>
              <a:t>часть </a:t>
            </a:r>
            <a:r>
              <a:rPr lang="ru-RU" sz="2400" b="1" dirty="0">
                <a:solidFill>
                  <a:schemeClr val="bg1"/>
                </a:solidFill>
              </a:rPr>
              <a:t>родителей дневник не смотрят.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9.Считаю</a:t>
            </a:r>
            <a:r>
              <a:rPr lang="ru-RU" sz="2400" b="1" dirty="0">
                <a:solidFill>
                  <a:schemeClr val="bg1"/>
                </a:solidFill>
              </a:rPr>
              <a:t>, что будет более эффективно, если по предмету оценки в электронный </a:t>
            </a:r>
            <a:r>
              <a:rPr lang="ru-RU" sz="2400" b="1" dirty="0" smtClean="0">
                <a:solidFill>
                  <a:schemeClr val="bg1"/>
                </a:solidFill>
              </a:rPr>
              <a:t>дневник </a:t>
            </a:r>
            <a:r>
              <a:rPr lang="ru-RU" sz="2400" b="1" dirty="0">
                <a:solidFill>
                  <a:schemeClr val="bg1"/>
                </a:solidFill>
              </a:rPr>
              <a:t>будут выставлять учителя - предметники.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10.Есть </a:t>
            </a:r>
            <a:r>
              <a:rPr lang="ru-RU" sz="2400" b="1" dirty="0">
                <a:solidFill>
                  <a:schemeClr val="bg1"/>
                </a:solidFill>
              </a:rPr>
              <a:t>плюсы в том, что предварительная успеваемость на виду. 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5357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266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96142"/>
            <a:ext cx="7657728" cy="2945190"/>
          </a:xfrm>
          <a:prstGeom prst="ellipseRibb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Благодарю всех за внимание!</a:t>
            </a:r>
            <a:endParaRPr lang="ru-RU" sz="4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441" y="3648447"/>
            <a:ext cx="5040559" cy="320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365"/>
            <a:ext cx="734481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22888"/>
            <a:ext cx="2520280" cy="35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6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6422"/>
            <a:ext cx="5981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897"/>
            <a:ext cx="59817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852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Еще в 2008 году (</a:t>
            </a:r>
            <a:r>
              <a:rPr lang="ru-RU" b="1" dirty="0" smtClean="0">
                <a:solidFill>
                  <a:schemeClr val="bg1"/>
                </a:solidFill>
              </a:rPr>
              <a:t>17.07.2008) </a:t>
            </a:r>
            <a:r>
              <a:rPr lang="ru-RU" b="1" dirty="0">
                <a:solidFill>
                  <a:schemeClr val="bg1"/>
                </a:solidFill>
              </a:rPr>
              <a:t>Президент России Дмитрий Медведев предложил школьный журнал и дневник школьника сделать электронными</a:t>
            </a:r>
            <a:r>
              <a:rPr lang="ru-RU" b="1" dirty="0" smtClean="0">
                <a:solidFill>
                  <a:schemeClr val="bg1"/>
                </a:solidFill>
              </a:rPr>
              <a:t>. «Давайте </a:t>
            </a:r>
            <a:r>
              <a:rPr lang="ru-RU" b="1" dirty="0">
                <a:solidFill>
                  <a:schemeClr val="bg1"/>
                </a:solidFill>
              </a:rPr>
              <a:t>вот как сделаем: бумажную форму журнала и дневника убирать не будем, а вменим в обязанности школ параллельно (ввести) эти электронные документы. Во всяком случае, журнал точно можно ввести", - сказал Медведев на заседании президиума Госсовета, на котором рассматривается вопрос о реализации Стратегии развития информационного общества в РФ.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1700" y="3897"/>
            <a:ext cx="3145632" cy="40011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 истории появления ЭЖ и ЭД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9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12968" cy="2160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2010 год: "Электронные дневники как обязательная норма будут введены в школах к 2012 году, сообщил в четверг глава Минобрнауки Андрей Фурсенко, выступая на заседании Совета по развитию информационного общества в Твери.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2996952"/>
            <a:ext cx="8591872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Он </a:t>
            </a:r>
            <a:r>
              <a:rPr lang="ru-RU" sz="2000" b="1" dirty="0">
                <a:solidFill>
                  <a:schemeClr val="bg1"/>
                </a:solidFill>
              </a:rPr>
              <a:t>отметил, что в настоящее время эту программу реализуют около 30% школ. По словам министра, есть ряд проблем, связанных с обеспечением защиты индивидуальных данных, однако они являются решаемыми</a:t>
            </a:r>
            <a:r>
              <a:rPr lang="ru-RU" sz="2000" b="1" dirty="0" smtClean="0">
                <a:solidFill>
                  <a:schemeClr val="bg1"/>
                </a:solidFill>
              </a:rPr>
              <a:t>. В </a:t>
            </a:r>
            <a:r>
              <a:rPr lang="ru-RU" sz="2000" b="1" dirty="0">
                <a:solidFill>
                  <a:schemeClr val="bg1"/>
                </a:solidFill>
              </a:rPr>
              <a:t>свою очередь, президент РФ Дмитрий Медведев отметил, что введение такого механизма "несложная штука". "Сайты есть почти у любой школы, а если есть сайт, то можно обеспечить к нему и доступ", - сказал он</a:t>
            </a:r>
            <a:r>
              <a:rPr lang="ru-RU" sz="2000" b="1" dirty="0" smtClean="0">
                <a:solidFill>
                  <a:schemeClr val="bg1"/>
                </a:solidFill>
              </a:rPr>
              <a:t>. Президент </a:t>
            </a:r>
            <a:r>
              <a:rPr lang="ru-RU" sz="2000" b="1" dirty="0">
                <a:solidFill>
                  <a:schemeClr val="bg1"/>
                </a:solidFill>
              </a:rPr>
              <a:t>добавил, что электронный журнал оценок и электронный дневник ученика с правом доступа к нему родителей являются эффективным механизмом. Медведев признался, что и сам пользовался им "в личных целях". "Всегда приятно заглянуть, посмотреть на успехи своего ребенка или наоборот, на "2" посмотреть", - сказал Медведев."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2057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270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87824" y="3429000"/>
            <a:ext cx="5775176" cy="33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Дневник.ру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РУЖЭЛЬ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Образование </a:t>
            </a:r>
            <a:r>
              <a:rPr lang="ru-RU" b="1" dirty="0">
                <a:solidFill>
                  <a:schemeClr val="bg1"/>
                </a:solidFill>
              </a:rPr>
              <a:t>2.0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Ballov.net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NetSchool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3Т:ХроноГраф </a:t>
            </a:r>
            <a:r>
              <a:rPr lang="ru-RU" b="1" dirty="0">
                <a:solidFill>
                  <a:schemeClr val="bg1"/>
                </a:solidFill>
              </a:rPr>
              <a:t>Журнал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КМ-Школа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Электронный </a:t>
            </a:r>
            <a:r>
              <a:rPr lang="ru-RU" b="1" dirty="0">
                <a:solidFill>
                  <a:schemeClr val="bg1"/>
                </a:solidFill>
              </a:rPr>
              <a:t>журнал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05800" cy="20882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Примеры электронных дневников (самых распространенных):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34" y="6075"/>
            <a:ext cx="82057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25177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81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5832648" cy="23622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Электронный классный журнал и дневник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568952" cy="39498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Развитие информационных технологий дает новые возможности для организации учебного процесса в современной школе и эффективного взаимодействия всех его участников: администрации школы, учителей, учеников и родителей. Одним из инструментов такого взаимодействия является создание и ведение электронных школьных дневников и электронных школьных журналов.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808312" cy="221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583264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963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665" y="188640"/>
            <a:ext cx="8784976" cy="6336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u="sng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Электронный дневник и журнал</a:t>
            </a:r>
            <a:r>
              <a:rPr lang="ru-RU" sz="44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4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—</a:t>
            </a:r>
            <a:br>
              <a:rPr lang="ru-RU" sz="44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ru-RU" sz="44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44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ru-RU" dirty="0" smtClean="0"/>
              <a:t> </a:t>
            </a:r>
            <a:r>
              <a:rPr lang="ru-RU" sz="2800" dirty="0">
                <a:solidFill>
                  <a:srgbClr val="002060"/>
                </a:solidFill>
              </a:rPr>
              <a:t>комплекс программных средств, реализующих систему учёта успеваемости и посещаемости учеников школы (школьный дневник, табель успеваемости и классный журнал в электронной форме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495" y="188640"/>
            <a:ext cx="35666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279" y="188640"/>
            <a:ext cx="2741290" cy="20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95" y="261250"/>
            <a:ext cx="2857500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446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852936"/>
            <a:ext cx="8305800" cy="3816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-построение </a:t>
            </a:r>
            <a:r>
              <a:rPr lang="ru-RU" b="1" dirty="0">
                <a:solidFill>
                  <a:srgbClr val="002060"/>
                </a:solidFill>
              </a:rPr>
              <a:t>информационной среды образовательного учреждения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-повышение </a:t>
            </a:r>
            <a:r>
              <a:rPr lang="ru-RU" b="1" dirty="0">
                <a:solidFill>
                  <a:srgbClr val="002060"/>
                </a:solidFill>
              </a:rPr>
              <a:t>открытости и доступности образования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-предоставление </a:t>
            </a:r>
            <a:r>
              <a:rPr lang="ru-RU" b="1" dirty="0">
                <a:solidFill>
                  <a:srgbClr val="002060"/>
                </a:solidFill>
              </a:rPr>
              <a:t>участникам учебно-воспитательного процесса государственных услуг в электронном виде.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1944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Цели создания системы</a:t>
            </a:r>
            <a:br>
              <a:rPr lang="ru-RU" dirty="0"/>
            </a:br>
            <a:r>
              <a:rPr lang="ru-RU" dirty="0" smtClean="0"/>
              <a:t>«Электронный </a:t>
            </a:r>
            <a:r>
              <a:rPr lang="ru-RU" dirty="0"/>
              <a:t>дневник и </a:t>
            </a:r>
            <a:r>
              <a:rPr lang="ru-RU" dirty="0" smtClean="0"/>
              <a:t>журнал»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161"/>
            <a:ext cx="8208912" cy="76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998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2204864"/>
            <a:ext cx="8928992" cy="4536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1. Распоряжение </a:t>
            </a:r>
            <a:r>
              <a:rPr lang="ru-RU" sz="1800" b="1" dirty="0">
                <a:solidFill>
                  <a:schemeClr val="bg1"/>
                </a:solidFill>
              </a:rPr>
              <a:t>Правительства Российской Федерации от 17.12.2009 N 1993-р «Об утверждении сводного перечня первоочередных государственных и муниципальных услуг, предоставляемых в электронном виде»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2. </a:t>
            </a:r>
            <a:r>
              <a:rPr lang="ru-RU" sz="1800" b="1" i="1" dirty="0" smtClean="0">
                <a:solidFill>
                  <a:schemeClr val="bg1"/>
                </a:solidFill>
              </a:rPr>
              <a:t>Распоряжение </a:t>
            </a:r>
            <a:r>
              <a:rPr lang="ru-RU" sz="1800" b="1" i="1" dirty="0">
                <a:solidFill>
                  <a:schemeClr val="bg1"/>
                </a:solidFill>
              </a:rPr>
              <a:t>Правительства Российской Федерации от 27.02.2010 г. № 246-р «Об утверждении плана первоочередных действий по модернизации общего образования на 2010 год в целях реализации национальной образовательной инициативы „Наша новая школа“»</a:t>
            </a:r>
            <a:br>
              <a:rPr lang="ru-RU" sz="1800" b="1" i="1" dirty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3.</a:t>
            </a:r>
            <a:r>
              <a:rPr lang="ru-RU" sz="1800" b="1" dirty="0" smtClean="0">
                <a:solidFill>
                  <a:schemeClr val="bg1"/>
                </a:solidFill>
              </a:rPr>
              <a:t>Решение </a:t>
            </a:r>
            <a:r>
              <a:rPr lang="ru-RU" sz="1800" b="1" dirty="0">
                <a:solidFill>
                  <a:schemeClr val="bg1"/>
                </a:solidFill>
              </a:rPr>
              <a:t>заседания Президиума Совета при Президенте Российской Федерации по развитию информационного общества в Российской Федерации от 22.12.2010 №А4-18040 п. II «О внедрении электронных образовательных ресурсов в учебный процесс и мерах по методической и технической поддержке педагогов на местах»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4. План </a:t>
            </a:r>
            <a:r>
              <a:rPr lang="ru-RU" sz="1800" b="1" i="1" dirty="0">
                <a:solidFill>
                  <a:schemeClr val="bg1"/>
                </a:solidFill>
              </a:rPr>
              <a:t>действий Министерства образования и науки РФ по снижению излишнего документооборота в школах от 22.10.2012</a:t>
            </a:r>
            <a:br>
              <a:rPr lang="ru-RU" sz="1800" b="1" i="1" dirty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5. </a:t>
            </a:r>
            <a:r>
              <a:rPr lang="ru-RU" sz="1800" b="1" dirty="0" smtClean="0">
                <a:solidFill>
                  <a:schemeClr val="bg1"/>
                </a:solidFill>
              </a:rPr>
              <a:t>Письмо </a:t>
            </a:r>
            <a:r>
              <a:rPr lang="ru-RU" sz="1800" b="1" dirty="0">
                <a:solidFill>
                  <a:schemeClr val="bg1"/>
                </a:solidFill>
              </a:rPr>
              <a:t>Минобрнауки России от 15.02.2012 N АП-147/07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512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700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700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7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7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Нормативная </a:t>
            </a:r>
            <a:r>
              <a:rPr lang="ru-RU" sz="22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база</a:t>
            </a:r>
            <a:br>
              <a:rPr lang="ru-RU" sz="22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22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О методических рекомендациях по внедрению систем ведения журналов успеваемости в электронном виде</a:t>
            </a:r>
            <a:br>
              <a:rPr lang="ru-RU" sz="22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200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2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131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2276872"/>
            <a:ext cx="8928992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Ведение </a:t>
            </a:r>
            <a:r>
              <a:rPr lang="ru-RU" b="1" dirty="0">
                <a:solidFill>
                  <a:schemeClr val="bg1"/>
                </a:solidFill>
              </a:rPr>
              <a:t>электронного расписания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>
                <a:solidFill>
                  <a:schemeClr val="bg1"/>
                </a:solidFill>
              </a:rPr>
              <a:t>Ведение электронного </a:t>
            </a:r>
            <a:r>
              <a:rPr lang="ru-RU" b="1" dirty="0" smtClean="0">
                <a:solidFill>
                  <a:schemeClr val="bg1"/>
                </a:solidFill>
              </a:rPr>
              <a:t>журнала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>
                <a:solidFill>
                  <a:schemeClr val="bg1"/>
                </a:solidFill>
              </a:rPr>
              <a:t>Ведение электронного </a:t>
            </a:r>
            <a:r>
              <a:rPr lang="ru-RU" b="1" dirty="0" smtClean="0">
                <a:solidFill>
                  <a:schemeClr val="bg1"/>
                </a:solidFill>
              </a:rPr>
              <a:t>дневника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•• </a:t>
            </a:r>
            <a:r>
              <a:rPr lang="ru-RU" b="1" dirty="0">
                <a:solidFill>
                  <a:schemeClr val="bg1"/>
                </a:solidFill>
              </a:rPr>
              <a:t>Возможность удаленного общения учителей, учеников и родителей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>
                <a:solidFill>
                  <a:schemeClr val="bg1"/>
                </a:solidFill>
              </a:rPr>
              <a:t>Формирование и выдача отчетов по каждому учащемуся, </a:t>
            </a:r>
            <a:r>
              <a:rPr lang="ru-RU" b="1" dirty="0" smtClean="0">
                <a:solidFill>
                  <a:schemeClr val="bg1"/>
                </a:solidFill>
              </a:rPr>
              <a:t>классу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• Оповещение </a:t>
            </a:r>
            <a:r>
              <a:rPr lang="ru-RU" b="1" dirty="0">
                <a:solidFill>
                  <a:schemeClr val="bg1"/>
                </a:solidFill>
              </a:rPr>
              <a:t>родителей об успеваемости </a:t>
            </a:r>
            <a:r>
              <a:rPr lang="ru-RU" b="1" dirty="0" smtClean="0">
                <a:solidFill>
                  <a:schemeClr val="bg1"/>
                </a:solidFill>
              </a:rPr>
              <a:t>ребенка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9120"/>
            <a:ext cx="8305800" cy="14966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/>
              <a:t>Основная функциональность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«Электронный </a:t>
            </a:r>
            <a:r>
              <a:rPr lang="ru-RU" sz="2400" dirty="0"/>
              <a:t>школьный дневник, электронный школьный </a:t>
            </a:r>
            <a:r>
              <a:rPr lang="ru-RU" sz="2400" dirty="0" smtClean="0"/>
              <a:t>журнал»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9392"/>
            <a:ext cx="828092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19A96C18B17A046B7DDA9BF8698E9F4" ma:contentTypeVersion="49" ma:contentTypeDescription="Создание документа." ma:contentTypeScope="" ma:versionID="c3995a4b9d5b50b48ab69ae992402a9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AWJJH2MPE6E2-2002633458-4</_dlc_DocId>
    <_dlc_DocIdUrl xmlns="4a252ca3-5a62-4c1c-90a6-29f4710e47f8">
      <Url>http://edu-sps.koiro.local/BuyR/TalSchool/Bazanova_OV/_layouts/15/DocIdRedir.aspx?ID=AWJJH2MPE6E2-2002633458-4</Url>
      <Description>AWJJH2MPE6E2-2002633458-4</Description>
    </_dlc_DocIdUrl>
  </documentManagement>
</p:properties>
</file>

<file path=customXml/itemProps1.xml><?xml version="1.0" encoding="utf-8"?>
<ds:datastoreItem xmlns:ds="http://schemas.openxmlformats.org/officeDocument/2006/customXml" ds:itemID="{38ED67E2-74AA-4CA0-93F8-35A4215CA57D}"/>
</file>

<file path=customXml/itemProps2.xml><?xml version="1.0" encoding="utf-8"?>
<ds:datastoreItem xmlns:ds="http://schemas.openxmlformats.org/officeDocument/2006/customXml" ds:itemID="{7CC895E3-DA30-45D3-B635-462901F9013E}"/>
</file>

<file path=customXml/itemProps3.xml><?xml version="1.0" encoding="utf-8"?>
<ds:datastoreItem xmlns:ds="http://schemas.openxmlformats.org/officeDocument/2006/customXml" ds:itemID="{CA940171-7C61-46A5-840E-7D6D117CE71F}"/>
</file>

<file path=customXml/itemProps4.xml><?xml version="1.0" encoding="utf-8"?>
<ds:datastoreItem xmlns:ds="http://schemas.openxmlformats.org/officeDocument/2006/customXml" ds:itemID="{C695A056-9846-4228-B1DA-5DDBE3EC212F}"/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310</TotalTime>
  <Words>638</Words>
  <Application>Microsoft Office PowerPoint</Application>
  <PresentationFormat>Экран (4:3)</PresentationFormat>
  <Paragraphs>62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Электронный классный журнал и дневник  </vt:lpstr>
      <vt:lpstr>Из истории появления ЭЖ и ЭД  </vt:lpstr>
      <vt:lpstr>2010 год: "Электронные дневники как обязательная норма будут введены в школах к 2012 году, сообщил в четверг глава Минобрнауки Андрей Фурсенко, выступая на заседании Совета по развитию информационного общества в Твери. </vt:lpstr>
      <vt:lpstr>Примеры электронных дневников (самых распространенных): </vt:lpstr>
      <vt:lpstr>Электронный классный журнал и дневник  </vt:lpstr>
      <vt:lpstr>Электронный дневник и журнал —   комплекс программных средств, реализующих систему учёта успеваемости и посещаемости учеников школы (школьный дневник, табель успеваемости и классный журнал в электронной форме). </vt:lpstr>
      <vt:lpstr>Цели создания системы «Электронный дневник и журнал»  </vt:lpstr>
      <vt:lpstr>  Нормативная база «О методических рекомендациях по внедрению систем ведения журналов успеваемости в электронном виде </vt:lpstr>
      <vt:lpstr>Основная функциональность  «Электронный школьный дневник, электронный школьный журнал» </vt:lpstr>
      <vt:lpstr>Достоинства электронного дневника  Для школы:  - повышение престижа образовательного учреждения. - повышение уровня успеваемости в школе; - повышение компьютерной грамотности сотрудников школы; - возможность быстрого информирования родителей;  - сокращение количества родительских собраний;  - возможность более эффективного распределения времени учителя. </vt:lpstr>
      <vt:lpstr>Достоинства электронного дневника  Для родителей:  - активное участие родителей в воспитании и обучении ребенка; - достоверная информация об оценках и прогулах; - возможность в любое время побеседовать с учителем; - быстрое реагирование на прогулы, плохое поведение ребенка; - экономия времени, значительное сокращение посещений школы, многие вопросы решаются при помощи SMS-сообщений, электронной почты. </vt:lpstr>
      <vt:lpstr>Достоинства электронного дневника Для ученика:  - расписание занятий всегда под рукой; - информирование через мобильный телефон или по электронной почте о изменении в расписании; - школьные объявления; - быстрая информация о результатах экзаменов; - напоминания о важных событиях и делах; - другая полезная информация.  </vt:lpstr>
      <vt:lpstr>Слайд 13</vt:lpstr>
      <vt:lpstr>Этапы работа классного руководителя  10а класса с ЭД в 2012/2013 учебном году  1. Приказ №193 от  .  2012 МОУ СОШ №17 г. Подольска пункт 5.1 об обучении  для внедрения системы ЭД и ЭЖ 2. сентябрь 2012 – сбор подписей родителей на согласие о внедрении ЭД и опубликовании персональных данных детей в сети Интернет 3. сентябрь (конец)- октябрь (начало) 2012– оформление данных класса, учеников, своих, начало выставление отметок 4. октябрь 2012 – занесение персональных данных родителей 5.конец октября2012 – май 2013 – систематическое выставление отметок 6. 21.02.2013 – 3-е родительское собрание – обучение родителей правилам пользования электронными дневниками, выдача кодов входа в ЭД 7. апрель 2013 -4-е родительское собрание – анкетирование родителей о пользовании ЭД</vt:lpstr>
      <vt:lpstr>24.04.2013- 4-ое родительское собрание Анкетирование родителей Анализ опроса родителей               В опросе участвовало 14 родителей. Им было предложено ответить на 4 вопроса:     1. Как часто проверяете электронный дневник Вашего ребенка?                                             2. Какой дневник удобнее: электронный или бумажный?                                                                3. Какие недостатки электронного дневника можете отметить?                                                       4. Какие преимущества электронного дневника можете отметить?               </vt:lpstr>
      <vt:lpstr>24.04. 2013 – 4-ое родительское собрание.  В ходе данного исследования были получены такие результаты:                                                                   1/. Как часто проверяете электронный дневник Вашего ребенка?  1 раз в неделю просматривают ЭД своего ребенка 4 родителя,  1-2 раза в неделю – 3 родителя ,  каждый день – 4 родителя,  редко – 2 родителя  2/. Какой дневник удобнее: электронный или бумажный? 4 родителя за бумажный дневник,  8 – за электронный,  2 – за оба дневника.                                  3/.О недостатках ЭД ответили так: нет ответа – 7 родителей,  никаких,  нет, не знаю, не могу ответить – 4 родителя,  проблема с Интернетом – 3 родителя  4/. преимуществ назвали: удобно, возможность узнавать реальные оценки, в любое время можно проверить, все отметки видны, которых в дневнике нет 7 родителей,  но нет ответа у 6 участников опроса,  никаких преимуществ – 1 родитель. </vt:lpstr>
      <vt:lpstr>Заключение:</vt:lpstr>
      <vt:lpstr>Благодарю всех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Кабинет информатики</cp:lastModifiedBy>
  <cp:revision>27</cp:revision>
  <dcterms:created xsi:type="dcterms:W3CDTF">2013-05-21T18:12:50Z</dcterms:created>
  <dcterms:modified xsi:type="dcterms:W3CDTF">2016-09-15T12:30:22Z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0x010100119A96C18B17A046B7DDA9BF8698E9F4</vt:lpwstr>
  </property>
  <property fmtid="{D5CDD505-2E9C-101B-9397-08002B2CF9AE}" pid="3" name="_dlc_DocIdItemGuid">
    <vt:lpwstr>bf0e59ab-117f-4d0a-8060-64ae9d36eaf9</vt:lpwstr>
  </property>
</Properties>
</file>