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8" r:id="rId8"/>
    <p:sldId id="260" r:id="rId9"/>
    <p:sldId id="261" r:id="rId10"/>
    <p:sldId id="264" r:id="rId11"/>
    <p:sldId id="269" r:id="rId12"/>
    <p:sldId id="270" r:id="rId13"/>
    <p:sldId id="271" r:id="rId14"/>
    <p:sldId id="265" r:id="rId15"/>
    <p:sldId id="267" r:id="rId16"/>
    <p:sldId id="266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&#1056;&#1086;&#1083;&#1080;&#1082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hyperlink" Target="&#1056;&#1086;&#1083;&#1080;&#1082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6;&#1086;&#1083;&#1080;&#1082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6;&#1086;&#1083;&#1080;&#108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картинку Лес, Земля/природа в телефон бесплатно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3"/>
            <a:ext cx="7743852" cy="714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928670"/>
            <a:ext cx="6700862" cy="4710130"/>
          </a:xfrm>
        </p:spPr>
        <p:txBody>
          <a:bodyPr>
            <a:normAutofit fontScale="85000" lnSpcReduction="20000"/>
          </a:bodyPr>
          <a:lstStyle/>
          <a:p>
            <a:r>
              <a:rPr lang="ru-RU" sz="3900" dirty="0" smtClean="0">
                <a:solidFill>
                  <a:srgbClr val="FF0000"/>
                </a:solidFill>
              </a:rPr>
              <a:t>Летом холодит, </a:t>
            </a:r>
          </a:p>
          <a:p>
            <a:r>
              <a:rPr lang="ru-RU" sz="3900" dirty="0" smtClean="0">
                <a:solidFill>
                  <a:srgbClr val="FF0000"/>
                </a:solidFill>
              </a:rPr>
              <a:t>Весной веселит, </a:t>
            </a:r>
          </a:p>
          <a:p>
            <a:r>
              <a:rPr lang="ru-RU" sz="3900" dirty="0" smtClean="0">
                <a:solidFill>
                  <a:srgbClr val="FF0000"/>
                </a:solidFill>
              </a:rPr>
              <a:t>Осенью питает, </a:t>
            </a:r>
          </a:p>
          <a:p>
            <a:r>
              <a:rPr lang="ru-RU" sz="3900" dirty="0" smtClean="0">
                <a:solidFill>
                  <a:srgbClr val="FF0000"/>
                </a:solidFill>
              </a:rPr>
              <a:t>Зимой согревает.</a:t>
            </a:r>
          </a:p>
          <a:p>
            <a:endParaRPr lang="ru-RU" sz="3900" dirty="0" smtClean="0">
              <a:solidFill>
                <a:srgbClr val="FF0000"/>
              </a:solidFill>
            </a:endParaRPr>
          </a:p>
          <a:p>
            <a:r>
              <a:rPr lang="ru-RU" sz="3900" dirty="0" smtClean="0">
                <a:solidFill>
                  <a:srgbClr val="FF0000"/>
                </a:solidFill>
              </a:rPr>
              <a:t>Дом со всех сторон открыт. Он резною крышей крыт. Заходи в зеленый дом – Чудеса увидишь в нем!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Текстура </a:t>
            </a:r>
            <a:endParaRPr lang="ru-RU" dirty="0"/>
          </a:p>
        </p:txBody>
      </p:sp>
      <p:pic>
        <p:nvPicPr>
          <p:cNvPr id="4" name="Picture 2" descr="Мебель из массива дерева часть 3 - Изготовление мебели - Каталог статей - Производство мебели в Нижнем Нов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286016" cy="22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7" y="2928934"/>
            <a:ext cx="171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Ель. Породы столярной древеси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357298"/>
            <a:ext cx="2235197" cy="223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3143248"/>
            <a:ext cx="1295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Плинтус, крепеж Дуб крас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357298"/>
            <a:ext cx="2235198" cy="223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29322" y="3244334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Свойства древесины БЕРЁЗЫ как материала для малоэтажного строительства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143380"/>
            <a:ext cx="2143140" cy="21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00101" y="5857892"/>
            <a:ext cx="178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Лигрон - столешницы производства Германии, Австрии (Ligron) - Производство кухонь в Москве, заказать кухни по индивидуальным пр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9" y="4154483"/>
            <a:ext cx="1938342" cy="19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00430" y="557214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Ольха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4" descr="евровагонка липа. Древесина евровагонки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071942"/>
            <a:ext cx="2057427" cy="20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15074" y="5460326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1"/>
            <a:ext cx="8215370" cy="1257295"/>
          </a:xfrm>
        </p:spPr>
        <p:txBody>
          <a:bodyPr/>
          <a:lstStyle/>
          <a:p>
            <a:r>
              <a:rPr lang="ru-RU" dirty="0" smtClean="0"/>
              <a:t>Отыщи дерево в </a:t>
            </a:r>
            <a:r>
              <a:rPr lang="ru-RU" dirty="0" smtClean="0"/>
              <a:t>мешочке.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деревообрабатывающей промышленности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2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История появления</a:t>
            </a:r>
          </a:p>
          <a:p>
            <a:pPr>
              <a:buNone/>
            </a:pPr>
            <a:r>
              <a:rPr lang="ru-RU" dirty="0" smtClean="0"/>
              <a:t>Деревообработкой начали заниматься очень давно. Правда, в старину не строили промышленные предприятия, было ремесленничество: деревянные предметы изготавливались кустарным способом.</a:t>
            </a:r>
          </a:p>
          <a:p>
            <a:pPr>
              <a:buNone/>
            </a:pPr>
            <a:r>
              <a:rPr lang="ru-RU" dirty="0" smtClean="0"/>
              <a:t>«Превращаться» в отдельный вид производства она начала только в XVIII веке, а активно развиваться – во второй половине XIX в. В это время стали создаваться предприятия (первые были открыты в Архангельской области), специализирующиеся не только на распиле древесины, но и на изготовлении мебели, клееной фанеры, спичек. В то время объемы производства были довольно большими, но само техническое состояние отрасли оставалось недостаточным (если сравнивать с зарубежными фабриками того времени).</a:t>
            </a:r>
          </a:p>
          <a:p>
            <a:pPr>
              <a:buNone/>
            </a:pPr>
            <a:r>
              <a:rPr lang="ru-RU" dirty="0" smtClean="0"/>
              <a:t>В 30-40-е годы XX века в России наблюдался рост капитального строительства. Были востребованы деревянные изделия (мебель, окна), поэтому деревообрабатывающие предприятия оказались на пике популярности. В это время на многих из них стали вводить автоматизированные и механизированные процессы производства.</a:t>
            </a:r>
          </a:p>
          <a:p>
            <a:pPr>
              <a:buNone/>
            </a:pPr>
            <a:r>
              <a:rPr lang="ru-RU" dirty="0" smtClean="0"/>
              <a:t>В период ВОВ многое разрушилось, надолго затормозилось развитие индустрии. Однако в послевоенные годы ситуация стала понемногу улучшаться.</a:t>
            </a:r>
          </a:p>
          <a:p>
            <a:pPr>
              <a:buNone/>
            </a:pPr>
            <a:r>
              <a:rPr lang="ru-RU" dirty="0" smtClean="0"/>
              <a:t>Сейчас отрасль </a:t>
            </a:r>
            <a:r>
              <a:rPr lang="ru-RU" dirty="0" smtClean="0"/>
              <a:t>продолжает  развиваться.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dirty="0" smtClean="0"/>
              <a:t>Вальщики леса, </a:t>
            </a:r>
            <a:r>
              <a:rPr lang="ru-RU" dirty="0" smtClean="0"/>
              <a:t>рамщики;</a:t>
            </a:r>
            <a:endParaRPr lang="ru-RU" dirty="0" smtClean="0"/>
          </a:p>
          <a:p>
            <a:pPr lvl="0" fontAlgn="base"/>
            <a:r>
              <a:rPr lang="ru-RU" dirty="0" smtClean="0"/>
              <a:t>станочника-распиловщика;</a:t>
            </a:r>
          </a:p>
          <a:p>
            <a:pPr lvl="0" fontAlgn="base"/>
            <a:r>
              <a:rPr lang="ru-RU" dirty="0" smtClean="0"/>
              <a:t>оператора производственных линий;</a:t>
            </a:r>
          </a:p>
          <a:p>
            <a:pPr lvl="0" fontAlgn="base"/>
            <a:r>
              <a:rPr lang="ru-RU" dirty="0" smtClean="0"/>
              <a:t>оператора сортировочных линий;</a:t>
            </a:r>
          </a:p>
          <a:p>
            <a:pPr lvl="0" fontAlgn="base"/>
            <a:r>
              <a:rPr lang="ru-RU" dirty="0" smtClean="0"/>
              <a:t>укладчик;</a:t>
            </a:r>
            <a:endParaRPr lang="ru-RU" dirty="0" smtClean="0"/>
          </a:p>
          <a:p>
            <a:pPr lvl="0" fontAlgn="base"/>
            <a:r>
              <a:rPr lang="ru-RU" dirty="0" smtClean="0"/>
              <a:t>сушильщик;</a:t>
            </a:r>
            <a:endParaRPr lang="ru-RU" dirty="0" smtClean="0"/>
          </a:p>
          <a:p>
            <a:pPr lvl="0" fontAlgn="base"/>
            <a:r>
              <a:rPr lang="ru-RU" dirty="0" smtClean="0"/>
              <a:t>сортировщик;</a:t>
            </a:r>
            <a:endParaRPr lang="ru-RU" dirty="0" smtClean="0"/>
          </a:p>
          <a:p>
            <a:pPr lvl="0" fontAlgn="base"/>
            <a:r>
              <a:rPr lang="ru-RU" dirty="0" smtClean="0"/>
              <a:t>раскройщик;</a:t>
            </a:r>
            <a:endParaRPr lang="ru-RU" dirty="0" smtClean="0"/>
          </a:p>
          <a:p>
            <a:pPr lvl="0" fontAlgn="base"/>
            <a:r>
              <a:rPr lang="ru-RU" dirty="0" smtClean="0"/>
              <a:t>отделочник;</a:t>
            </a:r>
            <a:endParaRPr lang="ru-RU" dirty="0" smtClean="0"/>
          </a:p>
          <a:p>
            <a:pPr lvl="0" fontAlgn="base"/>
            <a:r>
              <a:rPr lang="ru-RU" dirty="0" smtClean="0"/>
              <a:t>бондарь;</a:t>
            </a:r>
            <a:endParaRPr lang="ru-RU" dirty="0" smtClean="0"/>
          </a:p>
          <a:p>
            <a:pPr lvl="0" fontAlgn="base"/>
            <a:r>
              <a:rPr lang="ru-RU" dirty="0" smtClean="0"/>
              <a:t>мебельщик</a:t>
            </a:r>
            <a:endParaRPr lang="ru-RU" dirty="0" smtClean="0"/>
          </a:p>
          <a:p>
            <a:pPr lvl="0" fontAlgn="base"/>
            <a:r>
              <a:rPr lang="ru-RU" dirty="0" smtClean="0"/>
              <a:t>ложечник</a:t>
            </a:r>
            <a:endParaRPr lang="ru-RU" dirty="0" smtClean="0"/>
          </a:p>
          <a:p>
            <a:pPr lvl="0" fontAlgn="base"/>
            <a:r>
              <a:rPr lang="ru-RU" dirty="0" smtClean="0"/>
              <a:t>плотник;</a:t>
            </a:r>
            <a:endParaRPr lang="ru-RU" dirty="0" smtClean="0"/>
          </a:p>
          <a:p>
            <a:r>
              <a:rPr lang="ru-RU" dirty="0" smtClean="0"/>
              <a:t>столяр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Столяр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3"/>
            <a:ext cx="4429156" cy="35004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Одной из самых распространенных профессий людей, работающих на деревообрабатывающих предприятиях, является профессия </a:t>
            </a:r>
            <a:r>
              <a:rPr lang="ru-RU" b="1" i="1" dirty="0" smtClean="0"/>
              <a:t>столяра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4" descr="Пло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739124" cy="37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507207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Столяр занимается столярными работами: изготовлением сложной мебели, дверей, окон, арок, лестниц и других изделий из массива древесины.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400552" cy="45005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рабочий, занимающийся грубой обработкой лесного материала, постройкой деревянных зданий, выделкой деревянных частей сооружений или простой деревянной мебели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098" name="AutoShape 2" descr="https://ru.all.biz/img/ru/catalog/19503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st13.stpulscen.ru/images/product/152/093/38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4389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4" name="Picture 2" descr="Stolica.ru"/>
          <p:cNvPicPr>
            <a:picLocks noChangeAspect="1" noChangeArrowheads="1"/>
          </p:cNvPicPr>
          <p:nvPr/>
        </p:nvPicPr>
        <p:blipFill>
          <a:blip r:embed="rId3" cstate="print"/>
          <a:srcRect t="32072" b="28983"/>
          <a:stretch>
            <a:fillRect/>
          </a:stretch>
        </p:blipFill>
        <p:spPr bwMode="auto">
          <a:xfrm>
            <a:off x="428596" y="1214422"/>
            <a:ext cx="3816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Напильник по металлу NEO круглый 200мм - ЭЛСО ЭнергоДом"/>
          <p:cNvPicPr>
            <a:picLocks noChangeAspect="1" noChangeArrowheads="1"/>
          </p:cNvPicPr>
          <p:nvPr/>
        </p:nvPicPr>
        <p:blipFill>
          <a:blip r:embed="rId4" cstate="print"/>
          <a:srcRect t="30380" b="32687"/>
          <a:stretch>
            <a:fillRect/>
          </a:stretch>
        </p:blipFill>
        <p:spPr bwMode="auto">
          <a:xfrm rot="1322213">
            <a:off x="4867613" y="1446702"/>
            <a:ext cx="3276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Лобзик ручной 200мм SPARTA"/>
          <p:cNvPicPr>
            <a:picLocks noChangeAspect="1" noChangeArrowheads="1"/>
          </p:cNvPicPr>
          <p:nvPr/>
        </p:nvPicPr>
        <p:blipFill>
          <a:blip r:embed="rId5" cstate="print"/>
          <a:srcRect l="8820" t="8820" b="9280"/>
          <a:stretch>
            <a:fillRect/>
          </a:stretch>
        </p:blipFill>
        <p:spPr bwMode="auto">
          <a:xfrm>
            <a:off x="785786" y="2643182"/>
            <a:ext cx="24050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Деревянный рубанок 40x190 мм STAYER 1854-19, товары и цены, продажа бытовой и климатической техники, купить товары для дома, мед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285992"/>
            <a:ext cx="2231967" cy="20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im2-tub-ru.yandex.net/i?id=091bc955ec04883d3e7786a2fae0d97a-44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28527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mywishlist.ru/pic/i/wish/orig/005/453/379.jpeg"/>
          <p:cNvPicPr>
            <a:picLocks noChangeAspect="1" noChangeArrowheads="1"/>
          </p:cNvPicPr>
          <p:nvPr/>
        </p:nvPicPr>
        <p:blipFill>
          <a:blip r:embed="rId8" cstate="print"/>
          <a:srcRect t="6517" b="8760"/>
          <a:stretch>
            <a:fillRect/>
          </a:stretch>
        </p:blipFill>
        <p:spPr bwMode="auto">
          <a:xfrm>
            <a:off x="323850" y="4941888"/>
            <a:ext cx="297973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Нож для резьбы врезающий с дер. ручкой (Narex, Чехия) - &quot;Мастер Строй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4714884"/>
            <a:ext cx="1517646" cy="15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Нужна помощь. (Страница 492) - Трёп - Воронежский рыболовный клуб Minnow.ru"/>
          <p:cNvPicPr>
            <a:picLocks noChangeAspect="1" noChangeArrowheads="1"/>
          </p:cNvPicPr>
          <p:nvPr/>
        </p:nvPicPr>
        <p:blipFill>
          <a:blip r:embed="rId10" cstate="print"/>
          <a:srcRect l="16064" t="25200" r="12115" b="23141"/>
          <a:stretch>
            <a:fillRect/>
          </a:stretch>
        </p:blipFill>
        <p:spPr bwMode="auto">
          <a:xfrm>
            <a:off x="3357554" y="4867147"/>
            <a:ext cx="2428892" cy="13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https://toolsforworkingwood.com/prodimg/ms/big/MS-ISCORP_bi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toolsforworkingwood.com/prodimg/ms/big/MS-ISCORP_bi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toolsforworkingwood.com/prodimg/ms/big/MS-ISCORP_bi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user\Desktop\MS-ISCORP_big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4286256"/>
            <a:ext cx="134546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child-class.ru/sites/default/files/styles/media_gallery_thumbnail/public/physical_education_minute_in_verse_43.jpg?itok=7i0Qog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Выполняем задание в рабочей тетради</a:t>
            </a:r>
          </a:p>
          <a:p>
            <a:r>
              <a:rPr lang="ru-RU" dirty="0" err="1" smtClean="0"/>
              <a:t>Стр</a:t>
            </a:r>
            <a:r>
              <a:rPr lang="ru-RU" dirty="0" smtClean="0"/>
              <a:t> 41-42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Последовательность </a:t>
            </a:r>
            <a:r>
              <a:rPr lang="ru-RU" b="1" dirty="0" smtClean="0"/>
              <a:t>изготовления изделий из древесины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Первое – это выбор материала и подготовка его к работе.</a:t>
            </a:r>
          </a:p>
          <a:p>
            <a:r>
              <a:rPr lang="ru-RU" dirty="0" smtClean="0"/>
              <a:t>Второе – разметка материала.</a:t>
            </a:r>
          </a:p>
          <a:p>
            <a:r>
              <a:rPr lang="ru-RU" dirty="0" smtClean="0"/>
              <a:t>Далее следует обработка материала и изготовление деталей.</a:t>
            </a:r>
          </a:p>
          <a:p>
            <a:r>
              <a:rPr lang="ru-RU" dirty="0" smtClean="0"/>
              <a:t>После этого следует проверка и подгонка деталей перед сборкой.</a:t>
            </a:r>
          </a:p>
          <a:p>
            <a:r>
              <a:rPr lang="ru-RU" dirty="0" smtClean="0"/>
              <a:t>Затем идёт сборка изделия.</a:t>
            </a:r>
          </a:p>
          <a:p>
            <a:r>
              <a:rPr lang="ru-RU" dirty="0" smtClean="0"/>
              <a:t>Завершается всё отделкой (оформлением) изделия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112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Тема урока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Деревообрабатывающее  производство.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1971676"/>
          </a:xfrm>
        </p:spPr>
        <p:txBody>
          <a:bodyPr/>
          <a:lstStyle/>
          <a:p>
            <a:r>
              <a:rPr lang="ru-RU" dirty="0" smtClean="0"/>
              <a:t>Я  хочу  узнать</a:t>
            </a:r>
          </a:p>
          <a:p>
            <a:r>
              <a:rPr lang="ru-RU" dirty="0" smtClean="0"/>
              <a:t>Хочу понять </a:t>
            </a:r>
          </a:p>
          <a:p>
            <a:r>
              <a:rPr lang="ru-RU" dirty="0" smtClean="0"/>
              <a:t>Хочу научиться</a:t>
            </a:r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4214818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8596" y="3786190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познакомимся с промышленностью, которая осуществляет заготовку, обработку и переработку древесины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На уроке я узнал</a:t>
            </a:r>
          </a:p>
          <a:p>
            <a:pPr>
              <a:buNone/>
            </a:pPr>
            <a:r>
              <a:rPr lang="ru-RU" dirty="0" smtClean="0"/>
              <a:t>На уроке я научился</a:t>
            </a:r>
          </a:p>
          <a:p>
            <a:pPr>
              <a:buNone/>
            </a:pPr>
            <a:r>
              <a:rPr lang="ru-RU" dirty="0" smtClean="0"/>
              <a:t>Мне было интересно</a:t>
            </a:r>
          </a:p>
          <a:p>
            <a:pPr>
              <a:buNone/>
            </a:pPr>
            <a:r>
              <a:rPr lang="ru-RU" dirty="0" smtClean="0"/>
              <a:t>У меня хорошо получилось</a:t>
            </a:r>
          </a:p>
          <a:p>
            <a:pPr>
              <a:buNone/>
            </a:pPr>
            <a:r>
              <a:rPr lang="ru-RU" dirty="0" smtClean="0"/>
              <a:t>У меня не получилось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историю создания деревянного предмета в вашей семье.</a:t>
            </a:r>
          </a:p>
          <a:p>
            <a:r>
              <a:rPr lang="ru-RU" dirty="0" smtClean="0"/>
              <a:t>Принести деревянные шпажки, нитки клей, </a:t>
            </a:r>
            <a:r>
              <a:rPr lang="ru-RU" dirty="0" err="1" smtClean="0"/>
              <a:t>картон,бумагу,ножницы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Спасибо за урок.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учебником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71942"/>
            <a:ext cx="8258204" cy="205422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Древесина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плотный материал, находящийся под корой, из которого в основном состоят корни, ствол и ветви дерева.</a:t>
            </a:r>
          </a:p>
          <a:p>
            <a:endParaRPr lang="ru-RU" dirty="0"/>
          </a:p>
        </p:txBody>
      </p:sp>
      <p:pic>
        <p:nvPicPr>
          <p:cNvPr id="4" name="Picture 2" descr="каталог - Найти лучших Производителей И Поставщиков Trade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890745"/>
            <a:ext cx="4143404" cy="31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Древесный фон для реклам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изготавливают из древесины?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Деревянные дома срубы, Санкт-Петербу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2457075" cy="184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Шведская стенка из дерева (SPORT BABY 240) купить заказать - LiderPrice, интернет-магазин спортивных тренажеров, массажного и 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142984"/>
            <a:ext cx="1263933" cy="18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Медовый праздник с Винни-Пухом или как мы праздновали День Рождения в стиле Винни Пух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142984"/>
            <a:ext cx="1989255" cy="16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Бычку - кормильцу посвящаетс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928670"/>
            <a:ext cx="1928826" cy="129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Brockton (486) by Signature Design by Ashley - Quality Furniture &amp; Appliance - Signature Design by Ashley Brockton Dealer Tex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357562"/>
            <a:ext cx="2248778" cy="179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podelunchik.ru/wp-content/uploads/2021/06/podelki-iz-dereva-poleznye-i-krasivye-melochi-dlya-doma-svoimi-rukami-36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143248"/>
            <a:ext cx="1928826" cy="1873372"/>
          </a:xfrm>
          <a:prstGeom prst="rect">
            <a:avLst/>
          </a:prstGeom>
          <a:noFill/>
        </p:spPr>
      </p:pic>
      <p:pic>
        <p:nvPicPr>
          <p:cNvPr id="16388" name="Picture 4" descr="https://podelunchik.ru/wp-content/uploads/2021/06/podelki-iz-dereva-poleznye-i-krasivye-melochi-dlya-doma-svoimi-rukami-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2928934"/>
            <a:ext cx="2214578" cy="1467158"/>
          </a:xfrm>
          <a:prstGeom prst="rect">
            <a:avLst/>
          </a:prstGeom>
          <a:noFill/>
        </p:spPr>
      </p:pic>
      <p:pic>
        <p:nvPicPr>
          <p:cNvPr id="16390" name="Picture 6" descr="https://fsd.videouroki.net/products/conspekty/techno4/15-derevoobrabatyvayushchee-proizvodstvo.files/image00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5064089"/>
            <a:ext cx="1928826" cy="1355770"/>
          </a:xfrm>
          <a:prstGeom prst="rect">
            <a:avLst/>
          </a:prstGeom>
          <a:noFill/>
        </p:spPr>
      </p:pic>
      <p:pic>
        <p:nvPicPr>
          <p:cNvPr id="13" name="Picture 2" descr="Древесный фон для рекламы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90703" y="5506363"/>
            <a:ext cx="1552735" cy="619800"/>
          </a:xfrm>
          <a:prstGeom prst="rect">
            <a:avLst/>
          </a:prstGeom>
          <a:noFill/>
        </p:spPr>
      </p:pic>
      <p:pic>
        <p:nvPicPr>
          <p:cNvPr id="10242" name="Picture 2" descr="https://vplate.ru/images/article/orig/2019/04/derevyannaya-posuda-proishozhdenie-vidy-ekspluataciya-i-uhod-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2714620"/>
            <a:ext cx="2176663" cy="1399594"/>
          </a:xfrm>
          <a:prstGeom prst="rect">
            <a:avLst/>
          </a:prstGeom>
          <a:noFill/>
        </p:spPr>
      </p:pic>
      <p:pic>
        <p:nvPicPr>
          <p:cNvPr id="10244" name="Picture 4" descr="https://vplate.ru/images/article/orig/2019/04/derevyannaya-posuda-proishozhdenie-vidy-ekspluataciya-i-uhod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2976" y="5072074"/>
            <a:ext cx="226018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Древесный фон для реклам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714908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Пиломатериалы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3"/>
            <a:ext cx="264320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hlinkClick r:id="rId2" action="ppaction://hlinkfile"/>
              </a:rPr>
              <a:t>Ролик.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  <p:pic>
        <p:nvPicPr>
          <p:cNvPr id="4" name="Picture 2" descr="Клееный брус продажа пиломатериалы СТРОИТЕЛЬНЫЕ ТОВАРЫ И ОБОРУДОВАНИЕ / Промышленная доска объявлений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08"/>
            <a:ext cx="3000364" cy="157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Клееный брус, профилированный брус, доски. Не дорого! в разд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928670"/>
            <a:ext cx="2357454" cy="176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Доска обрезная 30*125 см 1 сорт, Доска в Бугульме в Бугульме, Татарст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000108"/>
            <a:ext cx="2431869" cy="182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2844" y="2643183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Брусья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072198" y="264318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необрезные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71462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Доски обрезные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500702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Пиломатериалы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из древесины, получаемые путем продольной распиловки брёвен.</a:t>
            </a:r>
          </a:p>
        </p:txBody>
      </p:sp>
      <p:pic>
        <p:nvPicPr>
          <p:cNvPr id="7173" name="Picture 5" descr="https://www.dreamwood.su/base/attachments/img_103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286124"/>
            <a:ext cx="2500330" cy="166647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71868" y="5000636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Рейки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Древесный фон для реклам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Организация реализует фанеру ФСФ, ламинированая, ДВП, OSB: 2 000 тг. - Отделочные и облицовочные материалы Астана на Olx"/>
          <p:cNvPicPr>
            <a:picLocks noChangeAspect="1" noChangeArrowheads="1"/>
          </p:cNvPicPr>
          <p:nvPr/>
        </p:nvPicPr>
        <p:blipFill>
          <a:blip r:embed="rId4" cstate="print"/>
          <a:srcRect t="4384" b="5742"/>
          <a:stretch>
            <a:fillRect/>
          </a:stretch>
        </p:blipFill>
        <p:spPr bwMode="auto">
          <a:xfrm>
            <a:off x="428596" y="1000108"/>
            <a:ext cx="3714776" cy="27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714752"/>
            <a:ext cx="300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Фанера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35769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Древесно-стружечные плиты (ДСП)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ldsp-shop.ru/upload/iblock/b36/g7ou4ap37jsl41w55op5zzcqo0fjtd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14818"/>
            <a:ext cx="2357454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564357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Древесно-волокнистые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плиты (ДВП)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357826"/>
            <a:ext cx="2543164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s://imageserver.ibud.ua/second/2012/05/21/204x178x0/1416217769-13375822865-plita-ds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142984"/>
            <a:ext cx="3143272" cy="310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ревесный фон для реклам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357298"/>
            <a:ext cx="3357586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1. Брус.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 </a:t>
            </a:r>
            <a:r>
              <a:rPr lang="ru-RU" dirty="0" err="1" smtClean="0">
                <a:solidFill>
                  <a:srgbClr val="7030A0"/>
                </a:solidFill>
              </a:rPr>
              <a:t>Двухкантный</a:t>
            </a:r>
            <a:r>
              <a:rPr lang="ru-RU" dirty="0" smtClean="0">
                <a:solidFill>
                  <a:srgbClr val="7030A0"/>
                </a:solidFill>
              </a:rPr>
              <a:t> брус.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 Бруски.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4. </a:t>
            </a:r>
            <a:r>
              <a:rPr lang="ru-RU" dirty="0" err="1" smtClean="0">
                <a:solidFill>
                  <a:srgbClr val="7030A0"/>
                </a:solidFill>
              </a:rPr>
              <a:t>Чистообрезные</a:t>
            </a:r>
            <a:r>
              <a:rPr lang="ru-RU" dirty="0" smtClean="0">
                <a:solidFill>
                  <a:srgbClr val="7030A0"/>
                </a:solidFill>
              </a:rPr>
              <a:t>  доски.</a:t>
            </a:r>
          </a:p>
          <a:p>
            <a:pPr marL="274638" indent="-274638"/>
            <a:r>
              <a:rPr lang="ru-RU" dirty="0" smtClean="0">
                <a:solidFill>
                  <a:srgbClr val="7030A0"/>
                </a:solidFill>
              </a:rPr>
              <a:t>5. Обрезные доски с тупым  и  острым обзолом.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6. </a:t>
            </a:r>
            <a:r>
              <a:rPr lang="ru-RU" dirty="0" err="1" smtClean="0">
                <a:solidFill>
                  <a:srgbClr val="7030A0"/>
                </a:solidFill>
              </a:rPr>
              <a:t>Трёхкантный</a:t>
            </a:r>
            <a:r>
              <a:rPr lang="ru-RU" dirty="0" smtClean="0">
                <a:solidFill>
                  <a:srgbClr val="7030A0"/>
                </a:solidFill>
              </a:rPr>
              <a:t> брус.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7. </a:t>
            </a:r>
            <a:r>
              <a:rPr lang="ru-RU" dirty="0" err="1" smtClean="0">
                <a:solidFill>
                  <a:srgbClr val="7030A0"/>
                </a:solidFill>
              </a:rPr>
              <a:t>Необрезная</a:t>
            </a:r>
            <a:r>
              <a:rPr lang="ru-RU" dirty="0" smtClean="0">
                <a:solidFill>
                  <a:srgbClr val="7030A0"/>
                </a:solidFill>
              </a:rPr>
              <a:t> доска.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8. Пластина.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9. Четвертина.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10. Горбыль.</a:t>
            </a:r>
          </a:p>
        </p:txBody>
      </p:sp>
      <p:pic>
        <p:nvPicPr>
          <p:cNvPr id="4" name="Содержимое 5" descr="Пиломатериалы 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57298"/>
            <a:ext cx="5000660" cy="50006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/>
          <a:lstStyle/>
          <a:p>
            <a:r>
              <a:rPr lang="ru-RU" dirty="0" smtClean="0"/>
              <a:t>Лиственные деревья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3"/>
            <a:ext cx="2928958" cy="3214709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Дуб ( твёрдая порода).</a:t>
            </a:r>
          </a:p>
          <a:p>
            <a:r>
              <a:rPr lang="ru-RU" dirty="0" smtClean="0"/>
              <a:t>Древесина дуба твёрдая, тяжёлая , характеризуется высокой прочностью и стойкостью против гниения, красивой текстурой и цветом. Дуб легко поддается механической обработке, хорошо отделывается и гнется, используется для резьбы и оформления интерьера. Его применяют в столярно-мебельном, бондарном и фанерном  производствах. </a:t>
            </a:r>
          </a:p>
          <a:p>
            <a:endParaRPr lang="ru-RU" dirty="0"/>
          </a:p>
        </p:txBody>
      </p:sp>
      <p:pic>
        <p:nvPicPr>
          <p:cNvPr id="4" name="Содержимое 8" descr="д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1563843" cy="17919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2" y="1214423"/>
            <a:ext cx="385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Берёза (твёрдая порода).</a:t>
            </a:r>
          </a:p>
          <a:p>
            <a:r>
              <a:rPr lang="ru-RU" dirty="0" smtClean="0"/>
              <a:t>Умеренно твёрдая древесина берёзы широко используется в столярно-мебельном производстве. Древесина белого цвета с лёгким красноватым и желтоватым оттенком, Берёза легко поддается обработке резанием, точением, хорошо полируется, благодаря чему широко используется в промышленности.</a:t>
            </a:r>
            <a:endParaRPr lang="ru-RU" dirty="0"/>
          </a:p>
        </p:txBody>
      </p:sp>
      <p:pic>
        <p:nvPicPr>
          <p:cNvPr id="6" name="Содержимое 4" descr="Изображение 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928670"/>
            <a:ext cx="1357322" cy="20359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4357695"/>
            <a:ext cx="5072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Клён </a:t>
            </a:r>
            <a:r>
              <a:rPr lang="ru-RU" dirty="0" smtClean="0"/>
              <a:t>, имеет белую древесину с красно бурым оттенком. Древесина клёна плотная , твёрдая, прочная и тяжёлая, хорошо поддаётся обработке резанием и отделывается. Из клёна делают ручки, колодки для рубанков, сапожные колодки, спортивный инвентарь. Применяют для производства музыкальных, в том числе смычковых инструментов, в машиностроении.</a:t>
            </a:r>
          </a:p>
        </p:txBody>
      </p:sp>
      <p:pic>
        <p:nvPicPr>
          <p:cNvPr id="9" name="Содержимое 6" descr="дуб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214818"/>
            <a:ext cx="1503773" cy="191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ревесный фон для рекл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Хвойные породы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3786214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Ель (мягкая порода).</a:t>
            </a:r>
          </a:p>
          <a:p>
            <a:r>
              <a:rPr lang="ru-RU" dirty="0" smtClean="0"/>
              <a:t>Древесина пропитана смолистыми веществами, белого цвета с лёгким жёлто-розовым оттенком, мягкая, средней пластичности, лёгкая, хорошо окрашивается. Ель является основным сырьём для целлюлозно-бумажной промышленности. Из-за большой сучковатости ель не очень хорошо поддаётся обработке, но однородность строения и высокая способность резонировать делают её незаменимой при производстве музыкальных инструментов. Ель используют для получения дранки, мебели, окон и дверей.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85860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Сосна (мягкая порода).</a:t>
            </a:r>
            <a:endParaRPr lang="ru-RU" dirty="0" smtClean="0"/>
          </a:p>
          <a:p>
            <a:r>
              <a:rPr lang="ru-RU" dirty="0" smtClean="0"/>
              <a:t>Древесина сосны пропитана смолистыми веществами, светло-красного цвета с ярко выраженной текстурой. Сосна как наиболее распространенная  хвойная порода широко используется в строительстве, мебельном производстве и других отраслях народного хозяйства. Применяют для изготовления окон, дверей, полов и потолков.</a:t>
            </a:r>
            <a:endParaRPr lang="ru-RU" dirty="0"/>
          </a:p>
        </p:txBody>
      </p:sp>
      <p:pic>
        <p:nvPicPr>
          <p:cNvPr id="6" name="Содержимое 5" descr="Сосн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29454" y="4429132"/>
            <a:ext cx="1428744" cy="2143116"/>
          </a:xfrm>
        </p:spPr>
      </p:pic>
      <p:pic>
        <p:nvPicPr>
          <p:cNvPr id="7" name="Содержимое 4" descr="Изображение 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857760"/>
            <a:ext cx="109473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CBECB5E4B0E744860110B4B4079CB6" ma:contentTypeVersion="49" ma:contentTypeDescription="Создание документа." ma:contentTypeScope="" ma:versionID="f64e954c93397c99cd0e6071b443ce1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B72D9A-4A47-4072-B748-026E6F5C2561}"/>
</file>

<file path=customXml/itemProps2.xml><?xml version="1.0" encoding="utf-8"?>
<ds:datastoreItem xmlns:ds="http://schemas.openxmlformats.org/officeDocument/2006/customXml" ds:itemID="{02B01BD4-96E8-4BF4-BD6E-0FFA19F99143}"/>
</file>

<file path=customXml/itemProps3.xml><?xml version="1.0" encoding="utf-8"?>
<ds:datastoreItem xmlns:ds="http://schemas.openxmlformats.org/officeDocument/2006/customXml" ds:itemID="{8ED15542-6222-463A-B124-3FA5693E834E}"/>
</file>

<file path=customXml/itemProps4.xml><?xml version="1.0" encoding="utf-8"?>
<ds:datastoreItem xmlns:ds="http://schemas.openxmlformats.org/officeDocument/2006/customXml" ds:itemID="{9AEE1D3F-46C0-460B-92DB-5C2AE9AAE359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834</Words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  Тема урока Деревообрабатывающее  производство.  </vt:lpstr>
      <vt:lpstr>Работа с учебником </vt:lpstr>
      <vt:lpstr>Что изготавливают из древесины? </vt:lpstr>
      <vt:lpstr> Пиломатериалы </vt:lpstr>
      <vt:lpstr>Слайд 6</vt:lpstr>
      <vt:lpstr>Слайд 7</vt:lpstr>
      <vt:lpstr>Лиственные деревья</vt:lpstr>
      <vt:lpstr>Хвойные породы</vt:lpstr>
      <vt:lpstr>Текстура </vt:lpstr>
      <vt:lpstr>Игра</vt:lpstr>
      <vt:lpstr>История деревообрабатывающей промышленности</vt:lpstr>
      <vt:lpstr>Профессии</vt:lpstr>
      <vt:lpstr>Столяр </vt:lpstr>
      <vt:lpstr>Плотник</vt:lpstr>
      <vt:lpstr>Инструменты</vt:lpstr>
      <vt:lpstr>Физминутка</vt:lpstr>
      <vt:lpstr>Практическая работа</vt:lpstr>
      <vt:lpstr>Последовательность изготовления изделий из древесины</vt:lpstr>
      <vt:lpstr>Слайд 20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2022-12-14T22:25:37Z</dcterms:created>
  <dcterms:modified xsi:type="dcterms:W3CDTF">2022-12-16T03:20:32Z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0x01010031CBECB5E4B0E744860110B4B4079CB6</vt:lpwstr>
  </property>
</Properties>
</file>