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259" r:id="rId5"/>
    <p:sldId id="260" r:id="rId6"/>
    <p:sldId id="261" r:id="rId7"/>
    <p:sldId id="263" r:id="rId8"/>
    <p:sldId id="264" r:id="rId9"/>
    <p:sldId id="265" r:id="rId10"/>
    <p:sldId id="267" r:id="rId11"/>
    <p:sldId id="266" r:id="rId12"/>
    <p:sldId id="268" r:id="rId13"/>
    <p:sldId id="269" r:id="rId14"/>
    <p:sldId id="270" r:id="rId15"/>
    <p:sldId id="271" r:id="rId16"/>
    <p:sldId id="272" r:id="rId17"/>
    <p:sldId id="274" r:id="rId18"/>
    <p:sldId id="277" r:id="rId19"/>
    <p:sldId id="275" r:id="rId20"/>
    <p:sldId id="281" r:id="rId21"/>
    <p:sldId id="278" r:id="rId22"/>
    <p:sldId id="283" r:id="rId23"/>
    <p:sldId id="279" r:id="rId24"/>
    <p:sldId id="280"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456"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1041;&#1040;&#1056;&#1041;&#1040;&#1056;&#1048;&#1050;&#1048;.mp4"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1060;&#1080;&#1079;&#1084;&#1080;&#1085;&#1091;&#1090;&#1082;&#1072;.mp4"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hyperlink" Target="&#1059;&#1088;&#1086;&#1082;&#1080;%20&#1088;&#1080;&#1089;&#1086;&#1074;&#1072;&#1085;&#1080;&#1103;.%20&#1050;&#1072;&#1082;%20&#1085;&#1072;&#1088;&#1080;&#1089;&#1086;&#1074;&#1072;&#1090;&#1100;%20&#1079;&#1080;&#1084;&#1091;%20&#1075;&#1091;&#1072;&#1096;&#1100;&#1102;%20How%20to%20Draw%20a%20Winter%20Scene%20_%20Art%20School.mp4"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ctrTitle"/>
          </p:nvPr>
        </p:nvSpPr>
        <p:spPr/>
        <p:txBody>
          <a:bodyPr/>
          <a:lstStyle/>
          <a:p>
            <a:r>
              <a:rPr lang="ru-RU" dirty="0" smtClean="0"/>
              <a:t>Изобразительное искусство</a:t>
            </a:r>
            <a:endParaRPr lang="ru-RU" dirty="0"/>
          </a:p>
        </p:txBody>
      </p:sp>
      <p:sp>
        <p:nvSpPr>
          <p:cNvPr id="3" name="Подзаголовок 2"/>
          <p:cNvSpPr>
            <a:spLocks noGrp="1"/>
          </p:cNvSpPr>
          <p:nvPr>
            <p:ph type="subTitle" idx="1"/>
          </p:nvPr>
        </p:nvSpPr>
        <p:spPr/>
        <p:txBody>
          <a:bodyPr/>
          <a:lstStyle/>
          <a:p>
            <a:r>
              <a:rPr lang="ru-RU" i="1" dirty="0" smtClean="0">
                <a:hlinkClick r:id="rId3" action="ppaction://hlinkfile"/>
              </a:rPr>
              <a:t>БАРБАРИКИ.</a:t>
            </a:r>
            <a:r>
              <a:rPr lang="en-US" i="1" dirty="0" smtClean="0">
                <a:hlinkClick r:id="rId3" action="ppaction://hlinkfile"/>
              </a:rPr>
              <a:t>mp4</a:t>
            </a:r>
            <a:endParaRPr lang="ru-RU" i="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Алексей Кондратьевич Саврасов</a:t>
            </a:r>
            <a:br>
              <a:rPr lang="ru-RU" dirty="0" smtClean="0"/>
            </a:br>
            <a:r>
              <a:rPr lang="ru-RU" dirty="0" smtClean="0"/>
              <a:t> (1830- 1897г).</a:t>
            </a:r>
            <a:endParaRPr lang="ru-RU" dirty="0"/>
          </a:p>
        </p:txBody>
      </p:sp>
      <p:sp>
        <p:nvSpPr>
          <p:cNvPr id="3" name="Содержимое 2"/>
          <p:cNvSpPr>
            <a:spLocks noGrp="1"/>
          </p:cNvSpPr>
          <p:nvPr>
            <p:ph idx="1"/>
          </p:nvPr>
        </p:nvSpPr>
        <p:spPr>
          <a:xfrm>
            <a:off x="4000496" y="1428736"/>
            <a:ext cx="4857784" cy="5072098"/>
          </a:xfrm>
        </p:spPr>
        <p:txBody>
          <a:bodyPr>
            <a:normAutofit fontScale="70000" lnSpcReduction="20000"/>
          </a:bodyPr>
          <a:lstStyle/>
          <a:p>
            <a:r>
              <a:rPr lang="ru-RU" dirty="0" smtClean="0"/>
              <a:t>Написана в селе </a:t>
            </a:r>
            <a:r>
              <a:rPr lang="ru-RU" dirty="0" err="1" smtClean="0"/>
              <a:t>Молвитино</a:t>
            </a:r>
            <a:r>
              <a:rPr lang="ru-RU" dirty="0" smtClean="0"/>
              <a:t> (в настоящее время — посёлок городского типа Сусанино, Костромская область).</a:t>
            </a:r>
          </a:p>
          <a:p>
            <a:r>
              <a:rPr lang="ru-RU" dirty="0" smtClean="0"/>
              <a:t>На картине изображена ранняя весна.  На переднем плане мы можем увидеть голые берёзы.  На земле лежит сырой снег, рядом стоят первые весенние лужи. Снег покрыт проталинами, опавшими ветками, следами птиц. Голые деревья заняли прилетевшие с зимовки грачи. Он расселись по веткам, где уже можно увидеть их гнёзда. Один из грачей находится у самого подножия берёзы и держит в клюве веточку. Идёт строительство гнезда.</a:t>
            </a:r>
            <a:endParaRPr lang="ru-RU" dirty="0"/>
          </a:p>
        </p:txBody>
      </p:sp>
      <p:sp>
        <p:nvSpPr>
          <p:cNvPr id="24578" name="AutoShape 2" descr="Алексей Саврасов. Пейзаж с церковью и колокольней, набросок к картине «Грачи прилетели» (фрагмент). Начало 1870-х. Государственная Третьяковская галерея, Москв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https://cdn.culture.ru/images/590543cc-1f91-5d1c-948c-aa5ea59d6d93/_/3-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https://cdn.culture.ru/images/590543cc-1f91-5d1c-948c-aa5ea59d6d93/_/3-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84" name="Picture 8" descr="https://arthive.net/res/media/img/ox800/work/136/430764.jpg"/>
          <p:cNvPicPr>
            <a:picLocks noChangeAspect="1" noChangeArrowheads="1"/>
          </p:cNvPicPr>
          <p:nvPr/>
        </p:nvPicPr>
        <p:blipFill>
          <a:blip r:embed="rId3"/>
          <a:srcRect/>
          <a:stretch>
            <a:fillRect/>
          </a:stretch>
        </p:blipFill>
        <p:spPr bwMode="auto">
          <a:xfrm>
            <a:off x="357158" y="1500174"/>
            <a:ext cx="3571900" cy="4665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Содержимое 2"/>
          <p:cNvSpPr txBox="1">
            <a:spLocks/>
          </p:cNvSpPr>
          <p:nvPr/>
        </p:nvSpPr>
        <p:spPr>
          <a:xfrm>
            <a:off x="285720" y="6215082"/>
            <a:ext cx="3643338"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«Грачи прилетели».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Креативнйфон для презентации"/>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lstStyle/>
          <a:p>
            <a:r>
              <a:rPr lang="ru-RU" b="1" dirty="0" smtClean="0"/>
              <a:t>Утро в сосновом лесу</a:t>
            </a:r>
            <a:endParaRPr lang="ru-RU" dirty="0"/>
          </a:p>
        </p:txBody>
      </p:sp>
      <p:sp>
        <p:nvSpPr>
          <p:cNvPr id="3" name="Содержимое 2"/>
          <p:cNvSpPr>
            <a:spLocks noGrp="1"/>
          </p:cNvSpPr>
          <p:nvPr>
            <p:ph idx="1"/>
          </p:nvPr>
        </p:nvSpPr>
        <p:spPr>
          <a:xfrm>
            <a:off x="457200" y="2857496"/>
            <a:ext cx="4043362" cy="3268667"/>
          </a:xfrm>
        </p:spPr>
        <p:txBody>
          <a:bodyPr/>
          <a:lstStyle/>
          <a:p>
            <a:endParaRPr lang="ru-RU" dirty="0"/>
          </a:p>
        </p:txBody>
      </p:sp>
      <p:pic>
        <p:nvPicPr>
          <p:cNvPr id="23554" name="Picture 2" descr="Утро в сосновом лесу - бор, лес, утро, мишки, шишкин - оригинал. "/>
          <p:cNvPicPr>
            <a:picLocks noChangeAspect="1" noChangeArrowheads="1"/>
          </p:cNvPicPr>
          <p:nvPr/>
        </p:nvPicPr>
        <p:blipFill>
          <a:blip r:embed="rId3"/>
          <a:srcRect/>
          <a:stretch>
            <a:fillRect/>
          </a:stretch>
        </p:blipFill>
        <p:spPr bwMode="auto">
          <a:xfrm>
            <a:off x="3929058" y="1357298"/>
            <a:ext cx="4606532" cy="3476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6" name="Picture 4" descr="https://veryimportantlot.com/uploads/over/files/%D0%9D%D0%BE%D0%B2%D0%BE%D1%81%D1%82%D0%B8/2020/%D0%90%D0%BF%D1%80%D0%B5%D0%BB%D1%8C%202020/%D0%A1%D1%82%D0%B0%D1%82%D1%8C%D1%8F%2028%20(1)%20%D0%98%D0%B2%D0%B0%D0%BD%20%D0%A8%D0%B8%D1%88%D0%BA%D0%B8%D0%BD.%20%D0%98%D0%B2%D0%B0%D0%BD%20%D0%9A%D1%80%D0%B0%D0%BC%D1%81%D0%BA%D0%BE%D0%B9.%20%C2%AB%D0%9F%D0%BE%D1%80%D1%82%D1%80%D0%B5%D1%82%20%D0%98.%20%D0%98.%20%D0%A8%D0%B8%D1%88%D0%BA%D0%B8%D0%BD%D0%B0%C2%BB%2C%201880.jpg"/>
          <p:cNvPicPr>
            <a:picLocks noChangeAspect="1" noChangeArrowheads="1"/>
          </p:cNvPicPr>
          <p:nvPr/>
        </p:nvPicPr>
        <p:blipFill>
          <a:blip r:embed="rId4" cstate="print"/>
          <a:srcRect/>
          <a:stretch>
            <a:fillRect/>
          </a:stretch>
        </p:blipFill>
        <p:spPr bwMode="auto">
          <a:xfrm>
            <a:off x="714348" y="1357298"/>
            <a:ext cx="2857487" cy="385034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xfrm>
            <a:off x="285720" y="274638"/>
            <a:ext cx="8501122" cy="1154098"/>
          </a:xfrm>
        </p:spPr>
        <p:txBody>
          <a:bodyPr>
            <a:noAutofit/>
          </a:bodyPr>
          <a:lstStyle/>
          <a:p>
            <a:pPr algn="l"/>
            <a:r>
              <a:rPr lang="ru-RU" sz="3200" dirty="0" smtClean="0"/>
              <a:t>Иван Иванович Шишкин</a:t>
            </a:r>
            <a:br>
              <a:rPr lang="ru-RU" sz="3200" dirty="0" smtClean="0"/>
            </a:br>
            <a:r>
              <a:rPr lang="ru-RU" sz="3200" b="1" dirty="0" smtClean="0"/>
              <a:t> Родился</a:t>
            </a:r>
            <a:r>
              <a:rPr lang="ru-RU" sz="3200" dirty="0" smtClean="0"/>
              <a:t>25 января 1832 г </a:t>
            </a:r>
            <a:r>
              <a:rPr lang="ru-RU" sz="3200" b="1" dirty="0" smtClean="0"/>
              <a:t>Умер </a:t>
            </a:r>
            <a:r>
              <a:rPr lang="ru-RU" sz="3200" dirty="0" smtClean="0"/>
              <a:t>20 марта 1898 г. (66 лет)</a:t>
            </a:r>
            <a:endParaRPr lang="ru-RU" sz="3200" dirty="0"/>
          </a:p>
        </p:txBody>
      </p:sp>
      <p:sp>
        <p:nvSpPr>
          <p:cNvPr id="3" name="Содержимое 2"/>
          <p:cNvSpPr>
            <a:spLocks noGrp="1"/>
          </p:cNvSpPr>
          <p:nvPr>
            <p:ph idx="1"/>
          </p:nvPr>
        </p:nvSpPr>
        <p:spPr>
          <a:xfrm>
            <a:off x="5214942" y="6215082"/>
            <a:ext cx="2928958" cy="428628"/>
          </a:xfrm>
        </p:spPr>
        <p:txBody>
          <a:bodyPr>
            <a:normAutofit fontScale="85000" lnSpcReduction="20000"/>
          </a:bodyPr>
          <a:lstStyle/>
          <a:p>
            <a:pPr>
              <a:buNone/>
            </a:pPr>
            <a:r>
              <a:rPr lang="ru-RU" dirty="0" smtClean="0"/>
              <a:t>Рожь</a:t>
            </a:r>
            <a:endParaRPr lang="ru-RU" dirty="0"/>
          </a:p>
        </p:txBody>
      </p:sp>
      <p:pic>
        <p:nvPicPr>
          <p:cNvPr id="25602" name="Picture 2" descr="https://ldshi.srt.muzkult.ru/media/2022/04/12/1294417235/155.jpg"/>
          <p:cNvPicPr>
            <a:picLocks noChangeAspect="1" noChangeArrowheads="1"/>
          </p:cNvPicPr>
          <p:nvPr/>
        </p:nvPicPr>
        <p:blipFill>
          <a:blip r:embed="rId3"/>
          <a:srcRect/>
          <a:stretch>
            <a:fillRect/>
          </a:stretch>
        </p:blipFill>
        <p:spPr bwMode="auto">
          <a:xfrm>
            <a:off x="1071537" y="1643050"/>
            <a:ext cx="7843181" cy="44291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lstStyle/>
          <a:p>
            <a:r>
              <a:rPr lang="ru-RU" dirty="0" smtClean="0"/>
              <a:t>Коллекционеры</a:t>
            </a:r>
            <a:endParaRPr lang="ru-RU" dirty="0"/>
          </a:p>
        </p:txBody>
      </p:sp>
      <p:sp>
        <p:nvSpPr>
          <p:cNvPr id="3" name="Содержимое 2"/>
          <p:cNvSpPr>
            <a:spLocks noGrp="1"/>
          </p:cNvSpPr>
          <p:nvPr>
            <p:ph idx="1"/>
          </p:nvPr>
        </p:nvSpPr>
        <p:spPr>
          <a:xfrm>
            <a:off x="500034" y="1600201"/>
            <a:ext cx="8215370" cy="2471741"/>
          </a:xfrm>
        </p:spPr>
        <p:txBody>
          <a:bodyPr>
            <a:normAutofit lnSpcReduction="10000"/>
          </a:bodyPr>
          <a:lstStyle/>
          <a:p>
            <a:pPr>
              <a:buNone/>
            </a:pPr>
            <a:r>
              <a:rPr lang="ru-RU" b="1" dirty="0" err="1" smtClean="0"/>
              <a:t>Коллекциони́рование</a:t>
            </a:r>
            <a:r>
              <a:rPr lang="ru-RU" dirty="0" smtClean="0"/>
              <a:t> — деятельность, в основе которой лежит собирание </a:t>
            </a:r>
            <a:r>
              <a:rPr lang="ru-RU" b="1" dirty="0" smtClean="0"/>
              <a:t>коллекции</a:t>
            </a:r>
            <a:r>
              <a:rPr lang="ru-RU" dirty="0" smtClean="0"/>
              <a:t>, то есть систематизированное собирание и изучение каких-либо объектов...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реативнйфон для презентации"/>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lstStyle/>
          <a:p>
            <a:r>
              <a:rPr lang="ru-RU" dirty="0" smtClean="0"/>
              <a:t>Павел Михайлович Третьяков</a:t>
            </a:r>
            <a:endParaRPr lang="ru-RU" dirty="0"/>
          </a:p>
        </p:txBody>
      </p:sp>
      <p:sp>
        <p:nvSpPr>
          <p:cNvPr id="3" name="Содержимое 2"/>
          <p:cNvSpPr>
            <a:spLocks noGrp="1"/>
          </p:cNvSpPr>
          <p:nvPr>
            <p:ph idx="1"/>
          </p:nvPr>
        </p:nvSpPr>
        <p:spPr>
          <a:xfrm>
            <a:off x="3929058" y="1285860"/>
            <a:ext cx="5000660" cy="5286412"/>
          </a:xfrm>
        </p:spPr>
        <p:txBody>
          <a:bodyPr>
            <a:normAutofit fontScale="55000" lnSpcReduction="20000"/>
          </a:bodyPr>
          <a:lstStyle/>
          <a:p>
            <a:r>
              <a:rPr lang="ru-RU" dirty="0" smtClean="0"/>
              <a:t>Ещё с  двумя купцами Павел и Сергей Третьяковы открыли оснащенную по последнему слову техники льняную мануфактуру в Костроме. Богатые торговцы сближались с артистами, художниками, учеными, принимали активное участие в общественно полезных начинаниях. Третьяков был не только промышленником, но и большим ценителем искусства.</a:t>
            </a:r>
          </a:p>
          <a:p>
            <a:r>
              <a:rPr lang="ru-RU" dirty="0" smtClean="0"/>
              <a:t>Павел Михайлович начал собирать картины ещё в молодости .Находил молодых художников и скупал их картины. Тем самым помогал молодым художникам. Пополнить коллекцию московского собирателя было огромной честью для художников. Картинами он заполнял свой дом. А когда картин стало очень много он построил второй этаж дома. На втором этаже устроил целую выставку картин. После реконструкции 1892 года Павел Третьяков написал заявление в Московскую городскую думу — и передал коллекции и здания в дар городу. </a:t>
            </a:r>
            <a:endParaRPr lang="ru-RU" dirty="0"/>
          </a:p>
        </p:txBody>
      </p:sp>
      <p:pic>
        <p:nvPicPr>
          <p:cNvPr id="26626" name="Picture 2" descr="https://starove.ru/wp-content/uploads/2016/05/M24_Tretyakov-picd.jpg"/>
          <p:cNvPicPr>
            <a:picLocks noChangeAspect="1" noChangeArrowheads="1"/>
          </p:cNvPicPr>
          <p:nvPr/>
        </p:nvPicPr>
        <p:blipFill>
          <a:blip r:embed="rId3" cstate="print"/>
          <a:srcRect/>
          <a:stretch>
            <a:fillRect/>
          </a:stretch>
        </p:blipFill>
        <p:spPr bwMode="auto">
          <a:xfrm>
            <a:off x="214282" y="1571612"/>
            <a:ext cx="3929058" cy="35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реативнйфон для презентации"/>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lstStyle/>
          <a:p>
            <a:r>
              <a:rPr lang="ru-RU" dirty="0" smtClean="0"/>
              <a:t>Третьяковская галерея</a:t>
            </a:r>
            <a:endParaRPr lang="ru-RU" dirty="0"/>
          </a:p>
        </p:txBody>
      </p:sp>
      <p:sp>
        <p:nvSpPr>
          <p:cNvPr id="3" name="Содержимое 2"/>
          <p:cNvSpPr>
            <a:spLocks noGrp="1"/>
          </p:cNvSpPr>
          <p:nvPr>
            <p:ph idx="1"/>
          </p:nvPr>
        </p:nvSpPr>
        <p:spPr>
          <a:xfrm>
            <a:off x="4500562" y="3500438"/>
            <a:ext cx="4186238" cy="2625725"/>
          </a:xfrm>
        </p:spPr>
        <p:txBody>
          <a:bodyPr/>
          <a:lstStyle/>
          <a:p>
            <a:endParaRPr lang="ru-RU" dirty="0"/>
          </a:p>
        </p:txBody>
      </p:sp>
      <p:pic>
        <p:nvPicPr>
          <p:cNvPr id="28674" name="Picture 2" descr="https://avatars.mds.yandex.net/i?id=dd09886280f528f7734e9cc696dfee6a_l-5284654-images-thumbs&amp;n=13"/>
          <p:cNvPicPr>
            <a:picLocks noChangeAspect="1" noChangeArrowheads="1"/>
          </p:cNvPicPr>
          <p:nvPr/>
        </p:nvPicPr>
        <p:blipFill>
          <a:blip r:embed="rId3"/>
          <a:srcRect/>
          <a:stretch>
            <a:fillRect/>
          </a:stretch>
        </p:blipFill>
        <p:spPr bwMode="auto">
          <a:xfrm>
            <a:off x="500034" y="1285860"/>
            <a:ext cx="8215370" cy="492922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реативнйфон для презентации"/>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lstStyle/>
          <a:p>
            <a:r>
              <a:rPr lang="ru-RU" dirty="0" smtClean="0"/>
              <a:t>В залах  галереи</a:t>
            </a:r>
            <a:endParaRPr lang="ru-RU" dirty="0"/>
          </a:p>
        </p:txBody>
      </p:sp>
      <p:pic>
        <p:nvPicPr>
          <p:cNvPr id="29698" name="Picture 2" descr="https://wikiway.com/upload/hl-photo/669/f83/tretyakovskaya_galereya_100.jpg"/>
          <p:cNvPicPr>
            <a:picLocks noChangeAspect="1" noChangeArrowheads="1"/>
          </p:cNvPicPr>
          <p:nvPr/>
        </p:nvPicPr>
        <p:blipFill>
          <a:blip r:embed="rId3"/>
          <a:srcRect/>
          <a:stretch>
            <a:fillRect/>
          </a:stretch>
        </p:blipFill>
        <p:spPr bwMode="auto">
          <a:xfrm>
            <a:off x="785786" y="1071546"/>
            <a:ext cx="3641560" cy="2428892"/>
          </a:xfrm>
          <a:prstGeom prst="rect">
            <a:avLst/>
          </a:prstGeom>
          <a:noFill/>
        </p:spPr>
      </p:pic>
      <p:pic>
        <p:nvPicPr>
          <p:cNvPr id="6" name="Picture 2" descr="https://static.tonkosti.ru/tonkosti/table_img/g142/1010/258906001.jpg"/>
          <p:cNvPicPr>
            <a:picLocks noChangeAspect="1" noChangeArrowheads="1"/>
          </p:cNvPicPr>
          <p:nvPr/>
        </p:nvPicPr>
        <p:blipFill>
          <a:blip r:embed="rId4"/>
          <a:srcRect/>
          <a:stretch>
            <a:fillRect/>
          </a:stretch>
        </p:blipFill>
        <p:spPr bwMode="auto">
          <a:xfrm>
            <a:off x="500034" y="3786190"/>
            <a:ext cx="3643338" cy="2575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https://enotnavolge.ru/wp-content/uploads/9/9/7/9971b71c2098f2b4ec787232c46d1cd0.jpeg"/>
          <p:cNvPicPr>
            <a:picLocks noChangeAspect="1" noChangeArrowheads="1"/>
          </p:cNvPicPr>
          <p:nvPr/>
        </p:nvPicPr>
        <p:blipFill>
          <a:blip r:embed="rId5"/>
          <a:srcRect/>
          <a:stretch>
            <a:fillRect/>
          </a:stretch>
        </p:blipFill>
        <p:spPr bwMode="auto">
          <a:xfrm>
            <a:off x="4857752" y="1142984"/>
            <a:ext cx="3825577" cy="2928958"/>
          </a:xfrm>
          <a:prstGeom prst="rect">
            <a:avLst/>
          </a:prstGeom>
          <a:noFill/>
        </p:spPr>
      </p:pic>
      <p:pic>
        <p:nvPicPr>
          <p:cNvPr id="8" name="Picture 6" descr="https://ic.pics.livejournal.com/kilchichakov/28804123/6979893/6979893_original.jpg"/>
          <p:cNvPicPr>
            <a:picLocks noGrp="1" noChangeAspect="1" noChangeArrowheads="1"/>
          </p:cNvPicPr>
          <p:nvPr>
            <p:ph idx="1"/>
          </p:nvPr>
        </p:nvPicPr>
        <p:blipFill>
          <a:blip r:embed="rId6"/>
          <a:srcRect l="7785" t="11677" r="11535" b="10827"/>
          <a:stretch>
            <a:fillRect/>
          </a:stretch>
        </p:blipFill>
        <p:spPr bwMode="auto">
          <a:xfrm>
            <a:off x="4857752" y="4286256"/>
            <a:ext cx="3688690" cy="236207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Репродукции картин в кондитерской промышленности</a:t>
            </a:r>
            <a:endParaRPr lang="ru-RU" dirty="0"/>
          </a:p>
        </p:txBody>
      </p:sp>
      <p:sp>
        <p:nvSpPr>
          <p:cNvPr id="3" name="Содержимое 2"/>
          <p:cNvSpPr>
            <a:spLocks noGrp="1"/>
          </p:cNvSpPr>
          <p:nvPr>
            <p:ph idx="1"/>
          </p:nvPr>
        </p:nvSpPr>
        <p:spPr>
          <a:xfrm>
            <a:off x="3571868" y="2285992"/>
            <a:ext cx="5114932" cy="3840171"/>
          </a:xfrm>
        </p:spPr>
        <p:txBody>
          <a:bodyPr/>
          <a:lstStyle/>
          <a:p>
            <a:endParaRPr lang="ru-RU" dirty="0"/>
          </a:p>
        </p:txBody>
      </p:sp>
      <p:pic>
        <p:nvPicPr>
          <p:cNvPr id="31746" name="Picture 2" descr="https://avatars.mds.yandex.net/i?id=88e8b7ea1fd3f6870b62b99526eade32_l-5229803-images-thumbs&amp;n=13"/>
          <p:cNvPicPr>
            <a:picLocks noChangeAspect="1" noChangeArrowheads="1"/>
          </p:cNvPicPr>
          <p:nvPr/>
        </p:nvPicPr>
        <p:blipFill>
          <a:blip r:embed="rId3"/>
          <a:srcRect/>
          <a:stretch>
            <a:fillRect/>
          </a:stretch>
        </p:blipFill>
        <p:spPr bwMode="auto">
          <a:xfrm>
            <a:off x="214282" y="1714488"/>
            <a:ext cx="2419174" cy="2786082"/>
          </a:xfrm>
          <a:prstGeom prst="rect">
            <a:avLst/>
          </a:prstGeom>
          <a:noFill/>
        </p:spPr>
      </p:pic>
      <p:pic>
        <p:nvPicPr>
          <p:cNvPr id="31748" name="Picture 4" descr="https://i7.otzovik.com/2020/01/04/9261236/img/334020_9445369.jpeg"/>
          <p:cNvPicPr>
            <a:picLocks noChangeAspect="1" noChangeArrowheads="1"/>
          </p:cNvPicPr>
          <p:nvPr/>
        </p:nvPicPr>
        <p:blipFill>
          <a:blip r:embed="rId4"/>
          <a:srcRect/>
          <a:stretch>
            <a:fillRect/>
          </a:stretch>
        </p:blipFill>
        <p:spPr bwMode="auto">
          <a:xfrm>
            <a:off x="6572264" y="1571612"/>
            <a:ext cx="1950582" cy="2786082"/>
          </a:xfrm>
          <a:prstGeom prst="rect">
            <a:avLst/>
          </a:prstGeom>
          <a:noFill/>
        </p:spPr>
      </p:pic>
      <p:pic>
        <p:nvPicPr>
          <p:cNvPr id="31750" name="Picture 6" descr="https://i5.otzovik.com/2016/04/10/3215434/img/78654212.jpeg"/>
          <p:cNvPicPr>
            <a:picLocks noChangeAspect="1" noChangeArrowheads="1"/>
          </p:cNvPicPr>
          <p:nvPr/>
        </p:nvPicPr>
        <p:blipFill>
          <a:blip r:embed="rId5"/>
          <a:srcRect/>
          <a:stretch>
            <a:fillRect/>
          </a:stretch>
        </p:blipFill>
        <p:spPr bwMode="auto">
          <a:xfrm>
            <a:off x="2928926" y="1643050"/>
            <a:ext cx="3357586" cy="2518190"/>
          </a:xfrm>
          <a:prstGeom prst="rect">
            <a:avLst/>
          </a:prstGeom>
          <a:noFill/>
        </p:spPr>
      </p:pic>
      <p:pic>
        <p:nvPicPr>
          <p:cNvPr id="31752" name="Picture 8" descr="https://www.deloks.ru/upload/iblock/242/09e8armkz6n83ouookptebexhb3ie78l/konfety_shokoladnye_mishka_kosolapyy_1kg_1_full.jpg"/>
          <p:cNvPicPr>
            <a:picLocks noChangeAspect="1" noChangeArrowheads="1"/>
          </p:cNvPicPr>
          <p:nvPr/>
        </p:nvPicPr>
        <p:blipFill>
          <a:blip r:embed="rId6" cstate="print"/>
          <a:srcRect/>
          <a:stretch>
            <a:fillRect/>
          </a:stretch>
        </p:blipFill>
        <p:spPr bwMode="auto">
          <a:xfrm>
            <a:off x="3571868" y="4286256"/>
            <a:ext cx="2000264" cy="20002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cf.ppt-online.org/files/slide/p/PH4iTBxXeOsIgby2R3MALnJoKY6N1pftVkDquv/slide-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186766" cy="868346"/>
          </a:xfrm>
        </p:spPr>
        <p:txBody>
          <a:bodyPr/>
          <a:lstStyle/>
          <a:p>
            <a:r>
              <a:rPr lang="ru-RU" dirty="0" smtClean="0"/>
              <a:t>Что мы будем рисовать</a:t>
            </a:r>
            <a:endParaRPr lang="ru-RU" dirty="0"/>
          </a:p>
        </p:txBody>
      </p:sp>
      <p:sp>
        <p:nvSpPr>
          <p:cNvPr id="3" name="Содержимое 2"/>
          <p:cNvSpPr>
            <a:spLocks noGrp="1"/>
          </p:cNvSpPr>
          <p:nvPr>
            <p:ph idx="1"/>
          </p:nvPr>
        </p:nvSpPr>
        <p:spPr>
          <a:xfrm>
            <a:off x="1857356" y="1285860"/>
            <a:ext cx="4429156" cy="3000397"/>
          </a:xfrm>
        </p:spPr>
        <p:txBody>
          <a:bodyPr>
            <a:normAutofit fontScale="85000" lnSpcReduction="20000"/>
          </a:bodyPr>
          <a:lstStyle/>
          <a:p>
            <a:r>
              <a:rPr lang="ru-RU" b="1" dirty="0" smtClean="0"/>
              <a:t>Все укроет одеялом,</a:t>
            </a:r>
            <a:br>
              <a:rPr lang="ru-RU" b="1" dirty="0" smtClean="0"/>
            </a:br>
            <a:r>
              <a:rPr lang="ru-RU" b="1" dirty="0" smtClean="0"/>
              <a:t>Все разгладит, приберёт,</a:t>
            </a:r>
            <a:br>
              <a:rPr lang="ru-RU" b="1" dirty="0" smtClean="0"/>
            </a:br>
            <a:r>
              <a:rPr lang="ru-RU" b="1" dirty="0" smtClean="0"/>
              <a:t>А потом земле усталой</a:t>
            </a:r>
            <a:br>
              <a:rPr lang="ru-RU" b="1" dirty="0" smtClean="0"/>
            </a:br>
            <a:r>
              <a:rPr lang="ru-RU" b="1" dirty="0" smtClean="0"/>
              <a:t>Колыбельную споёт. </a:t>
            </a:r>
            <a:endParaRPr lang="ru-RU" dirty="0" smtClean="0"/>
          </a:p>
          <a:p>
            <a:r>
              <a:rPr lang="ru-RU" b="1" dirty="0" smtClean="0"/>
              <a:t> Крыша в шапке меховой,</a:t>
            </a:r>
            <a:br>
              <a:rPr lang="ru-RU" b="1" dirty="0" smtClean="0"/>
            </a:br>
            <a:r>
              <a:rPr lang="ru-RU" b="1" dirty="0" smtClean="0"/>
              <a:t>Белый дым над головой,</a:t>
            </a:r>
            <a:br>
              <a:rPr lang="ru-RU" b="1" dirty="0" smtClean="0"/>
            </a:br>
            <a:r>
              <a:rPr lang="ru-RU" b="1" dirty="0" smtClean="0"/>
              <a:t>Двор в снегу, белы дома.</a:t>
            </a:r>
            <a:br>
              <a:rPr lang="ru-RU" b="1" dirty="0" smtClean="0"/>
            </a:br>
            <a:r>
              <a:rPr lang="ru-RU" b="1" dirty="0" smtClean="0"/>
              <a:t>Ночью к нам пришла… </a:t>
            </a:r>
            <a:r>
              <a:rPr lang="ru-RU" dirty="0" smtClean="0"/>
              <a:t> </a:t>
            </a:r>
            <a:r>
              <a:rPr lang="ru-RU" b="1"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74638"/>
            <a:ext cx="8186766" cy="939784"/>
          </a:xfrm>
        </p:spPr>
        <p:txBody>
          <a:bodyPr/>
          <a:lstStyle/>
          <a:p>
            <a:r>
              <a:rPr lang="ru-RU" dirty="0" smtClean="0"/>
              <a:t>Правила рисования пейзажа</a:t>
            </a:r>
            <a:endParaRPr lang="ru-RU" dirty="0"/>
          </a:p>
        </p:txBody>
      </p:sp>
      <p:sp>
        <p:nvSpPr>
          <p:cNvPr id="3" name="Содержимое 2"/>
          <p:cNvSpPr>
            <a:spLocks noGrp="1"/>
          </p:cNvSpPr>
          <p:nvPr>
            <p:ph idx="1"/>
          </p:nvPr>
        </p:nvSpPr>
        <p:spPr>
          <a:xfrm>
            <a:off x="3357554" y="1428736"/>
            <a:ext cx="5500726" cy="4929222"/>
          </a:xfrm>
        </p:spPr>
        <p:txBody>
          <a:bodyPr>
            <a:normAutofit fontScale="85000" lnSpcReduction="20000"/>
          </a:bodyPr>
          <a:lstStyle/>
          <a:p>
            <a:pPr>
              <a:buNone/>
            </a:pPr>
            <a:r>
              <a:rPr lang="ru-RU" u="sng" dirty="0" smtClean="0"/>
              <a:t>Правило 1</a:t>
            </a:r>
            <a:r>
              <a:rPr lang="ru-RU" dirty="0" smtClean="0"/>
              <a:t>. Начинаем рисовать пейзаж с линии горизонта.</a:t>
            </a:r>
          </a:p>
          <a:p>
            <a:pPr>
              <a:buNone/>
            </a:pPr>
            <a:r>
              <a:rPr lang="ru-RU" u="sng" dirty="0" smtClean="0"/>
              <a:t>Правило2. </a:t>
            </a:r>
          </a:p>
          <a:p>
            <a:pPr>
              <a:buNone/>
            </a:pPr>
            <a:r>
              <a:rPr lang="ru-RU" dirty="0" smtClean="0"/>
              <a:t>То, что вдалеке мы будем изображать мельче. А то, что близко – крупнее.</a:t>
            </a:r>
          </a:p>
          <a:p>
            <a:pPr>
              <a:buNone/>
            </a:pPr>
            <a:r>
              <a:rPr lang="ru-RU" u="sng" dirty="0" smtClean="0"/>
              <a:t>Правило 3</a:t>
            </a:r>
          </a:p>
          <a:p>
            <a:pPr>
              <a:buNone/>
            </a:pPr>
            <a:r>
              <a:rPr lang="ru-RU" dirty="0" smtClean="0"/>
              <a:t> В дали на картине краски берём более тусклые, в близи более яркие, насыщенные. </a:t>
            </a:r>
          </a:p>
          <a:p>
            <a:pPr>
              <a:buNone/>
            </a:pPr>
            <a:r>
              <a:rPr lang="ru-RU" u="sng" dirty="0" smtClean="0"/>
              <a:t>Правило 4 </a:t>
            </a:r>
            <a:r>
              <a:rPr lang="ru-RU" dirty="0" smtClean="0"/>
              <a:t>На переднем плане рисуем тёплыми красками на заднем холодными</a:t>
            </a:r>
          </a:p>
          <a:p>
            <a:pPr>
              <a:buNone/>
            </a:pPr>
            <a:endParaRPr lang="ru-RU" dirty="0"/>
          </a:p>
        </p:txBody>
      </p:sp>
      <p:pic>
        <p:nvPicPr>
          <p:cNvPr id="5" name="Picture 2" descr="Левитан Вечер. Золотой плес.jpg"/>
          <p:cNvPicPr>
            <a:picLocks noChangeAspect="1" noChangeArrowheads="1"/>
          </p:cNvPicPr>
          <p:nvPr/>
        </p:nvPicPr>
        <p:blipFill>
          <a:blip r:embed="rId3"/>
          <a:srcRect/>
          <a:stretch>
            <a:fillRect/>
          </a:stretch>
        </p:blipFill>
        <p:spPr bwMode="auto">
          <a:xfrm>
            <a:off x="214282" y="1571612"/>
            <a:ext cx="3048022" cy="1785950"/>
          </a:xfrm>
          <a:prstGeom prst="rect">
            <a:avLst/>
          </a:prstGeom>
          <a:noFill/>
        </p:spPr>
      </p:pic>
      <p:sp>
        <p:nvSpPr>
          <p:cNvPr id="6" name="Прямоугольник 5"/>
          <p:cNvSpPr/>
          <p:nvPr/>
        </p:nvSpPr>
        <p:spPr>
          <a:xfrm>
            <a:off x="428597" y="3286124"/>
            <a:ext cx="2786082" cy="646331"/>
          </a:xfrm>
          <a:prstGeom prst="rect">
            <a:avLst/>
          </a:prstGeom>
        </p:spPr>
        <p:txBody>
          <a:bodyPr wrap="square">
            <a:spAutoFit/>
          </a:bodyPr>
          <a:lstStyle/>
          <a:p>
            <a:r>
              <a:rPr lang="ru-RU" dirty="0" smtClean="0"/>
              <a:t>Исаак Ильич Левитан «Золотой плёс».</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7999"/>
          </a:xfrm>
          <a:prstGeom prst="rect">
            <a:avLst/>
          </a:prstGeom>
          <a:noFill/>
        </p:spPr>
      </p:pic>
      <p:pic>
        <p:nvPicPr>
          <p:cNvPr id="5" name="Picture 4" descr="Солнышко летнее"/>
          <p:cNvPicPr>
            <a:picLocks noChangeAspect="1" noChangeArrowheads="1" noCrop="1"/>
          </p:cNvPicPr>
          <p:nvPr/>
        </p:nvPicPr>
        <p:blipFill>
          <a:blip r:embed="rId3"/>
          <a:srcRect/>
          <a:stretch>
            <a:fillRect/>
          </a:stretch>
        </p:blipFill>
        <p:spPr bwMode="auto">
          <a:xfrm>
            <a:off x="1000100" y="571480"/>
            <a:ext cx="7162814" cy="537211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err="1" smtClean="0">
                <a:hlinkClick r:id="rId3" action="ppaction://hlinkfile"/>
              </a:rPr>
              <a:t>Физминутка</a:t>
            </a:r>
            <a:r>
              <a:rPr lang="ru-RU" dirty="0" smtClean="0">
                <a:hlinkClick r:id="rId3" action="ppaction://hlinkfile"/>
              </a:rPr>
              <a:t>.</a:t>
            </a:r>
            <a:r>
              <a:rPr lang="en-US" dirty="0" smtClean="0">
                <a:hlinkClick r:id="rId3" action="ppaction://hlinkfile"/>
              </a:rPr>
              <a:t>mp4</a:t>
            </a:r>
            <a:endParaRPr lang="ru-RU" dirty="0"/>
          </a:p>
        </p:txBody>
      </p:sp>
      <p:sp>
        <p:nvSpPr>
          <p:cNvPr id="3" name="Содержимое 2"/>
          <p:cNvSpPr>
            <a:spLocks noGrp="1"/>
          </p:cNvSpPr>
          <p:nvPr>
            <p:ph idx="1"/>
          </p:nvPr>
        </p:nvSpPr>
        <p:spPr/>
        <p:txBody>
          <a:bodyPr>
            <a:normAutofit lnSpcReduction="10000"/>
          </a:bodyPr>
          <a:lstStyle/>
          <a:p>
            <a:r>
              <a:rPr lang="ru-RU" dirty="0" smtClean="0"/>
              <a:t>Раз - подняться, потянуться.</a:t>
            </a:r>
          </a:p>
          <a:p>
            <a:r>
              <a:rPr lang="ru-RU" dirty="0" smtClean="0"/>
              <a:t>Два – согнуться, разогнуться.</a:t>
            </a:r>
            <a:br>
              <a:rPr lang="ru-RU" dirty="0" smtClean="0"/>
            </a:br>
            <a:r>
              <a:rPr lang="ru-RU" dirty="0" smtClean="0"/>
              <a:t>Три – в ладоши три хлопка,</a:t>
            </a:r>
            <a:br>
              <a:rPr lang="ru-RU" dirty="0" smtClean="0"/>
            </a:br>
            <a:r>
              <a:rPr lang="ru-RU" dirty="0" smtClean="0"/>
              <a:t>Головою три кивка.</a:t>
            </a:r>
            <a:br>
              <a:rPr lang="ru-RU" dirty="0" smtClean="0"/>
            </a:br>
            <a:r>
              <a:rPr lang="ru-RU" dirty="0" smtClean="0"/>
              <a:t>На четыре – руки шире,</a:t>
            </a:r>
            <a:br>
              <a:rPr lang="ru-RU" dirty="0" smtClean="0"/>
            </a:br>
            <a:r>
              <a:rPr lang="ru-RU" dirty="0" smtClean="0"/>
              <a:t>Пять – руками помахать,</a:t>
            </a:r>
            <a:br>
              <a:rPr lang="ru-RU" dirty="0" smtClean="0"/>
            </a:br>
            <a:r>
              <a:rPr lang="ru-RU" dirty="0" smtClean="0"/>
              <a:t>Шесть – тихонечко присесть.</a:t>
            </a:r>
            <a:br>
              <a:rPr lang="ru-RU" dirty="0" smtClean="0"/>
            </a:br>
            <a:r>
              <a:rPr lang="ru-RU" dirty="0" smtClean="0"/>
              <a:t>Будем дружно рисовать</a:t>
            </a:r>
            <a:br>
              <a:rPr lang="ru-RU" dirty="0" smtClean="0"/>
            </a:br>
            <a:r>
              <a:rPr lang="ru-RU" dirty="0" smtClean="0"/>
              <a:t>И картины создавать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Порядок работы над пейзажем:</a:t>
            </a:r>
            <a:br>
              <a:rPr lang="ru-RU" dirty="0" smtClean="0"/>
            </a:br>
            <a:endParaRPr lang="ru-RU" dirty="0"/>
          </a:p>
        </p:txBody>
      </p:sp>
      <p:sp>
        <p:nvSpPr>
          <p:cNvPr id="3" name="Содержимое 2"/>
          <p:cNvSpPr>
            <a:spLocks noGrp="1"/>
          </p:cNvSpPr>
          <p:nvPr>
            <p:ph idx="1"/>
          </p:nvPr>
        </p:nvSpPr>
        <p:spPr>
          <a:xfrm>
            <a:off x="357158" y="1142984"/>
            <a:ext cx="8329642" cy="5143536"/>
          </a:xfrm>
        </p:spPr>
        <p:txBody>
          <a:bodyPr>
            <a:normAutofit fontScale="55000" lnSpcReduction="20000"/>
          </a:bodyPr>
          <a:lstStyle/>
          <a:p>
            <a:r>
              <a:rPr lang="ru-RU" dirty="0" smtClean="0"/>
              <a:t>1.Выбор уголка природы. Работа выполняется с натуры или по представлению.</a:t>
            </a:r>
          </a:p>
          <a:p>
            <a:r>
              <a:rPr lang="ru-RU" dirty="0" smtClean="0"/>
              <a:t>2.Работа начинается с наброска карандашом.</a:t>
            </a:r>
          </a:p>
          <a:p>
            <a:r>
              <a:rPr lang="ru-RU" dirty="0" smtClean="0"/>
              <a:t>3.Делим плоскость листа на 2 части: небо и землю.(линия горизонта)</a:t>
            </a:r>
          </a:p>
          <a:p>
            <a:r>
              <a:rPr lang="ru-RU" dirty="0" smtClean="0"/>
              <a:t>4.Используем 2 закона: линейной и воздушной перспективы.</a:t>
            </a:r>
          </a:p>
          <a:p>
            <a:r>
              <a:rPr lang="ru-RU" dirty="0" smtClean="0"/>
              <a:t>Законы перспективы.</a:t>
            </a:r>
          </a:p>
          <a:p>
            <a:r>
              <a:rPr lang="ru-RU" dirty="0" smtClean="0"/>
              <a:t>1. Все ближние предметы воспринимаются подробно, а удаленные – обобщенно. </a:t>
            </a:r>
          </a:p>
          <a:p>
            <a:r>
              <a:rPr lang="ru-RU" dirty="0" smtClean="0"/>
              <a:t>2. Все ближние предметы воспринимаются четко, а удаленные – неопределенно. </a:t>
            </a:r>
          </a:p>
          <a:p>
            <a:r>
              <a:rPr lang="ru-RU" dirty="0" smtClean="0"/>
              <a:t>3. На большом расстоянии светлые предметы кажутся темнее, а темные – светлее ближних.</a:t>
            </a:r>
          </a:p>
          <a:p>
            <a:r>
              <a:rPr lang="ru-RU" dirty="0" smtClean="0"/>
              <a:t>4. Все ближние предметы обладают контрастной, сильной светотенью и видятся нам объемными, все дальние – слабо выражены светотенью и кажутся плоскими.  </a:t>
            </a:r>
          </a:p>
          <a:p>
            <a:r>
              <a:rPr lang="ru-RU" dirty="0" smtClean="0"/>
              <a:t>5. На цвет предметов в пространстве влияет воздушная среда, чем дальше, тем больше.</a:t>
            </a:r>
          </a:p>
          <a:p>
            <a:r>
              <a:rPr lang="ru-RU" dirty="0" smtClean="0"/>
              <a:t>6. В зависимости от времени года или смены частей суток изменяется и цветовая палитра.</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928926" y="274638"/>
            <a:ext cx="3429024" cy="1582726"/>
          </a:xfrm>
        </p:spPr>
        <p:txBody>
          <a:bodyPr/>
          <a:lstStyle/>
          <a:p>
            <a:r>
              <a:rPr lang="ru-RU" dirty="0" smtClean="0"/>
              <a:t>Зимний пейзаж</a:t>
            </a:r>
            <a:endParaRPr lang="ru-RU" dirty="0"/>
          </a:p>
        </p:txBody>
      </p:sp>
      <p:sp>
        <p:nvSpPr>
          <p:cNvPr id="3" name="Содержимое 2"/>
          <p:cNvSpPr>
            <a:spLocks noGrp="1"/>
          </p:cNvSpPr>
          <p:nvPr>
            <p:ph idx="1"/>
          </p:nvPr>
        </p:nvSpPr>
        <p:spPr>
          <a:xfrm>
            <a:off x="5000628" y="3000372"/>
            <a:ext cx="3686172" cy="3125791"/>
          </a:xfrm>
        </p:spPr>
        <p:txBody>
          <a:bodyPr/>
          <a:lstStyle/>
          <a:p>
            <a:endParaRPr lang="ru-RU" dirty="0"/>
          </a:p>
        </p:txBody>
      </p:sp>
      <p:pic>
        <p:nvPicPr>
          <p:cNvPr id="1026" name="Picture 2" descr="https://sun1-25.userapi.com/impg/7OquVfZpKZ2ZtRwxseUtDTBcXV5p4GyznGgdXA/SzDvWPIl7tU.jpg?size=564x689&amp;quality=96&amp;sign=61f52e81799c1a77687ea223b90aef6f&amp;type=album"/>
          <p:cNvPicPr>
            <a:picLocks noChangeAspect="1" noChangeArrowheads="1"/>
          </p:cNvPicPr>
          <p:nvPr/>
        </p:nvPicPr>
        <p:blipFill>
          <a:blip r:embed="rId3"/>
          <a:srcRect/>
          <a:stretch>
            <a:fillRect/>
          </a:stretch>
        </p:blipFill>
        <p:spPr bwMode="auto">
          <a:xfrm>
            <a:off x="428596" y="285728"/>
            <a:ext cx="3214710" cy="3195458"/>
          </a:xfrm>
          <a:prstGeom prst="rect">
            <a:avLst/>
          </a:prstGeom>
          <a:noFill/>
        </p:spPr>
      </p:pic>
      <p:pic>
        <p:nvPicPr>
          <p:cNvPr id="1028" name="Picture 4" descr="https://sun1-86.userapi.com/impg/z9hE-c-J0eVf9D2izkmhMnVy7AekSGMQwBTw7w/yEPZyGBz7HI.jpg?size=398x500&amp;quality=96&amp;sign=3977568f9a9a6590b16fae4efb5c65fc&amp;type=album"/>
          <p:cNvPicPr>
            <a:picLocks noChangeAspect="1" noChangeArrowheads="1"/>
          </p:cNvPicPr>
          <p:nvPr/>
        </p:nvPicPr>
        <p:blipFill>
          <a:blip r:embed="rId4"/>
          <a:srcRect/>
          <a:stretch>
            <a:fillRect/>
          </a:stretch>
        </p:blipFill>
        <p:spPr bwMode="auto">
          <a:xfrm>
            <a:off x="5786446" y="285728"/>
            <a:ext cx="3000396" cy="3071834"/>
          </a:xfrm>
          <a:prstGeom prst="rect">
            <a:avLst/>
          </a:prstGeom>
          <a:noFill/>
        </p:spPr>
      </p:pic>
      <p:pic>
        <p:nvPicPr>
          <p:cNvPr id="1030" name="Picture 6" descr="https://sun1-96.userapi.com/impg/TV0cNdKefC1cRvtl6HkQOOUq6jY67ef1nlQMdQ/Tv2uAt0NRks.jpg?size=1280x1274&amp;quality=96&amp;sign=d65ec7522cab0a709ae696808465be6d&amp;type=album"/>
          <p:cNvPicPr>
            <a:picLocks noChangeAspect="1" noChangeArrowheads="1"/>
          </p:cNvPicPr>
          <p:nvPr/>
        </p:nvPicPr>
        <p:blipFill>
          <a:blip r:embed="rId5" cstate="print"/>
          <a:srcRect/>
          <a:stretch>
            <a:fillRect/>
          </a:stretch>
        </p:blipFill>
        <p:spPr bwMode="auto">
          <a:xfrm>
            <a:off x="1214414" y="3500438"/>
            <a:ext cx="3229176" cy="3214040"/>
          </a:xfrm>
          <a:prstGeom prst="rect">
            <a:avLst/>
          </a:prstGeom>
          <a:noFill/>
        </p:spPr>
      </p:pic>
      <p:pic>
        <p:nvPicPr>
          <p:cNvPr id="1032" name="Picture 8" descr="https://sun1-23.userapi.com/impg/W8E098TOtUdhJ9S9wE_q8gevjcJ7qlzsaqR0_Q/L0UvR6e0wb8.jpg?size=665x665&amp;quality=96&amp;sign=c91080f3bd250e6d759f4f0f29a766ee&amp;type=album"/>
          <p:cNvPicPr>
            <a:picLocks noChangeAspect="1" noChangeArrowheads="1"/>
          </p:cNvPicPr>
          <p:nvPr/>
        </p:nvPicPr>
        <p:blipFill>
          <a:blip r:embed="rId6"/>
          <a:srcRect/>
          <a:stretch>
            <a:fillRect/>
          </a:stretch>
        </p:blipFill>
        <p:spPr bwMode="auto">
          <a:xfrm>
            <a:off x="4714876" y="3571876"/>
            <a:ext cx="3143272" cy="314327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Самостоятельная работа</a:t>
            </a:r>
            <a:endParaRPr lang="ru-RU" dirty="0"/>
          </a:p>
        </p:txBody>
      </p:sp>
      <p:sp>
        <p:nvSpPr>
          <p:cNvPr id="3" name="Содержимое 2"/>
          <p:cNvSpPr>
            <a:spLocks noGrp="1"/>
          </p:cNvSpPr>
          <p:nvPr>
            <p:ph idx="1"/>
          </p:nvPr>
        </p:nvSpPr>
        <p:spPr>
          <a:xfrm>
            <a:off x="571472" y="5000636"/>
            <a:ext cx="4857784" cy="1125527"/>
          </a:xfrm>
        </p:spPr>
        <p:txBody>
          <a:bodyPr>
            <a:normAutofit fontScale="70000" lnSpcReduction="20000"/>
          </a:bodyPr>
          <a:lstStyle/>
          <a:p>
            <a:r>
              <a:rPr lang="ru-RU" dirty="0" smtClean="0">
                <a:hlinkClick r:id="rId3" action="ppaction://hlinkfile"/>
              </a:rPr>
              <a:t>Уроки рисования. Как нарисовать зиму гуашью </a:t>
            </a:r>
            <a:r>
              <a:rPr lang="en-US" dirty="0" smtClean="0">
                <a:hlinkClick r:id="rId3" action="ppaction://hlinkfile"/>
              </a:rPr>
              <a:t>How to Draw a Winter Scene _ Art School.mp4</a:t>
            </a:r>
            <a:endParaRPr lang="ru-RU" dirty="0"/>
          </a:p>
        </p:txBody>
      </p:sp>
      <p:pic>
        <p:nvPicPr>
          <p:cNvPr id="35842" name="Picture 2" descr="https://papik.pro/uploads/posts/2021-12/1639358633_1-papik-pro-p-posledovatelnii-risunok-zimu-poetapno-1.jpg"/>
          <p:cNvPicPr>
            <a:picLocks noChangeAspect="1" noChangeArrowheads="1"/>
          </p:cNvPicPr>
          <p:nvPr/>
        </p:nvPicPr>
        <p:blipFill>
          <a:blip r:embed="rId4"/>
          <a:srcRect/>
          <a:stretch>
            <a:fillRect/>
          </a:stretch>
        </p:blipFill>
        <p:spPr bwMode="auto">
          <a:xfrm>
            <a:off x="642910" y="1285860"/>
            <a:ext cx="4619657" cy="3464743"/>
          </a:xfrm>
          <a:prstGeom prst="rect">
            <a:avLst/>
          </a:prstGeom>
          <a:noFill/>
        </p:spPr>
      </p:pic>
      <p:pic>
        <p:nvPicPr>
          <p:cNvPr id="35844" name="Picture 4" descr="https://avatars.mds.yandex.net/i?id=fcd8af3d1fd9a8f4313bf032fef67950_l-5886161-images-thumbs&amp;ref=rim&amp;n=13&amp;w=665&amp;h=793"/>
          <p:cNvPicPr>
            <a:picLocks noChangeAspect="1" noChangeArrowheads="1"/>
          </p:cNvPicPr>
          <p:nvPr/>
        </p:nvPicPr>
        <p:blipFill>
          <a:blip r:embed="rId5"/>
          <a:srcRect/>
          <a:stretch>
            <a:fillRect/>
          </a:stretch>
        </p:blipFill>
        <p:spPr bwMode="auto">
          <a:xfrm>
            <a:off x="5489692" y="1500174"/>
            <a:ext cx="3654308" cy="435769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0034" y="1600201"/>
            <a:ext cx="8186766" cy="3757626"/>
          </a:xfrm>
        </p:spPr>
        <p:txBody>
          <a:bodyPr>
            <a:normAutofit/>
          </a:bodyPr>
          <a:lstStyle/>
          <a:p>
            <a:r>
              <a:rPr lang="ru-RU" i="1" dirty="0" smtClean="0"/>
              <a:t>На уроке я  узнал …..</a:t>
            </a:r>
          </a:p>
          <a:p>
            <a:r>
              <a:rPr lang="ru-RU" i="1" dirty="0" smtClean="0"/>
              <a:t>На уроке я научился….</a:t>
            </a:r>
          </a:p>
          <a:p>
            <a:r>
              <a:rPr lang="ru-RU" i="1" dirty="0" smtClean="0"/>
              <a:t>На уроке я понял….</a:t>
            </a:r>
          </a:p>
          <a:p>
            <a:r>
              <a:rPr lang="ru-RU" i="1" dirty="0" smtClean="0"/>
              <a:t>На уроке мне было интересно</a:t>
            </a:r>
          </a:p>
          <a:p>
            <a:r>
              <a:rPr lang="ru-RU" i="1" dirty="0" smtClean="0"/>
              <a:t>На уроке было трудно….</a:t>
            </a:r>
          </a:p>
          <a:p>
            <a:r>
              <a:rPr lang="ru-RU" i="1" dirty="0" smtClean="0"/>
              <a:t>На уроке у меня не получилось</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Спасибо за урок</a:t>
            </a:r>
            <a:endParaRPr lang="ru-RU" dirty="0"/>
          </a:p>
        </p:txBody>
      </p:sp>
      <p:pic>
        <p:nvPicPr>
          <p:cNvPr id="5" name="Picture 4" descr="Солнышко летнее"/>
          <p:cNvPicPr>
            <a:picLocks noGrp="1" noChangeAspect="1" noChangeArrowheads="1" noCrop="1"/>
          </p:cNvPicPr>
          <p:nvPr>
            <p:ph idx="1"/>
          </p:nvPr>
        </p:nvPicPr>
        <p:blipFill>
          <a:blip r:embed="rId3"/>
          <a:srcRect/>
          <a:stretch>
            <a:fillRect/>
          </a:stretch>
        </p:blipFill>
        <p:spPr bwMode="auto">
          <a:xfrm>
            <a:off x="2133600" y="2034381"/>
            <a:ext cx="4876800" cy="3657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285720" y="0"/>
            <a:ext cx="9429720" cy="7072289"/>
          </a:xfrm>
          <a:prstGeom prst="rect">
            <a:avLst/>
          </a:prstGeom>
          <a:noFill/>
        </p:spPr>
      </p:pic>
      <p:sp>
        <p:nvSpPr>
          <p:cNvPr id="2" name="Заголовок 1"/>
          <p:cNvSpPr>
            <a:spLocks noGrp="1"/>
          </p:cNvSpPr>
          <p:nvPr>
            <p:ph type="title"/>
          </p:nvPr>
        </p:nvSpPr>
        <p:spPr>
          <a:xfrm>
            <a:off x="285720" y="274638"/>
            <a:ext cx="8401080" cy="2725734"/>
          </a:xfrm>
        </p:spPr>
        <p:txBody>
          <a:bodyPr>
            <a:normAutofit/>
          </a:bodyPr>
          <a:lstStyle/>
          <a:p>
            <a:r>
              <a:rPr lang="ru-RU" dirty="0" smtClean="0"/>
              <a:t/>
            </a:r>
            <a:br>
              <a:rPr lang="ru-RU" dirty="0" smtClean="0"/>
            </a:br>
            <a:endParaRPr lang="ru-RU" dirty="0"/>
          </a:p>
        </p:txBody>
      </p:sp>
      <p:sp>
        <p:nvSpPr>
          <p:cNvPr id="3" name="Содержимое 2"/>
          <p:cNvSpPr>
            <a:spLocks noGrp="1"/>
          </p:cNvSpPr>
          <p:nvPr>
            <p:ph idx="1"/>
          </p:nvPr>
        </p:nvSpPr>
        <p:spPr>
          <a:xfrm>
            <a:off x="642910" y="857232"/>
            <a:ext cx="7858180" cy="5643602"/>
          </a:xfrm>
        </p:spPr>
        <p:txBody>
          <a:bodyPr>
            <a:normAutofit fontScale="92500" lnSpcReduction="20000"/>
          </a:bodyPr>
          <a:lstStyle/>
          <a:p>
            <a:pPr algn="ctr"/>
            <a:r>
              <a:rPr lang="ru-RU" b="1" dirty="0" smtClean="0"/>
              <a:t>Наша Родина</a:t>
            </a:r>
          </a:p>
          <a:p>
            <a:pPr algn="ctr"/>
            <a:r>
              <a:rPr lang="ru-RU" b="1" i="1" dirty="0" smtClean="0"/>
              <a:t>Г. </a:t>
            </a:r>
            <a:r>
              <a:rPr lang="ru-RU" b="1" i="1" dirty="0" err="1" smtClean="0"/>
              <a:t>Ладонщиков</a:t>
            </a:r>
            <a:endParaRPr lang="ru-RU" b="1" i="1" dirty="0" smtClean="0"/>
          </a:p>
          <a:p>
            <a:pPr algn="ctr"/>
            <a:r>
              <a:rPr lang="ru-RU" dirty="0" smtClean="0"/>
              <a:t>И красива и богата</a:t>
            </a:r>
            <a:br>
              <a:rPr lang="ru-RU" dirty="0" smtClean="0"/>
            </a:br>
            <a:r>
              <a:rPr lang="ru-RU" dirty="0" smtClean="0"/>
              <a:t>Наша Родина, ребята.</a:t>
            </a:r>
            <a:br>
              <a:rPr lang="ru-RU" dirty="0" smtClean="0"/>
            </a:br>
            <a:r>
              <a:rPr lang="ru-RU" dirty="0" smtClean="0"/>
              <a:t>Долго ехать от столицы</a:t>
            </a:r>
            <a:br>
              <a:rPr lang="ru-RU" dirty="0" smtClean="0"/>
            </a:br>
            <a:r>
              <a:rPr lang="ru-RU" dirty="0" smtClean="0"/>
              <a:t>До любой ее границы.</a:t>
            </a:r>
          </a:p>
          <a:p>
            <a:pPr algn="ctr"/>
            <a:r>
              <a:rPr lang="ru-RU" dirty="0" smtClean="0"/>
              <a:t>Все вокруг свое, родное:</a:t>
            </a:r>
            <a:br>
              <a:rPr lang="ru-RU" dirty="0" smtClean="0"/>
            </a:br>
            <a:r>
              <a:rPr lang="ru-RU" dirty="0" smtClean="0"/>
              <a:t>Горы, степи и леса:</a:t>
            </a:r>
            <a:br>
              <a:rPr lang="ru-RU" dirty="0" smtClean="0"/>
            </a:br>
            <a:r>
              <a:rPr lang="ru-RU" dirty="0" smtClean="0"/>
              <a:t>Рек сверканье </a:t>
            </a:r>
            <a:r>
              <a:rPr lang="ru-RU" dirty="0" err="1" smtClean="0"/>
              <a:t>голубое</a:t>
            </a:r>
            <a:r>
              <a:rPr lang="ru-RU" dirty="0" smtClean="0"/>
              <a:t>,</a:t>
            </a:r>
            <a:br>
              <a:rPr lang="ru-RU" dirty="0" smtClean="0"/>
            </a:br>
            <a:r>
              <a:rPr lang="ru-RU" dirty="0" err="1" smtClean="0"/>
              <a:t>Голубые</a:t>
            </a:r>
            <a:r>
              <a:rPr lang="ru-RU" dirty="0" smtClean="0"/>
              <a:t> небеса.</a:t>
            </a:r>
          </a:p>
          <a:p>
            <a:pPr algn="ctr"/>
            <a:r>
              <a:rPr lang="ru-RU" dirty="0" smtClean="0"/>
              <a:t>Каждый город</a:t>
            </a:r>
            <a:br>
              <a:rPr lang="ru-RU" dirty="0" smtClean="0"/>
            </a:br>
            <a:r>
              <a:rPr lang="ru-RU" dirty="0" smtClean="0"/>
              <a:t>Сердцу дорог,</a:t>
            </a:r>
            <a:br>
              <a:rPr lang="ru-RU" dirty="0" smtClean="0"/>
            </a:br>
            <a:r>
              <a:rPr lang="ru-RU" dirty="0" smtClean="0"/>
              <a:t>Дорог каждый сельский дом…..</a:t>
            </a:r>
            <a:br>
              <a:rPr lang="ru-RU" dirty="0" smtClean="0"/>
            </a:br>
            <a:endParaRPr lang="ru-RU" dirty="0" smtClean="0"/>
          </a:p>
          <a:p>
            <a:pPr algn="ct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lstStyle/>
          <a:p>
            <a:r>
              <a:rPr lang="ru-RU" dirty="0" smtClean="0"/>
              <a:t>Тема урока</a:t>
            </a:r>
            <a:endParaRPr lang="ru-RU" dirty="0"/>
          </a:p>
        </p:txBody>
      </p:sp>
      <p:sp>
        <p:nvSpPr>
          <p:cNvPr id="3" name="Содержимое 2"/>
          <p:cNvSpPr>
            <a:spLocks noGrp="1"/>
          </p:cNvSpPr>
          <p:nvPr>
            <p:ph idx="1"/>
          </p:nvPr>
        </p:nvSpPr>
        <p:spPr>
          <a:xfrm>
            <a:off x="500034" y="1357298"/>
            <a:ext cx="8186766" cy="928694"/>
          </a:xfrm>
        </p:spPr>
        <p:txBody>
          <a:bodyPr>
            <a:noAutofit/>
          </a:bodyPr>
          <a:lstStyle/>
          <a:p>
            <a:pPr algn="ctr">
              <a:buNone/>
            </a:pPr>
            <a:r>
              <a:rPr lang="ru-RU" dirty="0" smtClean="0"/>
              <a:t>Россия - страна пейзажей...</a:t>
            </a:r>
          </a:p>
          <a:p>
            <a:pPr algn="ctr">
              <a:buNone/>
            </a:pPr>
            <a:r>
              <a:rPr lang="ru-RU" dirty="0" smtClean="0"/>
              <a:t>Пейзажи костромского края. </a:t>
            </a:r>
            <a:endParaRPr lang="ru-RU" dirty="0"/>
          </a:p>
        </p:txBody>
      </p:sp>
      <p:pic>
        <p:nvPicPr>
          <p:cNvPr id="15362" name="Picture 2" descr="20 зимних пейзажей русских художников"/>
          <p:cNvPicPr>
            <a:picLocks noChangeAspect="1" noChangeArrowheads="1"/>
          </p:cNvPicPr>
          <p:nvPr/>
        </p:nvPicPr>
        <p:blipFill>
          <a:blip r:embed="rId3"/>
          <a:srcRect/>
          <a:stretch>
            <a:fillRect/>
          </a:stretch>
        </p:blipFill>
        <p:spPr bwMode="auto">
          <a:xfrm>
            <a:off x="2143108" y="2571744"/>
            <a:ext cx="5000660" cy="3402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Содержимое 2"/>
          <p:cNvSpPr txBox="1">
            <a:spLocks/>
          </p:cNvSpPr>
          <p:nvPr/>
        </p:nvSpPr>
        <p:spPr>
          <a:xfrm>
            <a:off x="571472" y="6072206"/>
            <a:ext cx="8267728" cy="500066"/>
          </a:xfrm>
          <a:prstGeom prst="rect">
            <a:avLst/>
          </a:prstGeom>
        </p:spPr>
        <p:txBody>
          <a:bodyPr vert="horz" lIns="91440" tIns="45720" rIns="91440" bIns="45720" rtlCol="0">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4000" dirty="0" err="1" smtClean="0"/>
              <a:t>Апполинарий</a:t>
            </a:r>
            <a:r>
              <a:rPr lang="ru-RU" sz="4000" dirty="0" smtClean="0"/>
              <a:t> Васнецов «Зимний сон (Зима)1908-1914г</a:t>
            </a:r>
            <a:r>
              <a:rPr kumimoji="0" lang="ru-RU" sz="4000" b="0" i="0" u="none" strike="noStrike" kern="1200" cap="none" spc="0" normalizeH="0" baseline="0" noProof="0" dirty="0" smtClean="0">
                <a:ln>
                  <a:noFill/>
                </a:ln>
                <a:solidFill>
                  <a:schemeClr val="tx1"/>
                </a:solidFill>
                <a:effectLst/>
                <a:uLnTx/>
                <a:uFillTx/>
                <a:latin typeface="+mn-lt"/>
                <a:ea typeface="+mn-ea"/>
                <a:cs typeface="+mn-cs"/>
              </a:rPr>
              <a:t>. </a:t>
            </a:r>
            <a:endParaRPr kumimoji="0" lang="ru-RU"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lstStyle/>
          <a:p>
            <a:r>
              <a:rPr lang="ru-RU" dirty="0" smtClean="0"/>
              <a:t>Сегодня на уроке:</a:t>
            </a:r>
            <a:endParaRPr lang="ru-RU" dirty="0"/>
          </a:p>
        </p:txBody>
      </p:sp>
      <p:sp>
        <p:nvSpPr>
          <p:cNvPr id="3" name="Содержимое 2"/>
          <p:cNvSpPr>
            <a:spLocks noGrp="1"/>
          </p:cNvSpPr>
          <p:nvPr>
            <p:ph idx="1"/>
          </p:nvPr>
        </p:nvSpPr>
        <p:spPr/>
        <p:txBody>
          <a:bodyPr>
            <a:normAutofit/>
          </a:bodyPr>
          <a:lstStyle/>
          <a:p>
            <a:r>
              <a:rPr lang="ru-RU" sz="5400" i="1" dirty="0" smtClean="0"/>
              <a:t>Я хочу узнать о…..</a:t>
            </a:r>
          </a:p>
          <a:p>
            <a:r>
              <a:rPr lang="ru-RU" sz="5400" i="1" dirty="0" smtClean="0"/>
              <a:t>Я хочу научиться….</a:t>
            </a:r>
          </a:p>
          <a:p>
            <a:r>
              <a:rPr lang="ru-RU" sz="5400" i="1" dirty="0" smtClean="0"/>
              <a:t>Я хочу понять….</a:t>
            </a:r>
          </a:p>
          <a:p>
            <a:endParaRPr lang="ru-RU" sz="5400" i="1" dirty="0" smtClean="0"/>
          </a:p>
          <a:p>
            <a:endParaRPr lang="ru-RU" sz="5400" i="1" dirty="0" smtClean="0"/>
          </a:p>
          <a:p>
            <a:endParaRPr lang="ru-RU" sz="5400" i="1" dirty="0" smtClean="0"/>
          </a:p>
          <a:p>
            <a:endParaRPr lang="ru-RU" sz="5400" i="1" dirty="0" smtClean="0"/>
          </a:p>
          <a:p>
            <a:endParaRPr lang="ru-RU" sz="5400" i="1" dirty="0" smtClean="0"/>
          </a:p>
          <a:p>
            <a:endParaRPr lang="ru-RU" sz="5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t>Что такое пейзаж?</a:t>
            </a:r>
            <a:endParaRPr lang="ru-RU" dirty="0"/>
          </a:p>
        </p:txBody>
      </p:sp>
      <p:sp>
        <p:nvSpPr>
          <p:cNvPr id="3" name="Содержимое 2"/>
          <p:cNvSpPr>
            <a:spLocks noGrp="1"/>
          </p:cNvSpPr>
          <p:nvPr>
            <p:ph idx="1"/>
          </p:nvPr>
        </p:nvSpPr>
        <p:spPr>
          <a:xfrm>
            <a:off x="285720" y="928669"/>
            <a:ext cx="4214842" cy="2928959"/>
          </a:xfrm>
        </p:spPr>
        <p:txBody>
          <a:bodyPr>
            <a:normAutofit lnSpcReduction="10000"/>
          </a:bodyPr>
          <a:lstStyle/>
          <a:p>
            <a:pPr>
              <a:buNone/>
            </a:pPr>
            <a:r>
              <a:rPr lang="ru-RU" sz="2400" b="1" dirty="0" smtClean="0"/>
              <a:t>ПЕЙЗАЖ</a:t>
            </a:r>
            <a:r>
              <a:rPr lang="ru-RU" sz="2400" dirty="0" smtClean="0"/>
              <a:t> </a:t>
            </a:r>
          </a:p>
          <a:p>
            <a:pPr>
              <a:buNone/>
            </a:pPr>
            <a:r>
              <a:rPr lang="ru-RU" sz="2400" dirty="0" smtClean="0"/>
              <a:t> 1. Общий вид какой-нибудь  местности. </a:t>
            </a:r>
          </a:p>
          <a:p>
            <a:pPr>
              <a:buNone/>
            </a:pPr>
            <a:r>
              <a:rPr lang="ru-RU" sz="2400" dirty="0" smtClean="0"/>
              <a:t>2. Рисунок, картина, изображающая виды природы, а также описание природы в литературном произведении.</a:t>
            </a:r>
            <a:endParaRPr lang="ru-RU" sz="2400" dirty="0"/>
          </a:p>
        </p:txBody>
      </p:sp>
      <p:pic>
        <p:nvPicPr>
          <p:cNvPr id="17412" name="Picture 4" descr="https://fs.znanio.ru/d5af0e/b9/c6/652e8651697e161baf51d192d5bff01a47.jpg"/>
          <p:cNvPicPr>
            <a:picLocks noChangeAspect="1" noChangeArrowheads="1"/>
          </p:cNvPicPr>
          <p:nvPr/>
        </p:nvPicPr>
        <p:blipFill>
          <a:blip r:embed="rId3" cstate="print"/>
          <a:srcRect/>
          <a:stretch>
            <a:fillRect/>
          </a:stretch>
        </p:blipFill>
        <p:spPr bwMode="auto">
          <a:xfrm>
            <a:off x="4857752" y="1000108"/>
            <a:ext cx="3854613" cy="2895988"/>
          </a:xfrm>
          <a:prstGeom prst="rect">
            <a:avLst/>
          </a:prstGeom>
          <a:noFill/>
        </p:spPr>
      </p:pic>
      <p:sp>
        <p:nvSpPr>
          <p:cNvPr id="6" name="Прямоугольник 5"/>
          <p:cNvSpPr/>
          <p:nvPr/>
        </p:nvSpPr>
        <p:spPr>
          <a:xfrm>
            <a:off x="571472" y="3929066"/>
            <a:ext cx="8215370" cy="2677656"/>
          </a:xfrm>
          <a:prstGeom prst="rect">
            <a:avLst/>
          </a:prstGeom>
        </p:spPr>
        <p:txBody>
          <a:bodyPr wrap="square">
            <a:spAutoFit/>
          </a:bodyPr>
          <a:lstStyle/>
          <a:p>
            <a:r>
              <a:rPr lang="ru-RU" sz="2800" u="sng" dirty="0" smtClean="0"/>
              <a:t>В  других  словарях</a:t>
            </a:r>
          </a:p>
          <a:p>
            <a:r>
              <a:rPr lang="ru-RU" sz="2800" dirty="0" smtClean="0"/>
              <a:t>(франц. </a:t>
            </a:r>
            <a:r>
              <a:rPr lang="ru-RU" sz="2800" dirty="0" err="1" smtClean="0"/>
              <a:t>paysage</a:t>
            </a:r>
            <a:r>
              <a:rPr lang="ru-RU" sz="2800" dirty="0" smtClean="0"/>
              <a:t>, от </a:t>
            </a:r>
            <a:r>
              <a:rPr lang="ru-RU" sz="2800" dirty="0" err="1" smtClean="0"/>
              <a:t>pays</a:t>
            </a:r>
            <a:r>
              <a:rPr lang="ru-RU" sz="2800" dirty="0" smtClean="0"/>
              <a:t> страна, местность), жанр изобразительного искусства, в котором основным предметом изображения является дикая или в той или иной степени преображённая человеком природа.</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lstStyle/>
          <a:p>
            <a:r>
              <a:rPr lang="ru-RU" dirty="0" smtClean="0"/>
              <a:t>История пейзажа</a:t>
            </a:r>
            <a:endParaRPr lang="ru-RU" dirty="0"/>
          </a:p>
        </p:txBody>
      </p:sp>
      <p:sp>
        <p:nvSpPr>
          <p:cNvPr id="3" name="Содержимое 2"/>
          <p:cNvSpPr>
            <a:spLocks noGrp="1"/>
          </p:cNvSpPr>
          <p:nvPr>
            <p:ph idx="1"/>
          </p:nvPr>
        </p:nvSpPr>
        <p:spPr>
          <a:xfrm>
            <a:off x="5143504" y="1285860"/>
            <a:ext cx="3643338" cy="4840303"/>
          </a:xfrm>
        </p:spPr>
        <p:txBody>
          <a:bodyPr>
            <a:normAutofit fontScale="55000" lnSpcReduction="20000"/>
          </a:bodyPr>
          <a:lstStyle/>
          <a:p>
            <a:pPr>
              <a:buNone/>
            </a:pPr>
            <a:r>
              <a:rPr lang="ru-RU" dirty="0" smtClean="0"/>
              <a:t>      Первые пейзажные мотивы в отечественной живописи можно увидеть на древнерусских иконах .  Практически всегда фигуры святых, Богородицы и Христа изображались на фоне пейзажа.</a:t>
            </a:r>
          </a:p>
          <a:p>
            <a:r>
              <a:rPr lang="ru-RU" dirty="0" smtClean="0"/>
              <a:t>В истории развития российской пейзажной живописи можно найти много параллелей с европейским пейзажем. И в этом нет ничего удивительного, но именно в отечественном искусстве, не только в живописи, пейзаж всегда занимал особое место. Например, русские художники именно через пейзаж пытались передать образ Родины.</a:t>
            </a:r>
            <a:endParaRPr lang="ru-RU" dirty="0"/>
          </a:p>
        </p:txBody>
      </p:sp>
      <p:pic>
        <p:nvPicPr>
          <p:cNvPr id="19458" name="Picture 2" descr="а васнецов родина"/>
          <p:cNvPicPr>
            <a:picLocks noChangeAspect="1" noChangeArrowheads="1"/>
          </p:cNvPicPr>
          <p:nvPr/>
        </p:nvPicPr>
        <p:blipFill>
          <a:blip r:embed="rId3"/>
          <a:srcRect/>
          <a:stretch>
            <a:fillRect/>
          </a:stretch>
        </p:blipFill>
        <p:spPr bwMode="auto">
          <a:xfrm>
            <a:off x="428596" y="1500174"/>
            <a:ext cx="4762500" cy="3357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285853" y="4998660"/>
            <a:ext cx="3214709" cy="923330"/>
          </a:xfrm>
          <a:prstGeom prst="rect">
            <a:avLst/>
          </a:prstGeom>
        </p:spPr>
        <p:txBody>
          <a:bodyPr wrap="square">
            <a:spAutoFit/>
          </a:bodyPr>
          <a:lstStyle/>
          <a:p>
            <a:r>
              <a:rPr lang="ru-RU" dirty="0" err="1" smtClean="0"/>
              <a:t>Аполлинарий</a:t>
            </a:r>
            <a:r>
              <a:rPr lang="ru-RU" dirty="0" smtClean="0"/>
              <a:t> Михайлович </a:t>
            </a:r>
            <a:r>
              <a:rPr lang="ru-RU" b="1" dirty="0" smtClean="0"/>
              <a:t>Васнецов «Родина»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ppt_x"/>
                                          </p:val>
                                        </p:tav>
                                        <p:tav tm="100000">
                                          <p:val>
                                            <p:strVal val="#ppt_x"/>
                                          </p:val>
                                        </p:tav>
                                      </p:tavLst>
                                    </p:anim>
                                    <p:anim calcmode="lin" valueType="num">
                                      <p:cBhvr additive="base">
                                        <p:cTn id="14"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реативнйфон для презентации"/>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lstStyle/>
          <a:p>
            <a:r>
              <a:rPr lang="ru-RU" dirty="0" smtClean="0"/>
              <a:t>Исаак Ильич Левитан</a:t>
            </a:r>
            <a:endParaRPr lang="ru-RU" dirty="0"/>
          </a:p>
        </p:txBody>
      </p:sp>
      <p:sp>
        <p:nvSpPr>
          <p:cNvPr id="3" name="Содержимое 2"/>
          <p:cNvSpPr>
            <a:spLocks noGrp="1"/>
          </p:cNvSpPr>
          <p:nvPr>
            <p:ph idx="1"/>
          </p:nvPr>
        </p:nvSpPr>
        <p:spPr>
          <a:xfrm>
            <a:off x="500034" y="4572008"/>
            <a:ext cx="3214710" cy="1928826"/>
          </a:xfrm>
        </p:spPr>
        <p:txBody>
          <a:bodyPr>
            <a:normAutofit fontScale="55000" lnSpcReduction="20000"/>
          </a:bodyPr>
          <a:lstStyle/>
          <a:p>
            <a:r>
              <a:rPr lang="ru-RU" dirty="0" smtClean="0"/>
              <a:t>Русский художник, мастер «пейзажа настроения». </a:t>
            </a:r>
            <a:r>
              <a:rPr lang="ru-RU" dirty="0" smtClean="0"/>
              <a:t>Академик императорской академии наук.</a:t>
            </a:r>
            <a:endParaRPr lang="ru-RU" dirty="0" smtClean="0"/>
          </a:p>
          <a:p>
            <a:r>
              <a:rPr lang="ru-RU" b="1" dirty="0" smtClean="0"/>
              <a:t>Родился</a:t>
            </a:r>
          </a:p>
          <a:p>
            <a:r>
              <a:rPr lang="ru-RU" dirty="0" smtClean="0"/>
              <a:t>30 августа 1860</a:t>
            </a:r>
          </a:p>
          <a:p>
            <a:r>
              <a:rPr lang="ru-RU" dirty="0" smtClean="0"/>
              <a:t>Умер 22 июля 1900 г.</a:t>
            </a:r>
            <a:endParaRPr lang="ru-RU" dirty="0"/>
          </a:p>
        </p:txBody>
      </p:sp>
      <p:pic>
        <p:nvPicPr>
          <p:cNvPr id="21506" name="Picture 2" descr="https://mtdata.ru/u30/photoC70C/20838188522-0/original.jpeg"/>
          <p:cNvPicPr>
            <a:picLocks noChangeAspect="1" noChangeArrowheads="1"/>
          </p:cNvPicPr>
          <p:nvPr/>
        </p:nvPicPr>
        <p:blipFill>
          <a:blip r:embed="rId3" cstate="print"/>
          <a:srcRect/>
          <a:stretch>
            <a:fillRect/>
          </a:stretch>
        </p:blipFill>
        <p:spPr bwMode="auto">
          <a:xfrm>
            <a:off x="642910" y="1500174"/>
            <a:ext cx="2571768" cy="2571768"/>
          </a:xfrm>
          <a:prstGeom prst="rect">
            <a:avLst/>
          </a:prstGeom>
          <a:noFill/>
        </p:spPr>
      </p:pic>
      <p:pic>
        <p:nvPicPr>
          <p:cNvPr id="6" name="Picture 6" descr="https://cs1.livemaster.ru/storage/c8/ec/7b8debfa2accd232403335d767kw--kartiny-i-panno-isaak-levitan-zolotaya-osen-kopiya.jpg"/>
          <p:cNvPicPr>
            <a:picLocks noChangeAspect="1" noChangeArrowheads="1"/>
          </p:cNvPicPr>
          <p:nvPr/>
        </p:nvPicPr>
        <p:blipFill>
          <a:blip r:embed="rId4"/>
          <a:srcRect/>
          <a:stretch>
            <a:fillRect/>
          </a:stretch>
        </p:blipFill>
        <p:spPr bwMode="auto">
          <a:xfrm>
            <a:off x="4286248" y="1357298"/>
            <a:ext cx="4290764"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Содержимое 2"/>
          <p:cNvSpPr txBox="1">
            <a:spLocks/>
          </p:cNvSpPr>
          <p:nvPr/>
        </p:nvSpPr>
        <p:spPr>
          <a:xfrm flipH="1">
            <a:off x="5072066" y="4857760"/>
            <a:ext cx="3571900"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Золотая осень</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реативнйфон для презентации"/>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57158" y="2857496"/>
            <a:ext cx="1285884" cy="500066"/>
          </a:xfrm>
        </p:spPr>
        <p:txBody>
          <a:bodyPr>
            <a:normAutofit fontScale="92500" lnSpcReduction="20000"/>
          </a:bodyPr>
          <a:lstStyle/>
          <a:p>
            <a:pPr>
              <a:buNone/>
            </a:pPr>
            <a:r>
              <a:rPr lang="ru-RU" dirty="0" smtClean="0"/>
              <a:t>Март</a:t>
            </a:r>
            <a:endParaRPr lang="ru-RU" dirty="0"/>
          </a:p>
        </p:txBody>
      </p:sp>
      <p:pic>
        <p:nvPicPr>
          <p:cNvPr id="22532" name="Picture 4" descr="https://avatars.mds.yandex.net/i?id=5a0e432295de52fff3e6c52e9fbc4974_l-5288513-images-thumbs&amp;n=13"/>
          <p:cNvPicPr>
            <a:picLocks noChangeAspect="1" noChangeArrowheads="1"/>
          </p:cNvPicPr>
          <p:nvPr/>
        </p:nvPicPr>
        <p:blipFill>
          <a:blip r:embed="rId3"/>
          <a:srcRect/>
          <a:stretch>
            <a:fillRect/>
          </a:stretch>
        </p:blipFill>
        <p:spPr bwMode="auto">
          <a:xfrm>
            <a:off x="4643438" y="3643314"/>
            <a:ext cx="4071966" cy="2548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Содержимое 2"/>
          <p:cNvSpPr txBox="1">
            <a:spLocks/>
          </p:cNvSpPr>
          <p:nvPr/>
        </p:nvSpPr>
        <p:spPr>
          <a:xfrm>
            <a:off x="4643438" y="5572140"/>
            <a:ext cx="3857652" cy="7143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3200" dirty="0" smtClean="0">
                <a:solidFill>
                  <a:schemeClr val="bg1"/>
                </a:solidFill>
              </a:rPr>
              <a:t>Берёзовая роща</a:t>
            </a: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22536" name="Picture 8" descr="https://ic.pics.livejournal.com/drjurkoff/26458103/800874/800874_original.jpg"/>
          <p:cNvPicPr>
            <a:picLocks noChangeAspect="1" noChangeArrowheads="1"/>
          </p:cNvPicPr>
          <p:nvPr/>
        </p:nvPicPr>
        <p:blipFill>
          <a:blip r:embed="rId4"/>
          <a:srcRect/>
          <a:stretch>
            <a:fillRect/>
          </a:stretch>
        </p:blipFill>
        <p:spPr bwMode="auto">
          <a:xfrm>
            <a:off x="214282" y="3619502"/>
            <a:ext cx="4059225" cy="261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0" name="Picture 2" descr="https://avatars.mds.yandex.net/i?id=cc860f8a4095ed4d1ee1a73c5ebe3075_l-5390142-images-thumbs&amp;n=13"/>
          <p:cNvPicPr>
            <a:picLocks noChangeAspect="1" noChangeArrowheads="1"/>
          </p:cNvPicPr>
          <p:nvPr/>
        </p:nvPicPr>
        <p:blipFill>
          <a:blip r:embed="rId5" cstate="print"/>
          <a:srcRect/>
          <a:stretch>
            <a:fillRect/>
          </a:stretch>
        </p:blipFill>
        <p:spPr bwMode="auto">
          <a:xfrm>
            <a:off x="285720" y="428604"/>
            <a:ext cx="4071966" cy="283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Содержимое 2"/>
          <p:cNvSpPr txBox="1">
            <a:spLocks/>
          </p:cNvSpPr>
          <p:nvPr/>
        </p:nvSpPr>
        <p:spPr>
          <a:xfrm>
            <a:off x="714348" y="5715016"/>
            <a:ext cx="3357586" cy="428628"/>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Вечерний</a:t>
            </a:r>
            <a:r>
              <a:rPr kumimoji="0" lang="ru-RU" sz="3200" b="0" i="0" u="none" strike="noStrike" kern="1200" cap="none" spc="0" normalizeH="0" noProof="0" dirty="0" smtClean="0">
                <a:ln>
                  <a:noFill/>
                </a:ln>
                <a:solidFill>
                  <a:schemeClr val="bg1"/>
                </a:solidFill>
                <a:effectLst/>
                <a:uLnTx/>
                <a:uFillTx/>
                <a:latin typeface="+mn-lt"/>
                <a:ea typeface="+mn-ea"/>
                <a:cs typeface="+mn-cs"/>
              </a:rPr>
              <a:t> звон</a:t>
            </a: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Содержимое 2"/>
          <p:cNvSpPr txBox="1">
            <a:spLocks/>
          </p:cNvSpPr>
          <p:nvPr/>
        </p:nvSpPr>
        <p:spPr>
          <a:xfrm>
            <a:off x="2857488" y="2714620"/>
            <a:ext cx="1571636" cy="57150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3200" dirty="0" smtClean="0">
                <a:solidFill>
                  <a:schemeClr val="bg1"/>
                </a:solidFill>
              </a:rPr>
              <a:t>Март</a:t>
            </a: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22538" name="Picture 10" descr="И.Левитан &amp;quot;Над вечным покоем&amp;quot; ."/>
          <p:cNvPicPr>
            <a:picLocks noChangeAspect="1" noChangeArrowheads="1"/>
          </p:cNvPicPr>
          <p:nvPr/>
        </p:nvPicPr>
        <p:blipFill>
          <a:blip r:embed="rId6"/>
          <a:srcRect/>
          <a:stretch>
            <a:fillRect/>
          </a:stretch>
        </p:blipFill>
        <p:spPr bwMode="auto">
          <a:xfrm>
            <a:off x="4714876" y="357167"/>
            <a:ext cx="4252912" cy="2997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Содержимое 2"/>
          <p:cNvSpPr txBox="1">
            <a:spLocks/>
          </p:cNvSpPr>
          <p:nvPr/>
        </p:nvSpPr>
        <p:spPr>
          <a:xfrm>
            <a:off x="5143504" y="2714620"/>
            <a:ext cx="3509986" cy="78581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bg1"/>
                </a:solidFill>
                <a:effectLst/>
                <a:uLnTx/>
                <a:uFillTx/>
                <a:latin typeface="+mn-lt"/>
                <a:ea typeface="+mn-ea"/>
                <a:cs typeface="+mn-cs"/>
              </a:rPr>
              <a:t>Над</a:t>
            </a:r>
            <a:r>
              <a:rPr kumimoji="0" lang="ru-RU" sz="3200" b="0" i="0" u="none" strike="noStrike" kern="1200" cap="none" spc="0" normalizeH="0" noProof="0" dirty="0" smtClean="0">
                <a:ln>
                  <a:noFill/>
                </a:ln>
                <a:solidFill>
                  <a:schemeClr val="bg1"/>
                </a:solidFill>
                <a:effectLst/>
                <a:uLnTx/>
                <a:uFillTx/>
                <a:latin typeface="+mn-lt"/>
                <a:ea typeface="+mn-ea"/>
                <a:cs typeface="+mn-cs"/>
              </a:rPr>
              <a:t> вечным покоем</a:t>
            </a: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31CBECB5E4B0E744860110B4B4079CB6" ma:contentTypeVersion="49" ma:contentTypeDescription="Создание документа." ma:contentTypeScope="" ma:versionID="f64e954c93397c99cd0e6071b443ce17">
  <xsd:schema xmlns:xsd="http://www.w3.org/2001/XMLSchema" xmlns:xs="http://www.w3.org/2001/XMLSchema" xmlns:p="http://schemas.microsoft.com/office/2006/metadata/properties" xmlns:ns2="4a252ca3-5a62-4c1c-90a6-29f4710e47f8" targetNamespace="http://schemas.microsoft.com/office/2006/metadata/properties" ma:root="true" ma:fieldsID="45d92a831f630846e920fd49d9864d72"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FEE6D-BA2D-4DA1-929B-243E3E956BDE}"/>
</file>

<file path=customXml/itemProps2.xml><?xml version="1.0" encoding="utf-8"?>
<ds:datastoreItem xmlns:ds="http://schemas.openxmlformats.org/officeDocument/2006/customXml" ds:itemID="{9FEEB35A-B069-44FB-BC8D-AE73CA365F81}"/>
</file>

<file path=customXml/itemProps3.xml><?xml version="1.0" encoding="utf-8"?>
<ds:datastoreItem xmlns:ds="http://schemas.openxmlformats.org/officeDocument/2006/customXml" ds:itemID="{9ECE9A3C-DD70-4B5B-AEFC-C12F884059E3}"/>
</file>

<file path=customXml/itemProps4.xml><?xml version="1.0" encoding="utf-8"?>
<ds:datastoreItem xmlns:ds="http://schemas.openxmlformats.org/officeDocument/2006/customXml" ds:itemID="{F7FD485E-41E5-4B53-903E-7D01AA1046F2}"/>
</file>

<file path=docProps/app.xml><?xml version="1.0" encoding="utf-8"?>
<Properties xmlns="http://schemas.openxmlformats.org/officeDocument/2006/extended-properties" xmlns:vt="http://schemas.openxmlformats.org/officeDocument/2006/docPropsVTypes">
  <TotalTime>5141</TotalTime>
  <Words>496</Words>
  <PresentationFormat>Экран (4:3)</PresentationFormat>
  <Paragraphs>92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Изобразительное искусство</vt:lpstr>
      <vt:lpstr>Слайд 2</vt:lpstr>
      <vt:lpstr> </vt:lpstr>
      <vt:lpstr>Тема урока</vt:lpstr>
      <vt:lpstr>Сегодня на уроке:</vt:lpstr>
      <vt:lpstr>Что такое пейзаж?</vt:lpstr>
      <vt:lpstr>История пейзажа</vt:lpstr>
      <vt:lpstr>Исаак Ильич Левитан</vt:lpstr>
      <vt:lpstr>Слайд 9</vt:lpstr>
      <vt:lpstr>Алексей Кондратьевич Саврасов  (1830- 1897г).</vt:lpstr>
      <vt:lpstr>Утро в сосновом лесу</vt:lpstr>
      <vt:lpstr>Иван Иванович Шишкин  Родился25 января 1832 г Умер 20 марта 1898 г. (66 лет)</vt:lpstr>
      <vt:lpstr>Коллекционеры</vt:lpstr>
      <vt:lpstr>Павел Михайлович Третьяков</vt:lpstr>
      <vt:lpstr>Третьяковская галерея</vt:lpstr>
      <vt:lpstr>В залах  галереи</vt:lpstr>
      <vt:lpstr>Репродукции картин в кондитерской промышленности</vt:lpstr>
      <vt:lpstr>Что мы будем рисовать</vt:lpstr>
      <vt:lpstr>Правила рисования пейзажа</vt:lpstr>
      <vt:lpstr>Физминутка.mp4</vt:lpstr>
      <vt:lpstr>Порядок работы над пейзажем: </vt:lpstr>
      <vt:lpstr>Зимний пейзаж</vt:lpstr>
      <vt:lpstr>Самостоятельная работа</vt:lpstr>
      <vt:lpstr>Слайд 24</vt:lpstr>
      <vt:lpstr>Спасибо за урок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145</cp:revision>
  <dcterms:created xsi:type="dcterms:W3CDTF">2022-12-07T13:15:21Z</dcterms:created>
  <dcterms:modified xsi:type="dcterms:W3CDTF">2022-12-19T06:32:37Z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0x01010031CBECB5E4B0E744860110B4B4079CB6</vt:lpwstr>
  </property>
</Properties>
</file>