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6.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9" r:id="rId3"/>
    <p:sldId id="268" r:id="rId4"/>
    <p:sldId id="272" r:id="rId5"/>
    <p:sldId id="257" r:id="rId6"/>
    <p:sldId id="258" r:id="rId7"/>
    <p:sldId id="259" r:id="rId8"/>
    <p:sldId id="260" r:id="rId9"/>
    <p:sldId id="261" r:id="rId10"/>
    <p:sldId id="262" r:id="rId11"/>
    <p:sldId id="263" r:id="rId12"/>
    <p:sldId id="264" r:id="rId13"/>
    <p:sldId id="265" r:id="rId14"/>
    <p:sldId id="266"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85527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208140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29844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1516613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2554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3172690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827692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24274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152889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EBC352-9ED6-45F3-A1EB-2B67215163EC}" type="datetimeFigureOut">
              <a:rPr lang="ru-RU" smtClean="0"/>
              <a:t>27.04.2020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4096872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7EBC352-9ED6-45F3-A1EB-2B67215163EC}" type="datetimeFigureOut">
              <a:rPr lang="ru-RU" smtClean="0"/>
              <a:t>27.04.2020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185462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7EBC352-9ED6-45F3-A1EB-2B67215163EC}" type="datetimeFigureOut">
              <a:rPr lang="ru-RU" smtClean="0"/>
              <a:t>27.04.2020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298571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7EBC352-9ED6-45F3-A1EB-2B67215163EC}" type="datetimeFigureOut">
              <a:rPr lang="ru-RU" smtClean="0"/>
              <a:t>27.04.2020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297032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BC352-9ED6-45F3-A1EB-2B67215163EC}" type="datetimeFigureOut">
              <a:rPr lang="ru-RU" smtClean="0"/>
              <a:t>27.04.2020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328550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7EBC352-9ED6-45F3-A1EB-2B67215163EC}" type="datetimeFigureOut">
              <a:rPr lang="ru-RU" smtClean="0"/>
              <a:t>27.04.2020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293450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7EBC352-9ED6-45F3-A1EB-2B67215163EC}" type="datetimeFigureOut">
              <a:rPr lang="ru-RU" smtClean="0"/>
              <a:t>27.04.2020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C84DF0F-B197-42D7-B39C-13BC3434D1D9}" type="slidenum">
              <a:rPr lang="ru-RU" smtClean="0"/>
              <a:t>‹#›</a:t>
            </a:fld>
            <a:endParaRPr lang="ru-RU"/>
          </a:p>
        </p:txBody>
      </p:sp>
    </p:spTree>
    <p:extLst>
      <p:ext uri="{BB962C8B-B14F-4D97-AF65-F5344CB8AC3E}">
        <p14:creationId xmlns:p14="http://schemas.microsoft.com/office/powerpoint/2010/main" val="385285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EBC352-9ED6-45F3-A1EB-2B67215163EC}" type="datetimeFigureOut">
              <a:rPr lang="ru-RU" smtClean="0"/>
              <a:t>27.04.2020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C84DF0F-B197-42D7-B39C-13BC3434D1D9}" type="slidenum">
              <a:rPr lang="ru-RU" smtClean="0"/>
              <a:t>‹#›</a:t>
            </a:fld>
            <a:endParaRPr lang="ru-RU"/>
          </a:p>
        </p:txBody>
      </p:sp>
    </p:spTree>
    <p:extLst>
      <p:ext uri="{BB962C8B-B14F-4D97-AF65-F5344CB8AC3E}">
        <p14:creationId xmlns:p14="http://schemas.microsoft.com/office/powerpoint/2010/main" val="409359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95325" y="1008438"/>
            <a:ext cx="9728200" cy="5370060"/>
          </a:xfrm>
          <a:prstGeom prst="rect">
            <a:avLst/>
          </a:prstGeom>
        </p:spPr>
        <p:txBody>
          <a:bodyPr wrap="square">
            <a:spAutoFit/>
          </a:bodyPr>
          <a:lstStyle/>
          <a:p>
            <a:pPr>
              <a:lnSpc>
                <a:spcPct val="107000"/>
              </a:lnSpc>
              <a:spcAft>
                <a:spcPts val="800"/>
              </a:spcAft>
            </a:pPr>
            <a:r>
              <a:rPr lang="ru-RU" sz="3600" smtClean="0">
                <a:latin typeface="Times New Roman" panose="02020603050405020304" pitchFamily="18" charset="0"/>
                <a:ea typeface="Calibri" panose="020F0502020204030204" pitchFamily="34" charset="0"/>
                <a:cs typeface="Times New Roman" panose="02020603050405020304" pitchFamily="18" charset="0"/>
              </a:rPr>
              <a:t>              Сказка </a:t>
            </a:r>
            <a:r>
              <a:rPr lang="ru-RU" sz="3600" dirty="0" smtClean="0">
                <a:latin typeface="Times New Roman" panose="02020603050405020304" pitchFamily="18" charset="0"/>
                <a:ea typeface="Calibri" panose="020F0502020204030204" pitchFamily="34" charset="0"/>
                <a:cs typeface="Times New Roman" panose="02020603050405020304" pitchFamily="18" charset="0"/>
              </a:rPr>
              <a:t>В.Г. </a:t>
            </a:r>
            <a:r>
              <a:rPr lang="ru-RU" sz="3600" dirty="0" err="1" smtClean="0">
                <a:latin typeface="Times New Roman" panose="02020603050405020304" pitchFamily="18" charset="0"/>
                <a:ea typeface="Calibri" panose="020F0502020204030204" pitchFamily="34" charset="0"/>
                <a:cs typeface="Times New Roman" panose="02020603050405020304" pitchFamily="18" charset="0"/>
              </a:rPr>
              <a:t>Сутеева</a:t>
            </a:r>
            <a:r>
              <a:rPr lang="ru-RU" sz="3600" dirty="0" smtClean="0">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ru-RU" sz="3600" dirty="0" smtClean="0">
                <a:latin typeface="Times New Roman" panose="02020603050405020304" pitchFamily="18" charset="0"/>
                <a:ea typeface="Calibri" panose="020F0502020204030204" pitchFamily="34" charset="0"/>
                <a:cs typeface="Times New Roman" panose="02020603050405020304" pitchFamily="18" charset="0"/>
              </a:rPr>
              <a:t>              «Кто сказал мяу?»</a:t>
            </a:r>
          </a:p>
          <a:p>
            <a:pPr>
              <a:lnSpc>
                <a:spcPct val="107000"/>
              </a:lnSpc>
              <a:spcAft>
                <a:spcPts val="800"/>
              </a:spcAft>
            </a:pPr>
            <a:r>
              <a:rPr lang="ru-RU"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Подготовила: воспитатель  Кудрявцева Л.Н.</a:t>
            </a:r>
            <a:endParaRPr lang="ru-RU" dirty="0"/>
          </a:p>
        </p:txBody>
      </p:sp>
      <p:pic>
        <p:nvPicPr>
          <p:cNvPr id="12296" name="Picture 8" descr="rrulibs.com : Детское : Сказка : Кто сказал Мяу? (рис. Сутеева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3774" y="2540000"/>
            <a:ext cx="5127625" cy="3505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989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щенок и пчел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475" y="1066800"/>
            <a:ext cx="5140325" cy="5257799"/>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578600" y="1218337"/>
            <a:ext cx="3975100" cy="4708981"/>
          </a:xfrm>
          <a:prstGeom prst="rect">
            <a:avLst/>
          </a:prstGeom>
        </p:spPr>
        <p:txBody>
          <a:bodyPr wrap="square">
            <a:spAutoFit/>
          </a:bodyPr>
          <a:lstStyle/>
          <a:p>
            <a:r>
              <a:rPr lang="ru-RU" sz="2000" b="0" i="0" dirty="0" smtClean="0">
                <a:effectLst/>
              </a:rPr>
              <a:t>Со всех ног бросился Щенок в сад и спрятался там под кустом. И тут, прямо над его ухом, кто-то сказал:</a:t>
            </a:r>
            <a:r>
              <a:rPr lang="ru-RU" sz="2000" dirty="0" smtClean="0"/>
              <a:t/>
            </a:r>
            <a:br>
              <a:rPr lang="ru-RU" sz="2000" dirty="0" smtClean="0"/>
            </a:br>
            <a:r>
              <a:rPr lang="ru-RU" sz="2000" b="0" i="0" dirty="0" smtClean="0">
                <a:effectLst/>
              </a:rPr>
              <a:t>— Мяу!</a:t>
            </a:r>
            <a:r>
              <a:rPr lang="ru-RU" sz="2000" dirty="0" smtClean="0"/>
              <a:t/>
            </a:r>
            <a:br>
              <a:rPr lang="ru-RU" sz="2000" dirty="0" smtClean="0"/>
            </a:br>
            <a:r>
              <a:rPr lang="ru-RU" sz="2000" b="0" i="0" dirty="0" smtClean="0">
                <a:effectLst/>
              </a:rPr>
              <a:t>Щенок выглянул из-под куста. Прямо перед ним, на цветке, сидела мохнатая Пчела. «Вот кто сказал «мяу»! — подумал Щенок и хотел схватить её зубами.</a:t>
            </a:r>
          </a:p>
          <a:p>
            <a:r>
              <a:rPr lang="ru-RU" sz="2000" dirty="0"/>
              <a:t>— З-з-з-з! — прожужжала обиженная Пчела и больно ужалила Щенка в кончик носа. Завизжал Щенок, побежал, а Пчела за ним! Летит и жужжит:</a:t>
            </a:r>
            <a:r>
              <a:rPr lang="ru-RU" sz="2000" dirty="0" smtClean="0"/>
              <a:t/>
            </a:r>
            <a:br>
              <a:rPr lang="ru-RU" sz="2000" dirty="0" smtClean="0"/>
            </a:br>
            <a:r>
              <a:rPr lang="ru-RU" sz="2000" dirty="0"/>
              <a:t>— Уж-ж-жалю! Уж-ж-жалю!</a:t>
            </a:r>
          </a:p>
        </p:txBody>
      </p:sp>
    </p:spTree>
    <p:extLst>
      <p:ext uri="{BB962C8B-B14F-4D97-AF65-F5344CB8AC3E}">
        <p14:creationId xmlns:p14="http://schemas.microsoft.com/office/powerpoint/2010/main" val="3575558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щенок и рыба в пруд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842" y="1041400"/>
            <a:ext cx="5067458" cy="5129213"/>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642100" y="1459637"/>
            <a:ext cx="3721100" cy="3477875"/>
          </a:xfrm>
          <a:prstGeom prst="rect">
            <a:avLst/>
          </a:prstGeom>
        </p:spPr>
        <p:txBody>
          <a:bodyPr wrap="square">
            <a:spAutoFit/>
          </a:bodyPr>
          <a:lstStyle/>
          <a:p>
            <a:r>
              <a:rPr lang="ru-RU" sz="2000" b="0" i="0" dirty="0" smtClean="0">
                <a:effectLst/>
              </a:rPr>
              <a:t>Подбежал Щенок к пруду — и в воду! Когда он вынырнул, Пчелы уже не было. И тут опять кто-то сказал:</a:t>
            </a:r>
            <a:r>
              <a:rPr lang="ru-RU" sz="2000" dirty="0" smtClean="0"/>
              <a:t/>
            </a:r>
            <a:br>
              <a:rPr lang="ru-RU" sz="2000" dirty="0" smtClean="0"/>
            </a:br>
            <a:r>
              <a:rPr lang="ru-RU" sz="2000" b="0" i="0" dirty="0" smtClean="0">
                <a:effectLst/>
              </a:rPr>
              <a:t>— Мяу!</a:t>
            </a:r>
            <a:r>
              <a:rPr lang="ru-RU" sz="2000" dirty="0" smtClean="0"/>
              <a:t/>
            </a:r>
            <a:br>
              <a:rPr lang="ru-RU" sz="2000" dirty="0" smtClean="0"/>
            </a:br>
            <a:r>
              <a:rPr lang="ru-RU" sz="2000" b="0" i="0" dirty="0" smtClean="0">
                <a:effectLst/>
              </a:rPr>
              <a:t>— Это ты сказала «мяу»? — спросил Щенок Рыбу, которая проплывала мимо него.</a:t>
            </a:r>
          </a:p>
          <a:p>
            <a:r>
              <a:rPr lang="ru-RU" sz="2000" dirty="0"/>
              <a:t>Рыба ничего не ответила, махнула хвостом и исчезла в глубине пруда.</a:t>
            </a:r>
          </a:p>
        </p:txBody>
      </p:sp>
    </p:spTree>
    <p:extLst>
      <p:ext uri="{BB962C8B-B14F-4D97-AF65-F5344CB8AC3E}">
        <p14:creationId xmlns:p14="http://schemas.microsoft.com/office/powerpoint/2010/main" val="475556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щенок и  лягушк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574" y="609600"/>
            <a:ext cx="5165726" cy="53467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505700" y="1342936"/>
            <a:ext cx="2247900" cy="2554545"/>
          </a:xfrm>
          <a:prstGeom prst="rect">
            <a:avLst/>
          </a:prstGeom>
        </p:spPr>
        <p:txBody>
          <a:bodyPr wrap="square">
            <a:spAutoFit/>
          </a:bodyPr>
          <a:lstStyle/>
          <a:p>
            <a:r>
              <a:rPr lang="ru-RU" sz="2000" b="0" i="0" dirty="0" smtClean="0">
                <a:effectLst/>
              </a:rPr>
              <a:t>— Ква-ква-</a:t>
            </a:r>
            <a:r>
              <a:rPr lang="ru-RU" sz="2000" b="0" i="0" dirty="0" err="1" smtClean="0">
                <a:effectLst/>
              </a:rPr>
              <a:t>ква</a:t>
            </a:r>
            <a:r>
              <a:rPr lang="ru-RU" sz="2000" b="0" i="0" dirty="0" smtClean="0">
                <a:effectLst/>
              </a:rPr>
              <a:t>! — засмеялась Лягушка. </a:t>
            </a:r>
          </a:p>
          <a:p>
            <a:r>
              <a:rPr lang="ru-RU" sz="2000" b="0" i="0" dirty="0" smtClean="0">
                <a:effectLst/>
              </a:rPr>
              <a:t>— Какой ты глупый! Лягушки только квакают. И прыгнула в воду.</a:t>
            </a:r>
          </a:p>
          <a:p>
            <a:r>
              <a:rPr lang="ru-RU" sz="2000" b="0" i="0" dirty="0" smtClean="0">
                <a:effectLst/>
              </a:rPr>
              <a:t> </a:t>
            </a:r>
            <a:endParaRPr lang="ru-RU" sz="2000" dirty="0"/>
          </a:p>
        </p:txBody>
      </p:sp>
    </p:spTree>
    <p:extLst>
      <p:ext uri="{BB962C8B-B14F-4D97-AF65-F5344CB8AC3E}">
        <p14:creationId xmlns:p14="http://schemas.microsoft.com/office/powerpoint/2010/main" val="2089797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щено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675" y="990600"/>
            <a:ext cx="5000625" cy="4864099"/>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972300" y="1378635"/>
            <a:ext cx="2578100" cy="2554545"/>
          </a:xfrm>
          <a:prstGeom prst="rect">
            <a:avLst/>
          </a:prstGeom>
        </p:spPr>
        <p:txBody>
          <a:bodyPr wrap="square">
            <a:spAutoFit/>
          </a:bodyPr>
          <a:lstStyle/>
          <a:p>
            <a:r>
              <a:rPr lang="ru-RU" sz="2000" b="0" i="0" dirty="0" smtClean="0">
                <a:effectLst/>
              </a:rPr>
              <a:t>Пошёл Щенок домой мокрый, с распухшим носом. Грустный, улёгся он на коврике около дивана.</a:t>
            </a:r>
          </a:p>
          <a:p>
            <a:endParaRPr lang="ru-RU" sz="2000" dirty="0"/>
          </a:p>
          <a:p>
            <a:r>
              <a:rPr lang="ru-RU" sz="2000" dirty="0"/>
              <a:t>И вдруг услышал:</a:t>
            </a:r>
            <a:r>
              <a:rPr lang="ru-RU" sz="2000" dirty="0" smtClean="0"/>
              <a:t/>
            </a:r>
            <a:br>
              <a:rPr lang="ru-RU" sz="2000" dirty="0" smtClean="0"/>
            </a:br>
            <a:r>
              <a:rPr lang="ru-RU" sz="2000" dirty="0"/>
              <a:t>— Мяу!!!</a:t>
            </a:r>
          </a:p>
        </p:txBody>
      </p:sp>
    </p:spTree>
    <p:extLst>
      <p:ext uri="{BB962C8B-B14F-4D97-AF65-F5344CB8AC3E}">
        <p14:creationId xmlns:p14="http://schemas.microsoft.com/office/powerpoint/2010/main" val="616076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щенок и котено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1875" y="825499"/>
            <a:ext cx="5000625" cy="572691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921500" y="1024235"/>
            <a:ext cx="3860800" cy="4401205"/>
          </a:xfrm>
          <a:prstGeom prst="rect">
            <a:avLst/>
          </a:prstGeom>
        </p:spPr>
        <p:txBody>
          <a:bodyPr wrap="square">
            <a:spAutoFit/>
          </a:bodyPr>
          <a:lstStyle/>
          <a:p>
            <a:r>
              <a:rPr lang="ru-RU" sz="2000" b="0" i="0" dirty="0" smtClean="0">
                <a:effectLst/>
              </a:rPr>
              <a:t>Он вскочил — на подоконнике сидела пушистая полосатая Кошка.</a:t>
            </a:r>
            <a:r>
              <a:rPr lang="ru-RU" sz="2000" dirty="0" smtClean="0"/>
              <a:t/>
            </a:r>
            <a:br>
              <a:rPr lang="ru-RU" sz="2000" dirty="0" smtClean="0"/>
            </a:br>
            <a:r>
              <a:rPr lang="ru-RU" sz="2000" b="0" i="0" dirty="0" smtClean="0">
                <a:effectLst/>
              </a:rPr>
              <a:t>— Мяу! — сказала Кошка.</a:t>
            </a:r>
          </a:p>
          <a:p>
            <a:endParaRPr lang="ru-RU" sz="2000" dirty="0" smtClean="0"/>
          </a:p>
          <a:p>
            <a:r>
              <a:rPr lang="ru-RU" sz="2000" dirty="0" smtClean="0"/>
              <a:t>— </a:t>
            </a:r>
            <a:r>
              <a:rPr lang="ru-RU" sz="2000" dirty="0" err="1"/>
              <a:t>Ав-ав-ав</a:t>
            </a:r>
            <a:r>
              <a:rPr lang="ru-RU" sz="2000" dirty="0"/>
              <a:t>! — залаял Щенок, потом вспомнил, как рычал мохнатый Пёс, и зарычал: — Р-р-р-р! Кошка изогнулась, зашипела: «Ш-ш-ш!», зафыркала: «</a:t>
            </a:r>
            <a:r>
              <a:rPr lang="ru-RU" sz="2000" dirty="0" err="1"/>
              <a:t>Фыр-фыр</a:t>
            </a:r>
            <a:r>
              <a:rPr lang="ru-RU" sz="2000" dirty="0"/>
              <a:t>!» — и выпрыгнула в окно. Вернулся Щенок на свой коврик и улёгся спать. Он теперь знал, кто сказал «мяу».</a:t>
            </a:r>
          </a:p>
        </p:txBody>
      </p:sp>
    </p:spTree>
    <p:extLst>
      <p:ext uri="{BB962C8B-B14F-4D97-AF65-F5344CB8AC3E}">
        <p14:creationId xmlns:p14="http://schemas.microsoft.com/office/powerpoint/2010/main" val="256765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5100" y="1028343"/>
            <a:ext cx="8763000" cy="4401205"/>
          </a:xfrm>
          <a:prstGeom prst="rect">
            <a:avLst/>
          </a:prstGeom>
        </p:spPr>
        <p:txBody>
          <a:bodyPr wrap="square">
            <a:spAutoFit/>
          </a:bodyPr>
          <a:lstStyle/>
          <a:p>
            <a:pPr algn="just"/>
            <a:r>
              <a:rPr lang="ru-RU" sz="2000" b="1" i="0" dirty="0" smtClean="0">
                <a:effectLst/>
              </a:rPr>
              <a:t>Физ. минутка: </a:t>
            </a:r>
            <a:r>
              <a:rPr lang="ru-RU" sz="2000" b="1" dirty="0" smtClean="0"/>
              <a:t>« </a:t>
            </a:r>
            <a:r>
              <a:rPr lang="ru-RU" sz="2000" b="1" dirty="0"/>
              <a:t>Кошка</a:t>
            </a:r>
            <a:r>
              <a:rPr lang="ru-RU" sz="2000" b="1" dirty="0" smtClean="0"/>
              <a:t>»</a:t>
            </a:r>
          </a:p>
          <a:p>
            <a:pPr algn="just"/>
            <a:endParaRPr lang="ru-RU" sz="2000" dirty="0"/>
          </a:p>
          <a:p>
            <a:r>
              <a:rPr lang="ru-RU" sz="2000" dirty="0"/>
              <a:t>Вы со мной знакомы близко            </a:t>
            </a:r>
            <a:r>
              <a:rPr lang="ru-RU" sz="2000" i="1" dirty="0"/>
              <a:t>дети идут по кругу на носочках</a:t>
            </a:r>
            <a:r>
              <a:rPr lang="ru-RU" sz="2000" dirty="0"/>
              <a:t>, крадучись</a:t>
            </a:r>
          </a:p>
          <a:p>
            <a:r>
              <a:rPr lang="ru-RU" sz="2000" dirty="0"/>
              <a:t>Я – приветливая киска.                      </a:t>
            </a:r>
            <a:r>
              <a:rPr lang="ru-RU" sz="2000" i="1" dirty="0" smtClean="0"/>
              <a:t>останавливаются</a:t>
            </a:r>
          </a:p>
          <a:p>
            <a:endParaRPr lang="ru-RU" sz="2000" dirty="0"/>
          </a:p>
          <a:p>
            <a:r>
              <a:rPr lang="ru-RU" sz="2000" dirty="0"/>
              <a:t>Кверху – кисточки на ушках,          </a:t>
            </a:r>
            <a:r>
              <a:rPr lang="ru-RU" sz="2000" i="1" dirty="0"/>
              <a:t>делают «ушки» из ладошек</a:t>
            </a:r>
            <a:endParaRPr lang="ru-RU" sz="2000" dirty="0"/>
          </a:p>
          <a:p>
            <a:r>
              <a:rPr lang="ru-RU" sz="2000" dirty="0"/>
              <a:t>Когти спрятаны в подушках.          </a:t>
            </a:r>
            <a:r>
              <a:rPr lang="ru-RU" sz="2000" i="1" dirty="0"/>
              <a:t>« </a:t>
            </a:r>
            <a:r>
              <a:rPr lang="ru-RU" sz="2000" i="1" dirty="0" err="1"/>
              <a:t>коготочки</a:t>
            </a:r>
            <a:r>
              <a:rPr lang="ru-RU" sz="2000" i="1" dirty="0"/>
              <a:t>»  из </a:t>
            </a:r>
            <a:r>
              <a:rPr lang="ru-RU" sz="2000" i="1" dirty="0" smtClean="0"/>
              <a:t>пальчиков</a:t>
            </a:r>
          </a:p>
          <a:p>
            <a:endParaRPr lang="ru-RU" sz="2000" dirty="0"/>
          </a:p>
          <a:p>
            <a:r>
              <a:rPr lang="ru-RU" sz="2000" dirty="0"/>
              <a:t>В темноте я зорко вижу,                </a:t>
            </a:r>
            <a:r>
              <a:rPr lang="ru-RU" sz="2000" i="1" dirty="0"/>
              <a:t>вновь </a:t>
            </a:r>
            <a:r>
              <a:rPr lang="ru-RU" sz="2000" i="1" dirty="0" smtClean="0"/>
              <a:t>идут по кругу </a:t>
            </a:r>
            <a:r>
              <a:rPr lang="ru-RU" sz="2000" i="1" dirty="0" smtClean="0"/>
              <a:t>, </a:t>
            </a:r>
            <a:r>
              <a:rPr lang="ru-RU" sz="2000" i="1" dirty="0"/>
              <a:t>крадучись</a:t>
            </a:r>
            <a:endParaRPr lang="ru-RU" sz="2000" dirty="0"/>
          </a:p>
          <a:p>
            <a:r>
              <a:rPr lang="ru-RU" sz="2000" dirty="0"/>
              <a:t>Понапрасну не обижу</a:t>
            </a:r>
            <a:r>
              <a:rPr lang="ru-RU" sz="2000" dirty="0" smtClean="0"/>
              <a:t>.</a:t>
            </a:r>
          </a:p>
          <a:p>
            <a:endParaRPr lang="ru-RU" sz="2000" dirty="0"/>
          </a:p>
          <a:p>
            <a:r>
              <a:rPr lang="ru-RU" sz="2000" dirty="0"/>
              <a:t>Но дразнить меня опасно-          </a:t>
            </a:r>
            <a:r>
              <a:rPr lang="ru-RU" sz="2000" i="1" dirty="0"/>
              <a:t>останавливаются, </a:t>
            </a:r>
            <a:endParaRPr lang="ru-RU" sz="2000" dirty="0"/>
          </a:p>
          <a:p>
            <a:r>
              <a:rPr lang="ru-RU" sz="2000" dirty="0"/>
              <a:t>Я царапаюсь ужасно.                  </a:t>
            </a:r>
            <a:r>
              <a:rPr lang="ru-RU" sz="2000" dirty="0" smtClean="0"/>
              <a:t>  </a:t>
            </a:r>
            <a:r>
              <a:rPr lang="ru-RU" sz="2000" i="1" dirty="0" smtClean="0"/>
              <a:t>показывают </a:t>
            </a:r>
            <a:r>
              <a:rPr lang="ru-RU" sz="2000" i="1" dirty="0"/>
              <a:t>« </a:t>
            </a:r>
            <a:r>
              <a:rPr lang="ru-RU" sz="2000" i="1" dirty="0" err="1"/>
              <a:t>коготочки</a:t>
            </a:r>
            <a:r>
              <a:rPr lang="ru-RU" sz="2000" i="1" dirty="0" smtClean="0"/>
              <a:t>»</a:t>
            </a:r>
            <a:endParaRPr lang="ru-RU" sz="2000" dirty="0"/>
          </a:p>
        </p:txBody>
      </p:sp>
    </p:spTree>
    <p:extLst>
      <p:ext uri="{BB962C8B-B14F-4D97-AF65-F5344CB8AC3E}">
        <p14:creationId xmlns:p14="http://schemas.microsoft.com/office/powerpoint/2010/main" val="4256277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04900" y="908040"/>
            <a:ext cx="7886700" cy="4093428"/>
          </a:xfrm>
          <a:prstGeom prst="rect">
            <a:avLst/>
          </a:prstGeom>
        </p:spPr>
        <p:txBody>
          <a:bodyPr wrap="square">
            <a:spAutoFit/>
          </a:bodyPr>
          <a:lstStyle/>
          <a:p>
            <a:pPr algn="just"/>
            <a:r>
              <a:rPr lang="ru-RU" sz="2000" b="1" i="0" u="sng" dirty="0" smtClean="0">
                <a:solidFill>
                  <a:srgbClr val="000000"/>
                </a:solidFill>
                <a:effectLst/>
              </a:rPr>
              <a:t>Вопросы к детям по содержанию сказки:</a:t>
            </a:r>
          </a:p>
          <a:p>
            <a:pPr algn="just"/>
            <a:endParaRPr lang="ru-RU" sz="2000" b="0" i="0" dirty="0" smtClean="0">
              <a:solidFill>
                <a:srgbClr val="000000"/>
              </a:solidFill>
              <a:effectLst/>
            </a:endParaRPr>
          </a:p>
          <a:p>
            <a:pPr marL="457200" algn="just">
              <a:buFont typeface="Arial" panose="020B0604020202020204" pitchFamily="34" charset="0"/>
              <a:buChar char="•"/>
            </a:pPr>
            <a:r>
              <a:rPr lang="ru-RU" sz="2000" b="0" i="0" u="none" strike="noStrike" dirty="0" smtClean="0">
                <a:solidFill>
                  <a:srgbClr val="000000"/>
                </a:solidFill>
                <a:effectLst/>
              </a:rPr>
              <a:t>Что услышал Щенок, когда спал возле дивана?( Как кто - то сказал «мяу»).</a:t>
            </a:r>
            <a:endParaRPr lang="ru-RU" sz="2000" b="0" i="0" dirty="0" smtClean="0">
              <a:solidFill>
                <a:srgbClr val="000000"/>
              </a:solidFill>
              <a:effectLst/>
            </a:endParaRPr>
          </a:p>
          <a:p>
            <a:pPr marL="457200" algn="just">
              <a:buFont typeface="Arial" panose="020B0604020202020204" pitchFamily="34" charset="0"/>
              <a:buChar char="•"/>
            </a:pPr>
            <a:r>
              <a:rPr lang="ru-RU" sz="2000" b="0" i="0" u="none" strike="noStrike" dirty="0" smtClean="0">
                <a:solidFill>
                  <a:srgbClr val="000000"/>
                </a:solidFill>
                <a:effectLst/>
              </a:rPr>
              <a:t>Кого первого увидел щенок во дворе? (Петуха.)</a:t>
            </a:r>
            <a:endParaRPr lang="ru-RU" sz="2000" b="0" i="0" dirty="0" smtClean="0">
              <a:solidFill>
                <a:srgbClr val="000000"/>
              </a:solidFill>
              <a:effectLst/>
            </a:endParaRPr>
          </a:p>
          <a:p>
            <a:pPr marL="457200" algn="just">
              <a:buFont typeface="Arial" panose="020B0604020202020204" pitchFamily="34" charset="0"/>
              <a:buChar char="•"/>
            </a:pPr>
            <a:r>
              <a:rPr lang="ru-RU" sz="2000" b="0" i="0" u="none" strike="noStrike" dirty="0" smtClean="0">
                <a:solidFill>
                  <a:srgbClr val="000000"/>
                </a:solidFill>
                <a:effectLst/>
              </a:rPr>
              <a:t>Как кричит петух? ( Ку – ка – ре – ку.)</a:t>
            </a:r>
            <a:endParaRPr lang="ru-RU" sz="2000" b="0" i="0" dirty="0" smtClean="0">
              <a:solidFill>
                <a:srgbClr val="000000"/>
              </a:solidFill>
              <a:effectLst/>
            </a:endParaRPr>
          </a:p>
          <a:p>
            <a:pPr marL="457200" algn="just">
              <a:buFont typeface="Arial" panose="020B0604020202020204" pitchFamily="34" charset="0"/>
              <a:buChar char="•"/>
            </a:pPr>
            <a:r>
              <a:rPr lang="ru-RU" sz="2000" b="0" i="0" u="none" strike="noStrike" dirty="0" smtClean="0">
                <a:solidFill>
                  <a:srgbClr val="000000"/>
                </a:solidFill>
                <a:effectLst/>
              </a:rPr>
              <a:t>Кто выскочил из под крыльца, когда щенок стал копать ямку? (мышка)</a:t>
            </a:r>
            <a:endParaRPr lang="ru-RU" sz="2000" b="0" i="0" dirty="0" smtClean="0">
              <a:solidFill>
                <a:srgbClr val="000000"/>
              </a:solidFill>
              <a:effectLst/>
            </a:endParaRPr>
          </a:p>
          <a:p>
            <a:pPr marL="457200" algn="just">
              <a:buFont typeface="Arial" panose="020B0604020202020204" pitchFamily="34" charset="0"/>
              <a:buChar char="•"/>
            </a:pPr>
            <a:r>
              <a:rPr lang="ru-RU" sz="2000" b="0" i="0" u="none" strike="noStrike" dirty="0" smtClean="0">
                <a:solidFill>
                  <a:srgbClr val="000000"/>
                </a:solidFill>
                <a:effectLst/>
              </a:rPr>
              <a:t>Кого еще встретил щенок во дворе (большого пса, пчелу, лягушку).</a:t>
            </a:r>
            <a:endParaRPr lang="ru-RU" sz="2000" b="0" i="0" dirty="0" smtClean="0">
              <a:solidFill>
                <a:srgbClr val="000000"/>
              </a:solidFill>
              <a:effectLst/>
            </a:endParaRPr>
          </a:p>
          <a:p>
            <a:pPr marL="457200" algn="just">
              <a:buFont typeface="Arial" panose="020B0604020202020204" pitchFamily="34" charset="0"/>
              <a:buChar char="•"/>
            </a:pPr>
            <a:r>
              <a:rPr lang="ru-RU" sz="2000" b="0" i="0" u="none" strike="noStrike" dirty="0" smtClean="0">
                <a:solidFill>
                  <a:srgbClr val="000000"/>
                </a:solidFill>
                <a:effectLst/>
              </a:rPr>
              <a:t>Ребята, кто же сказал «мяу»?</a:t>
            </a:r>
            <a:endParaRPr lang="ru-RU" sz="2000" b="0" i="0" dirty="0" smtClean="0">
              <a:solidFill>
                <a:srgbClr val="000000"/>
              </a:solidFill>
              <a:effectLst/>
            </a:endParaRPr>
          </a:p>
          <a:p>
            <a:pPr marL="457200" algn="just">
              <a:buFont typeface="Arial" panose="020B0604020202020204" pitchFamily="34" charset="0"/>
              <a:buChar char="•"/>
            </a:pPr>
            <a:r>
              <a:rPr lang="ru-RU" sz="2000" b="0" i="0" dirty="0" smtClean="0">
                <a:solidFill>
                  <a:srgbClr val="000000"/>
                </a:solidFill>
                <a:effectLst/>
              </a:rPr>
              <a:t>Давайте, </a:t>
            </a:r>
            <a:r>
              <a:rPr lang="ru-RU" sz="2000" b="1" i="0" dirty="0" smtClean="0">
                <a:solidFill>
                  <a:srgbClr val="000000"/>
                </a:solidFill>
                <a:effectLst/>
              </a:rPr>
              <a:t>придумаем щенку имя.</a:t>
            </a:r>
            <a:r>
              <a:rPr lang="ru-RU" sz="2000" b="0" i="0" u="none" strike="noStrike" dirty="0" smtClean="0">
                <a:solidFill>
                  <a:srgbClr val="000000"/>
                </a:solidFill>
                <a:effectLst/>
              </a:rPr>
              <a:t> (Дети высказывают свои версии)</a:t>
            </a:r>
            <a:endParaRPr lang="ru-RU" sz="2000" b="0" i="0" dirty="0">
              <a:solidFill>
                <a:srgbClr val="000000"/>
              </a:solidFill>
              <a:effectLst/>
            </a:endParaRPr>
          </a:p>
        </p:txBody>
      </p:sp>
    </p:spTree>
    <p:extLst>
      <p:ext uri="{BB962C8B-B14F-4D97-AF65-F5344CB8AC3E}">
        <p14:creationId xmlns:p14="http://schemas.microsoft.com/office/powerpoint/2010/main" val="3450111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8800" y="612845"/>
            <a:ext cx="10312400" cy="5153719"/>
          </a:xfrm>
          <a:prstGeom prst="rect">
            <a:avLst/>
          </a:prstGeom>
        </p:spPr>
        <p:txBody>
          <a:bodyPr wrap="square">
            <a:spAutoFit/>
          </a:bodyPr>
          <a:lstStyle/>
          <a:p>
            <a:pPr algn="just"/>
            <a:r>
              <a:rPr lang="ru-RU" b="1" i="0" dirty="0" smtClean="0">
                <a:solidFill>
                  <a:srgbClr val="000000"/>
                </a:solidFill>
                <a:effectLst/>
                <a:latin typeface="Calibri" panose="020F0502020204030204" pitchFamily="34" charset="0"/>
                <a:cs typeface="Calibri" panose="020F0502020204030204" pitchFamily="34" charset="0"/>
              </a:rPr>
              <a:t>Программное содержание:</a:t>
            </a:r>
          </a:p>
          <a:p>
            <a:pPr algn="just"/>
            <a:endParaRPr lang="ru-RU" sz="1400" b="0" i="0" dirty="0" smtClean="0">
              <a:solidFill>
                <a:srgbClr val="000000"/>
              </a:solidFill>
              <a:effectLst/>
              <a:latin typeface="Calibri" panose="020F0502020204030204" pitchFamily="34" charset="0"/>
              <a:cs typeface="Calibri" panose="020F0502020204030204" pitchFamily="34" charset="0"/>
            </a:endParaRPr>
          </a:p>
          <a:p>
            <a:pPr indent="180340" algn="just">
              <a:lnSpc>
                <a:spcPct val="150000"/>
              </a:lnSpc>
              <a:buFont typeface="Arial" panose="020B0604020202020204" pitchFamily="34" charset="0"/>
              <a:buChar char="•"/>
            </a:pPr>
            <a:r>
              <a:rPr lang="ru-RU" sz="2000" b="0" i="0" u="none" strike="noStrike" dirty="0" smtClean="0">
                <a:solidFill>
                  <a:srgbClr val="000000"/>
                </a:solidFill>
                <a:effectLst/>
                <a:latin typeface="Calibri" panose="020F0502020204030204" pitchFamily="34" charset="0"/>
                <a:cs typeface="Calibri" panose="020F0502020204030204" pitchFamily="34" charset="0"/>
              </a:rPr>
              <a:t>Познакомить детей со сказкой </a:t>
            </a:r>
            <a:r>
              <a:rPr lang="ru-RU" sz="2000" b="0" i="0" u="none" strike="noStrike" dirty="0" err="1" smtClean="0">
                <a:solidFill>
                  <a:srgbClr val="000000"/>
                </a:solidFill>
                <a:effectLst/>
                <a:latin typeface="Calibri" panose="020F0502020204030204" pitchFamily="34" charset="0"/>
                <a:cs typeface="Calibri" panose="020F0502020204030204" pitchFamily="34" charset="0"/>
              </a:rPr>
              <a:t>Сутеева</a:t>
            </a:r>
            <a:r>
              <a:rPr lang="ru-RU" sz="2000" b="0" i="0" u="none" strike="noStrike" dirty="0" smtClean="0">
                <a:solidFill>
                  <a:srgbClr val="000000"/>
                </a:solidFill>
                <a:effectLst/>
                <a:latin typeface="Calibri" panose="020F0502020204030204" pitchFamily="34" charset="0"/>
                <a:cs typeface="Calibri" panose="020F0502020204030204" pitchFamily="34" charset="0"/>
              </a:rPr>
              <a:t> В.Г. «Кто сказал «мяу»?». Воспитывать умение слушать художественные произведения до конца, следить за развитием действия в сказке. Учить понимать смысл произведения. Развивать фразовую речь в процессе ответов на вопросы.</a:t>
            </a:r>
            <a:endParaRPr lang="ru-RU" sz="2000" b="0" i="0" dirty="0" smtClean="0">
              <a:solidFill>
                <a:srgbClr val="000000"/>
              </a:solidFill>
              <a:effectLst/>
              <a:latin typeface="Calibri" panose="020F0502020204030204" pitchFamily="34" charset="0"/>
              <a:cs typeface="Calibri" panose="020F0502020204030204" pitchFamily="34" charset="0"/>
            </a:endParaRPr>
          </a:p>
          <a:p>
            <a:pPr indent="180340" algn="just">
              <a:lnSpc>
                <a:spcPct val="150000"/>
              </a:lnSpc>
              <a:buFont typeface="Arial" panose="020B0604020202020204" pitchFamily="34" charset="0"/>
              <a:buChar char="•"/>
            </a:pPr>
            <a:r>
              <a:rPr lang="ru-RU" sz="2000" b="0" i="0" u="none" strike="noStrike" dirty="0" smtClean="0">
                <a:solidFill>
                  <a:srgbClr val="000000"/>
                </a:solidFill>
                <a:effectLst/>
                <a:latin typeface="Calibri" panose="020F0502020204030204" pitchFamily="34" charset="0"/>
                <a:cs typeface="Calibri" panose="020F0502020204030204" pitchFamily="34" charset="0"/>
              </a:rPr>
              <a:t>Обогащать словарь детей названиями животных, развивать навыки речи. Продолжать формировать умение строить предложения, добиваться правильного и четкого произношения слов. Вырабатывать интонационную выразительность, правильный темп речи, развивать слуховое восприятие.</a:t>
            </a:r>
            <a:endParaRPr lang="ru-RU" sz="2000" b="0" i="0" dirty="0" smtClean="0">
              <a:solidFill>
                <a:srgbClr val="000000"/>
              </a:solidFill>
              <a:effectLst/>
              <a:latin typeface="Calibri" panose="020F0502020204030204" pitchFamily="34" charset="0"/>
              <a:cs typeface="Calibri" panose="020F0502020204030204" pitchFamily="34" charset="0"/>
            </a:endParaRPr>
          </a:p>
          <a:p>
            <a:pPr indent="180340" algn="just">
              <a:lnSpc>
                <a:spcPct val="150000"/>
              </a:lnSpc>
              <a:buFont typeface="Arial" panose="020B0604020202020204" pitchFamily="34" charset="0"/>
              <a:buChar char="•"/>
            </a:pPr>
            <a:r>
              <a:rPr lang="ru-RU" sz="2000" b="0" i="0" u="none" strike="noStrike" dirty="0" smtClean="0">
                <a:solidFill>
                  <a:srgbClr val="000000"/>
                </a:solidFill>
                <a:effectLst/>
                <a:latin typeface="Calibri" panose="020F0502020204030204" pitchFamily="34" charset="0"/>
                <a:cs typeface="Calibri" panose="020F0502020204030204" pitchFamily="34" charset="0"/>
              </a:rPr>
              <a:t>Расширять представление детей об эмоциях: огорчение, утешение. Способствовать стабилизации психических процессов и снижению эмоционального напряжения.</a:t>
            </a:r>
            <a:endParaRPr lang="ru-RU" sz="2000" b="0"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6905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2300" y="527209"/>
            <a:ext cx="10121900" cy="5421933"/>
          </a:xfrm>
          <a:prstGeom prst="rect">
            <a:avLst/>
          </a:prstGeom>
        </p:spPr>
        <p:txBody>
          <a:bodyPr wrap="square">
            <a:spAutoFit/>
          </a:bodyPr>
          <a:lstStyle/>
          <a:p>
            <a:pPr fontAlgn="base">
              <a:lnSpc>
                <a:spcPct val="150000"/>
              </a:lnSpc>
            </a:pPr>
            <a:r>
              <a:rPr lang="ru-RU" sz="2000" dirty="0" smtClean="0">
                <a:solidFill>
                  <a:srgbClr val="1D2129"/>
                </a:solidFill>
                <a:ea typeface="Times New Roman" panose="02020603050405020304" pitchFamily="18" charset="0"/>
                <a:cs typeface="Times New Roman" panose="02020603050405020304" pitchFamily="18" charset="0"/>
              </a:rPr>
              <a:t>Сказка детского писателя В.Г. </a:t>
            </a:r>
            <a:r>
              <a:rPr lang="ru-RU" sz="2000" dirty="0" err="1" smtClean="0">
                <a:solidFill>
                  <a:srgbClr val="1D2129"/>
                </a:solidFill>
                <a:ea typeface="Times New Roman" panose="02020603050405020304" pitchFamily="18" charset="0"/>
                <a:cs typeface="Times New Roman" panose="02020603050405020304" pitchFamily="18" charset="0"/>
              </a:rPr>
              <a:t>Сутеева</a:t>
            </a:r>
            <a:r>
              <a:rPr lang="ru-RU" sz="2000" dirty="0" smtClean="0">
                <a:solidFill>
                  <a:srgbClr val="1D2129"/>
                </a:solidFill>
                <a:ea typeface="Times New Roman" panose="02020603050405020304" pitchFamily="18" charset="0"/>
                <a:cs typeface="Times New Roman" panose="02020603050405020304" pitchFamily="18" charset="0"/>
              </a:rPr>
              <a:t> « Кто сказал мяу?» </a:t>
            </a:r>
            <a:r>
              <a:rPr lang="ru-RU" sz="2000" i="1" dirty="0"/>
              <a:t> </a:t>
            </a:r>
            <a:r>
              <a:rPr lang="ru-RU" sz="2000" dirty="0"/>
              <a:t>о щенке, которого разбудил звук «мяу». Он стал искать в комнате, кто это произнес. Вдруг увидел петуха и подумал, что это он произнес «мяу». Потом щенок попытался убедиться, не мяукают ли мышонок, пес, пчела, рыба или лягушка. Щенку ничего не оставалось делать, как вернуться домой. На коврике, прямо под носом, он увидел кошку, зарычал на нее. И, наконец, понял, кто же сказал «мяу».</a:t>
            </a:r>
          </a:p>
          <a:p>
            <a:pPr>
              <a:lnSpc>
                <a:spcPct val="150000"/>
              </a:lnSpc>
              <a:spcAft>
                <a:spcPts val="1200"/>
              </a:spcAft>
            </a:pPr>
            <a:endParaRPr lang="ru-RU" sz="2000" dirty="0" smtClean="0">
              <a:solidFill>
                <a:srgbClr val="1D2129"/>
              </a:solidFill>
              <a:ea typeface="Times New Roman" panose="02020603050405020304" pitchFamily="18" charset="0"/>
              <a:cs typeface="Times New Roman" panose="02020603050405020304" pitchFamily="18" charset="0"/>
            </a:endParaRPr>
          </a:p>
          <a:p>
            <a:pPr>
              <a:lnSpc>
                <a:spcPct val="150000"/>
              </a:lnSpc>
              <a:spcAft>
                <a:spcPts val="1200"/>
              </a:spcAft>
            </a:pPr>
            <a:r>
              <a:rPr lang="ru-RU" sz="2000" b="1" dirty="0" smtClean="0">
                <a:solidFill>
                  <a:srgbClr val="1D2129"/>
                </a:solidFill>
                <a:effectLst/>
                <a:ea typeface="Times New Roman" panose="02020603050405020304" pitchFamily="18" charset="0"/>
                <a:cs typeface="Times New Roman" panose="02020603050405020304" pitchFamily="18" charset="0"/>
              </a:rPr>
              <a:t>Рекомендации родителям:</a:t>
            </a:r>
          </a:p>
          <a:p>
            <a:pPr>
              <a:lnSpc>
                <a:spcPct val="150000"/>
              </a:lnSpc>
            </a:pPr>
            <a:r>
              <a:rPr lang="ru-RU" sz="2000" dirty="0" smtClean="0">
                <a:cs typeface="Times New Roman" panose="02020603050405020304" pitchFamily="18" charset="0"/>
              </a:rPr>
              <a:t>Сказку необходимо прочитать два раза. В конце презентации детям для разминки предложена физкультминутка. После ра</a:t>
            </a:r>
            <a:r>
              <a:rPr lang="ru-RU" sz="2000" dirty="0" smtClean="0">
                <a:effectLst/>
                <a:ea typeface="Times New Roman" panose="02020603050405020304" pitchFamily="18" charset="0"/>
                <a:cs typeface="Times New Roman" panose="02020603050405020304" pitchFamily="18" charset="0"/>
              </a:rPr>
              <a:t>зминки обсудите с ребенком содержание сказки </a:t>
            </a:r>
            <a:r>
              <a:rPr lang="ru-RU" sz="2000" dirty="0" err="1" smtClean="0">
                <a:effectLst/>
                <a:ea typeface="Times New Roman" panose="02020603050405020304" pitchFamily="18" charset="0"/>
                <a:cs typeface="Times New Roman" panose="02020603050405020304" pitchFamily="18" charset="0"/>
              </a:rPr>
              <a:t>В.Сутеева</a:t>
            </a:r>
            <a:r>
              <a:rPr lang="ru-RU" sz="2000" dirty="0" smtClean="0">
                <a:effectLst/>
                <a:ea typeface="Times New Roman" panose="02020603050405020304" pitchFamily="18" charset="0"/>
                <a:cs typeface="Times New Roman" panose="02020603050405020304" pitchFamily="18" charset="0"/>
              </a:rPr>
              <a:t> « Кто сказал мяу?».</a:t>
            </a:r>
            <a:endParaRPr lang="ru-RU"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176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7400" y="698143"/>
            <a:ext cx="10490200" cy="6037487"/>
          </a:xfrm>
          <a:prstGeom prst="rect">
            <a:avLst/>
          </a:prstGeom>
        </p:spPr>
        <p:txBody>
          <a:bodyPr wrap="square">
            <a:spAutoFit/>
          </a:bodyPr>
          <a:lstStyle/>
          <a:p>
            <a:pPr>
              <a:lnSpc>
                <a:spcPct val="150000"/>
              </a:lnSpc>
            </a:pPr>
            <a:r>
              <a:rPr lang="ru-RU" sz="2000" b="1" i="0" u="none" strike="noStrike" dirty="0" smtClean="0">
                <a:solidFill>
                  <a:srgbClr val="000000"/>
                </a:solidFill>
                <a:effectLst/>
              </a:rPr>
              <a:t>Сюрпризный момент -(игрушка-щенок), (можно использовать картинку)</a:t>
            </a:r>
            <a:endParaRPr lang="ru-RU" sz="2000" b="0" i="0" dirty="0" smtClean="0">
              <a:solidFill>
                <a:srgbClr val="000000"/>
              </a:solidFill>
              <a:effectLst/>
            </a:endParaRPr>
          </a:p>
          <a:p>
            <a:pPr>
              <a:lnSpc>
                <a:spcPct val="150000"/>
              </a:lnSpc>
            </a:pPr>
            <a:r>
              <a:rPr lang="ru-RU" sz="2000" b="1" i="0" dirty="0" smtClean="0">
                <a:solidFill>
                  <a:srgbClr val="000000"/>
                </a:solidFill>
                <a:effectLst/>
              </a:rPr>
              <a:t>Взрослый: </a:t>
            </a:r>
            <a:r>
              <a:rPr lang="ru-RU" sz="2000" dirty="0">
                <a:solidFill>
                  <a:srgbClr val="000000"/>
                </a:solidFill>
              </a:rPr>
              <a:t>(Имя ребенка), с</a:t>
            </a:r>
            <a:r>
              <a:rPr lang="ru-RU" sz="2000" b="0" i="0" u="none" strike="noStrike" dirty="0" smtClean="0">
                <a:solidFill>
                  <a:srgbClr val="000000"/>
                </a:solidFill>
                <a:effectLst/>
              </a:rPr>
              <a:t>лышишь</a:t>
            </a:r>
            <a:r>
              <a:rPr lang="ru-RU" sz="2000" dirty="0" smtClean="0">
                <a:solidFill>
                  <a:srgbClr val="000000"/>
                </a:solidFill>
              </a:rPr>
              <a:t> </a:t>
            </a:r>
            <a:r>
              <a:rPr lang="ru-RU" sz="2000" b="0" i="0" u="none" strike="noStrike" dirty="0" smtClean="0">
                <a:solidFill>
                  <a:srgbClr val="000000"/>
                </a:solidFill>
                <a:effectLst/>
              </a:rPr>
              <a:t>кто-то плачет? Взрослый открывает дверь и заносит щенка(игрушку). Посмотри, это Щенок, какой – то печальный. Он чем–то расстроен. </a:t>
            </a:r>
          </a:p>
          <a:p>
            <a:pPr>
              <a:lnSpc>
                <a:spcPct val="150000"/>
              </a:lnSpc>
            </a:pPr>
            <a:r>
              <a:rPr lang="ru-RU" sz="2000" b="0" i="0" u="none" strike="noStrike" dirty="0" smtClean="0">
                <a:solidFill>
                  <a:srgbClr val="000000"/>
                </a:solidFill>
                <a:effectLst/>
              </a:rPr>
              <a:t>Спрашивает щенка: « </a:t>
            </a:r>
            <a:r>
              <a:rPr lang="ru-RU" sz="2000" dirty="0">
                <a:solidFill>
                  <a:srgbClr val="000000"/>
                </a:solidFill>
              </a:rPr>
              <a:t>Ч</a:t>
            </a:r>
            <a:r>
              <a:rPr lang="ru-RU" sz="2000" b="0" i="0" u="none" strike="noStrike" dirty="0" smtClean="0">
                <a:solidFill>
                  <a:srgbClr val="000000"/>
                </a:solidFill>
                <a:effectLst/>
              </a:rPr>
              <a:t>то с </a:t>
            </a:r>
            <a:r>
              <a:rPr lang="ru-RU" sz="2000" dirty="0" smtClean="0">
                <a:solidFill>
                  <a:srgbClr val="000000"/>
                </a:solidFill>
              </a:rPr>
              <a:t>тобой</a:t>
            </a:r>
            <a:r>
              <a:rPr lang="ru-RU" sz="2000" b="0" i="0" u="none" strike="noStrike" dirty="0" smtClean="0">
                <a:solidFill>
                  <a:srgbClr val="000000"/>
                </a:solidFill>
                <a:effectLst/>
              </a:rPr>
              <a:t> случилось? Почему </a:t>
            </a:r>
            <a:r>
              <a:rPr lang="ru-RU" sz="2000" dirty="0" smtClean="0">
                <a:solidFill>
                  <a:srgbClr val="000000"/>
                </a:solidFill>
              </a:rPr>
              <a:t>ты</a:t>
            </a:r>
            <a:r>
              <a:rPr lang="ru-RU" sz="2000" b="0" i="0" u="none" strike="noStrike" dirty="0" smtClean="0">
                <a:solidFill>
                  <a:srgbClr val="000000"/>
                </a:solidFill>
                <a:effectLst/>
              </a:rPr>
              <a:t> такой грустный?</a:t>
            </a:r>
            <a:endParaRPr lang="ru-RU" sz="2000" b="0" i="0" dirty="0" smtClean="0">
              <a:solidFill>
                <a:srgbClr val="000000"/>
              </a:solidFill>
              <a:effectLst/>
            </a:endParaRPr>
          </a:p>
          <a:p>
            <a:pPr>
              <a:lnSpc>
                <a:spcPct val="150000"/>
              </a:lnSpc>
            </a:pPr>
            <a:r>
              <a:rPr lang="ru-RU" sz="2000" b="0" i="0" u="none" strike="noStrike" dirty="0" smtClean="0">
                <a:solidFill>
                  <a:srgbClr val="000000"/>
                </a:solidFill>
                <a:effectLst/>
              </a:rPr>
              <a:t> Тебя кто то обидел?» </a:t>
            </a:r>
            <a:endParaRPr lang="ru-RU" sz="2000" dirty="0">
              <a:solidFill>
                <a:srgbClr val="000000"/>
              </a:solidFill>
            </a:endParaRPr>
          </a:p>
          <a:p>
            <a:pPr>
              <a:lnSpc>
                <a:spcPct val="150000"/>
              </a:lnSpc>
            </a:pPr>
            <a:r>
              <a:rPr lang="ru-RU" sz="2000" b="0" i="0" u="none" strike="noStrike" dirty="0" smtClean="0">
                <a:solidFill>
                  <a:srgbClr val="000000"/>
                </a:solidFill>
                <a:effectLst/>
              </a:rPr>
              <a:t>Отвечает за Щенка: «Пошёл я гулять по двору, и все надо мной стали смеяться, даже лягушка. Но что же мне делать?»</a:t>
            </a:r>
            <a:endParaRPr lang="ru-RU" sz="2000" b="0" i="0" dirty="0" smtClean="0">
              <a:solidFill>
                <a:srgbClr val="000000"/>
              </a:solidFill>
              <a:effectLst/>
            </a:endParaRPr>
          </a:p>
          <a:p>
            <a:pPr>
              <a:lnSpc>
                <a:spcPct val="150000"/>
              </a:lnSpc>
            </a:pPr>
            <a:r>
              <a:rPr lang="ru-RU" sz="2000" dirty="0" smtClean="0">
                <a:solidFill>
                  <a:srgbClr val="000000"/>
                </a:solidFill>
              </a:rPr>
              <a:t>(Имя ребенка)</a:t>
            </a:r>
            <a:r>
              <a:rPr lang="ru-RU" sz="2000" b="0" i="0" u="none" strike="noStrike" dirty="0" smtClean="0">
                <a:solidFill>
                  <a:srgbClr val="000000"/>
                </a:solidFill>
                <a:effectLst/>
              </a:rPr>
              <a:t>, тебе жалко Щенка? </a:t>
            </a:r>
            <a:endParaRPr lang="ru-RU" sz="2000" b="0" i="0" dirty="0" smtClean="0">
              <a:solidFill>
                <a:srgbClr val="000000"/>
              </a:solidFill>
              <a:effectLst/>
            </a:endParaRPr>
          </a:p>
          <a:p>
            <a:pPr>
              <a:lnSpc>
                <a:spcPct val="150000"/>
              </a:lnSpc>
            </a:pPr>
            <a:r>
              <a:rPr lang="ru-RU" sz="2000" b="0" i="0" u="none" strike="noStrike" dirty="0" smtClean="0">
                <a:solidFill>
                  <a:srgbClr val="000000"/>
                </a:solidFill>
                <a:effectLst/>
              </a:rPr>
              <a:t>(ответы)   Да, </a:t>
            </a:r>
            <a:r>
              <a:rPr lang="ru-RU" sz="2000" dirty="0" smtClean="0">
                <a:solidFill>
                  <a:srgbClr val="000000"/>
                </a:solidFill>
              </a:rPr>
              <a:t>мне</a:t>
            </a:r>
            <a:r>
              <a:rPr lang="ru-RU" sz="2000" b="0" i="0" u="none" strike="noStrike" dirty="0" smtClean="0">
                <a:solidFill>
                  <a:srgbClr val="000000"/>
                </a:solidFill>
                <a:effectLst/>
              </a:rPr>
              <a:t> жалко Щенка!</a:t>
            </a:r>
            <a:endParaRPr lang="ru-RU" sz="2000" b="0" i="0" dirty="0" smtClean="0">
              <a:solidFill>
                <a:srgbClr val="000000"/>
              </a:solidFill>
              <a:effectLst/>
            </a:endParaRPr>
          </a:p>
          <a:p>
            <a:pPr>
              <a:lnSpc>
                <a:spcPct val="150000"/>
              </a:lnSpc>
            </a:pPr>
            <a:r>
              <a:rPr lang="ru-RU" sz="2000" dirty="0">
                <a:solidFill>
                  <a:srgbClr val="000000"/>
                </a:solidFill>
              </a:rPr>
              <a:t>Т</a:t>
            </a:r>
            <a:r>
              <a:rPr lang="ru-RU" sz="2000" b="0" i="0" u="none" strike="noStrike" dirty="0" smtClean="0">
                <a:solidFill>
                  <a:srgbClr val="000000"/>
                </a:solidFill>
                <a:effectLst/>
              </a:rPr>
              <a:t>ы поможешь ему?</a:t>
            </a:r>
            <a:endParaRPr lang="ru-RU" sz="2000" b="0" i="0" dirty="0" smtClean="0">
              <a:solidFill>
                <a:srgbClr val="000000"/>
              </a:solidFill>
              <a:effectLst/>
            </a:endParaRPr>
          </a:p>
          <a:p>
            <a:pPr>
              <a:lnSpc>
                <a:spcPct val="150000"/>
              </a:lnSpc>
            </a:pPr>
            <a:r>
              <a:rPr lang="ru-RU" sz="2000" dirty="0">
                <a:solidFill>
                  <a:srgbClr val="000000"/>
                </a:solidFill>
              </a:rPr>
              <a:t>(ответы) </a:t>
            </a:r>
            <a:r>
              <a:rPr lang="ru-RU" sz="2000" dirty="0" smtClean="0">
                <a:solidFill>
                  <a:srgbClr val="000000"/>
                </a:solidFill>
              </a:rPr>
              <a:t>Я </a:t>
            </a:r>
            <a:r>
              <a:rPr lang="ru-RU" sz="2000" b="0" i="0" u="none" strike="noStrike" dirty="0" smtClean="0">
                <a:solidFill>
                  <a:srgbClr val="000000"/>
                </a:solidFill>
                <a:effectLst/>
              </a:rPr>
              <a:t> помогу ему.</a:t>
            </a:r>
            <a:endParaRPr lang="ru-RU" sz="2000" b="0" i="0" dirty="0" smtClean="0">
              <a:solidFill>
                <a:srgbClr val="000000"/>
              </a:solidFill>
              <a:effectLst/>
            </a:endParaRPr>
          </a:p>
          <a:p>
            <a:pPr>
              <a:lnSpc>
                <a:spcPct val="150000"/>
              </a:lnSpc>
            </a:pPr>
            <a:r>
              <a:rPr lang="ru-RU" sz="2000" b="0" i="0" u="none" strike="noStrike" dirty="0" smtClean="0">
                <a:solidFill>
                  <a:srgbClr val="000000"/>
                </a:solidFill>
                <a:effectLst/>
              </a:rPr>
              <a:t>Давай расскажем ему сказку, и ты</a:t>
            </a:r>
            <a:r>
              <a:rPr lang="ru-RU" sz="2000" dirty="0" smtClean="0">
                <a:solidFill>
                  <a:srgbClr val="000000"/>
                </a:solidFill>
              </a:rPr>
              <a:t> (Имя ребенка), </a:t>
            </a:r>
            <a:r>
              <a:rPr lang="ru-RU" sz="2000" b="0" i="0" u="none" strike="noStrike" dirty="0" smtClean="0">
                <a:solidFill>
                  <a:srgbClr val="000000"/>
                </a:solidFill>
                <a:effectLst/>
              </a:rPr>
              <a:t>тоже внимательно слушай.</a:t>
            </a:r>
            <a:endParaRPr lang="ru-RU" sz="2000" b="0" i="0" dirty="0">
              <a:solidFill>
                <a:srgbClr val="000000"/>
              </a:solidFill>
              <a:effectLst/>
            </a:endParaRPr>
          </a:p>
        </p:txBody>
      </p:sp>
    </p:spTree>
    <p:extLst>
      <p:ext uri="{BB962C8B-B14F-4D97-AF65-F5344CB8AC3E}">
        <p14:creationId xmlns:p14="http://schemas.microsoft.com/office/powerpoint/2010/main" val="115832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щенок и котено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874" y="863600"/>
            <a:ext cx="4606925" cy="54737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676900" y="1859340"/>
            <a:ext cx="5130800" cy="4093428"/>
          </a:xfrm>
          <a:prstGeom prst="rect">
            <a:avLst/>
          </a:prstGeom>
        </p:spPr>
        <p:txBody>
          <a:bodyPr wrap="square">
            <a:spAutoFit/>
          </a:bodyPr>
          <a:lstStyle/>
          <a:p>
            <a:r>
              <a:rPr lang="ru-RU" sz="2000" b="0" i="0" dirty="0" smtClean="0">
                <a:effectLst/>
              </a:rPr>
              <a:t>Щенок спал на коврике около дивана. Вдруг сквозь сон он услышал, как кто-то сказал:</a:t>
            </a:r>
            <a:r>
              <a:rPr lang="ru-RU" sz="2000" dirty="0" smtClean="0"/>
              <a:t/>
            </a:r>
            <a:br>
              <a:rPr lang="ru-RU" sz="2000" dirty="0" smtClean="0"/>
            </a:br>
            <a:r>
              <a:rPr lang="ru-RU" sz="2000" b="0" i="0" dirty="0" smtClean="0">
                <a:effectLst/>
              </a:rPr>
              <a:t>— Мяу!</a:t>
            </a:r>
            <a:r>
              <a:rPr lang="ru-RU" sz="2000" dirty="0" smtClean="0"/>
              <a:t/>
            </a:r>
            <a:br>
              <a:rPr lang="ru-RU" sz="2000" dirty="0" smtClean="0"/>
            </a:br>
            <a:r>
              <a:rPr lang="ru-RU" sz="2000" b="0" i="0" dirty="0" smtClean="0">
                <a:effectLst/>
              </a:rPr>
              <a:t>Щенок поднял голову, посмотрел — никого нет. «Это, наверно, мне приснилось», — подумал он и улёгся поудобнее. И тут кто-то опять сказал:</a:t>
            </a:r>
            <a:r>
              <a:rPr lang="ru-RU" sz="2000" dirty="0" smtClean="0"/>
              <a:t/>
            </a:r>
            <a:br>
              <a:rPr lang="ru-RU" sz="2000" dirty="0" smtClean="0"/>
            </a:br>
            <a:r>
              <a:rPr lang="ru-RU" sz="2000" b="0" i="0" dirty="0" smtClean="0">
                <a:effectLst/>
              </a:rPr>
              <a:t>— Мяу!</a:t>
            </a:r>
            <a:r>
              <a:rPr lang="ru-RU" sz="2000" dirty="0" smtClean="0"/>
              <a:t/>
            </a:r>
            <a:br>
              <a:rPr lang="ru-RU" sz="2000" dirty="0" smtClean="0"/>
            </a:br>
            <a:r>
              <a:rPr lang="ru-RU" sz="2000" b="0" i="0" dirty="0" smtClean="0">
                <a:effectLst/>
              </a:rPr>
              <a:t>— Кто там?</a:t>
            </a:r>
            <a:r>
              <a:rPr lang="ru-RU" sz="2000" dirty="0" smtClean="0"/>
              <a:t/>
            </a:r>
            <a:br>
              <a:rPr lang="ru-RU" sz="2000" dirty="0" smtClean="0"/>
            </a:br>
            <a:r>
              <a:rPr lang="ru-RU" sz="2000" b="0" i="0" dirty="0" smtClean="0">
                <a:effectLst/>
              </a:rPr>
              <a:t>Вскочил Щенок, обежал всю комнату, заглянул под кровать, под стол — никого нет! Влез на подоконник, увидел — за окном во дворе гуляет Петух.</a:t>
            </a:r>
            <a:endParaRPr lang="ru-RU" sz="2000" dirty="0"/>
          </a:p>
        </p:txBody>
      </p:sp>
    </p:spTree>
    <p:extLst>
      <p:ext uri="{BB962C8B-B14F-4D97-AF65-F5344CB8AC3E}">
        <p14:creationId xmlns:p14="http://schemas.microsoft.com/office/powerpoint/2010/main" val="3181555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щенок и пету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2374" y="901700"/>
            <a:ext cx="5089525" cy="5130799"/>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188200" y="1353235"/>
            <a:ext cx="3352800" cy="3416320"/>
          </a:xfrm>
          <a:prstGeom prst="rect">
            <a:avLst/>
          </a:prstGeom>
        </p:spPr>
        <p:txBody>
          <a:bodyPr wrap="square">
            <a:spAutoFit/>
          </a:bodyPr>
          <a:lstStyle/>
          <a:p>
            <a:r>
              <a:rPr lang="ru-RU" sz="2000" b="0" i="0" dirty="0" smtClean="0">
                <a:effectLst/>
              </a:rPr>
              <a:t>Влез на подоконник, увидел — за окном во дворе гуляет Петух.</a:t>
            </a:r>
          </a:p>
          <a:p>
            <a:endParaRPr lang="ru-RU" sz="2000" dirty="0" smtClean="0"/>
          </a:p>
          <a:p>
            <a:pPr algn="just"/>
            <a:r>
              <a:rPr lang="ru-RU" sz="2000" b="0" i="0" dirty="0" smtClean="0">
                <a:effectLst/>
              </a:rPr>
              <a:t>«Вот кто не дал мне спать!» — подумал Щенок и побежал во двор к Петуху.</a:t>
            </a:r>
            <a:br>
              <a:rPr lang="ru-RU" sz="2000" b="0" i="0" dirty="0" smtClean="0">
                <a:effectLst/>
              </a:rPr>
            </a:br>
            <a:r>
              <a:rPr lang="ru-RU" sz="2000" dirty="0" smtClean="0"/>
              <a:t/>
            </a:r>
            <a:br>
              <a:rPr lang="ru-RU" sz="2000" dirty="0" smtClean="0"/>
            </a:br>
            <a:endParaRPr lang="ru-RU" sz="2000" dirty="0" smtClean="0"/>
          </a:p>
          <a:p>
            <a:endParaRPr lang="ru-RU" dirty="0">
              <a:solidFill>
                <a:srgbClr val="414141"/>
              </a:solidFill>
              <a:latin typeface="Georgia" panose="02040502050405020303" pitchFamily="18" charset="0"/>
            </a:endParaRPr>
          </a:p>
          <a:p>
            <a:endParaRPr lang="ru-RU" dirty="0"/>
          </a:p>
        </p:txBody>
      </p:sp>
    </p:spTree>
    <p:extLst>
      <p:ext uri="{BB962C8B-B14F-4D97-AF65-F5344CB8AC3E}">
        <p14:creationId xmlns:p14="http://schemas.microsoft.com/office/powerpoint/2010/main" val="121859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щенок и пету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475" y="1295400"/>
            <a:ext cx="4949825" cy="47371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7200900" y="1648936"/>
            <a:ext cx="2755900" cy="4093428"/>
          </a:xfrm>
          <a:prstGeom prst="rect">
            <a:avLst/>
          </a:prstGeom>
        </p:spPr>
        <p:txBody>
          <a:bodyPr wrap="square">
            <a:spAutoFit/>
          </a:bodyPr>
          <a:lstStyle/>
          <a:p>
            <a:r>
              <a:rPr lang="ru-RU" sz="2000" b="0" i="0" dirty="0" smtClean="0">
                <a:effectLst/>
              </a:rPr>
              <a:t>— Это ты сказал «мяу»? — спросил Щенок Петуха.</a:t>
            </a:r>
            <a:endParaRPr lang="ru-RU" b="0" i="0" dirty="0" smtClean="0">
              <a:effectLst/>
            </a:endParaRPr>
          </a:p>
          <a:p>
            <a:r>
              <a:rPr lang="ru-RU" b="0" i="0" dirty="0" smtClean="0">
                <a:solidFill>
                  <a:srgbClr val="414141"/>
                </a:solidFill>
                <a:effectLst/>
                <a:latin typeface="Georgia" panose="02040502050405020303" pitchFamily="18" charset="0"/>
              </a:rPr>
              <a:t>— </a:t>
            </a:r>
            <a:r>
              <a:rPr lang="ru-RU" sz="2000" b="0" i="0" dirty="0" smtClean="0">
                <a:effectLst/>
              </a:rPr>
              <a:t>Нет, я говорю… </a:t>
            </a:r>
          </a:p>
          <a:p>
            <a:r>
              <a:rPr lang="ru-RU" sz="2000" b="0" i="0" dirty="0" smtClean="0">
                <a:effectLst/>
              </a:rPr>
              <a:t>Петух захлопал крыльями и закричал: — Ку-ка-ре-ку-у-у!</a:t>
            </a:r>
            <a:r>
              <a:rPr lang="ru-RU" sz="2000" dirty="0" smtClean="0"/>
              <a:t/>
            </a:r>
            <a:br>
              <a:rPr lang="ru-RU" sz="2000" dirty="0" smtClean="0"/>
            </a:br>
            <a:r>
              <a:rPr lang="ru-RU" sz="2000" b="0" i="0" dirty="0" smtClean="0">
                <a:effectLst/>
              </a:rPr>
              <a:t>— А больше ты ничего не умеешь говорить? — спросил Щенок,</a:t>
            </a:r>
            <a:r>
              <a:rPr lang="ru-RU" sz="2000" dirty="0" smtClean="0"/>
              <a:t/>
            </a:r>
            <a:br>
              <a:rPr lang="ru-RU" sz="2000" dirty="0" smtClean="0"/>
            </a:br>
            <a:r>
              <a:rPr lang="ru-RU" sz="2000" b="0" i="0" dirty="0" smtClean="0">
                <a:effectLst/>
              </a:rPr>
              <a:t>— Нет, только «кукареку», — сказал Петух.</a:t>
            </a:r>
            <a:endParaRPr lang="ru-RU" sz="2000" dirty="0"/>
          </a:p>
        </p:txBody>
      </p:sp>
    </p:spTree>
    <p:extLst>
      <p:ext uri="{BB962C8B-B14F-4D97-AF65-F5344CB8AC3E}">
        <p14:creationId xmlns:p14="http://schemas.microsoft.com/office/powerpoint/2010/main" val="3282740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щенок и мышоно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1" y="749300"/>
            <a:ext cx="5562600" cy="5334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578601" y="727988"/>
            <a:ext cx="5194299" cy="5324535"/>
          </a:xfrm>
          <a:prstGeom prst="rect">
            <a:avLst/>
          </a:prstGeom>
        </p:spPr>
        <p:txBody>
          <a:bodyPr wrap="square">
            <a:spAutoFit/>
          </a:bodyPr>
          <a:lstStyle/>
          <a:p>
            <a:r>
              <a:rPr lang="ru-RU" sz="2000" b="0" i="0" dirty="0" smtClean="0">
                <a:effectLst/>
              </a:rPr>
              <a:t>Щенок почесал задней лапой за ухом и пошёл домой… Вдруг у самого крыльца кто-то сказал:</a:t>
            </a:r>
            <a:r>
              <a:rPr lang="ru-RU" sz="2000" dirty="0" smtClean="0"/>
              <a:t/>
            </a:r>
            <a:br>
              <a:rPr lang="ru-RU" sz="2000" dirty="0" smtClean="0"/>
            </a:br>
            <a:r>
              <a:rPr lang="ru-RU" sz="2000" b="0" i="0" dirty="0" smtClean="0">
                <a:effectLst/>
              </a:rPr>
              <a:t>— Мяу!</a:t>
            </a:r>
            <a:r>
              <a:rPr lang="ru-RU" sz="2000" dirty="0" smtClean="0"/>
              <a:t/>
            </a:r>
            <a:br>
              <a:rPr lang="ru-RU" sz="2000" dirty="0" smtClean="0"/>
            </a:br>
            <a:r>
              <a:rPr lang="ru-RU" sz="2000" b="0" i="0" dirty="0" smtClean="0">
                <a:effectLst/>
              </a:rPr>
              <a:t>«Это тут!» — сказал себе Щенок и быстро начал рыть под крыльцом всеми четырьмя лапами. Когда он вырыл большую яму, оттуда выскочил маленький серый Мышонок.</a:t>
            </a:r>
          </a:p>
          <a:p>
            <a:r>
              <a:rPr lang="ru-RU" sz="2000" dirty="0"/>
              <a:t>— Ты сказал «мяу»? — строго спросил его Щенок.</a:t>
            </a:r>
            <a:r>
              <a:rPr lang="ru-RU" sz="2000" dirty="0" smtClean="0"/>
              <a:t/>
            </a:r>
            <a:br>
              <a:rPr lang="ru-RU" sz="2000" dirty="0" smtClean="0"/>
            </a:br>
            <a:r>
              <a:rPr lang="ru-RU" sz="2000" dirty="0"/>
              <a:t>— Пи-пи-пи, — запищал Мышонок. — А кто так сказал?</a:t>
            </a:r>
            <a:r>
              <a:rPr lang="ru-RU" sz="2000" dirty="0" smtClean="0"/>
              <a:t/>
            </a:r>
            <a:br>
              <a:rPr lang="ru-RU" sz="2000" dirty="0" smtClean="0"/>
            </a:br>
            <a:r>
              <a:rPr lang="ru-RU" sz="2000" dirty="0"/>
              <a:t>— Кто-то сказал «мяу»…</a:t>
            </a:r>
            <a:r>
              <a:rPr lang="ru-RU" sz="2000" dirty="0" smtClean="0"/>
              <a:t/>
            </a:r>
            <a:br>
              <a:rPr lang="ru-RU" sz="2000" dirty="0" smtClean="0"/>
            </a:br>
            <a:r>
              <a:rPr lang="ru-RU" sz="2000" dirty="0"/>
              <a:t>— Близко? — заволновался Мышонок.</a:t>
            </a:r>
            <a:r>
              <a:rPr lang="ru-RU" sz="2000" dirty="0" smtClean="0"/>
              <a:t/>
            </a:r>
            <a:br>
              <a:rPr lang="ru-RU" sz="2000" dirty="0" smtClean="0"/>
            </a:br>
            <a:r>
              <a:rPr lang="ru-RU" sz="2000" dirty="0"/>
              <a:t>— Вот здесь, совсем рядом, — сказал Щенок.</a:t>
            </a:r>
            <a:r>
              <a:rPr lang="ru-RU" sz="2000" dirty="0" smtClean="0"/>
              <a:t/>
            </a:r>
            <a:br>
              <a:rPr lang="ru-RU" sz="2000" dirty="0" smtClean="0"/>
            </a:br>
            <a:r>
              <a:rPr lang="ru-RU" sz="2000" dirty="0"/>
              <a:t>— Мне страшно! Пи-пи-пи! — запищал Мышонок и юркнул под крыльцо.</a:t>
            </a:r>
          </a:p>
        </p:txBody>
      </p:sp>
    </p:spTree>
    <p:extLst>
      <p:ext uri="{BB962C8B-B14F-4D97-AF65-F5344CB8AC3E}">
        <p14:creationId xmlns:p14="http://schemas.microsoft.com/office/powerpoint/2010/main" val="162682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щенок и пес"/>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974" y="812800"/>
            <a:ext cx="5051425" cy="53975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299200" y="1582341"/>
            <a:ext cx="5219700" cy="4678204"/>
          </a:xfrm>
          <a:prstGeom prst="rect">
            <a:avLst/>
          </a:prstGeom>
        </p:spPr>
        <p:txBody>
          <a:bodyPr wrap="square">
            <a:spAutoFit/>
          </a:bodyPr>
          <a:lstStyle/>
          <a:p>
            <a:r>
              <a:rPr lang="ru-RU" sz="2000" b="0" i="0" dirty="0" smtClean="0">
                <a:effectLst/>
              </a:rPr>
              <a:t>Щенок задумался. Вдруг около собачьей конуры кто-то громко сказал:</a:t>
            </a:r>
            <a:r>
              <a:rPr lang="ru-RU" sz="2000" dirty="0" smtClean="0"/>
              <a:t/>
            </a:r>
            <a:br>
              <a:rPr lang="ru-RU" sz="2000" dirty="0" smtClean="0"/>
            </a:br>
            <a:r>
              <a:rPr lang="ru-RU" sz="2000" b="0" i="0" dirty="0" smtClean="0">
                <a:effectLst/>
              </a:rPr>
              <a:t>— Мяу!</a:t>
            </a:r>
            <a:r>
              <a:rPr lang="ru-RU" sz="2000" dirty="0" smtClean="0"/>
              <a:t/>
            </a:r>
            <a:br>
              <a:rPr lang="ru-RU" sz="2000" dirty="0" smtClean="0"/>
            </a:br>
            <a:r>
              <a:rPr lang="ru-RU" sz="2000" b="0" i="0" dirty="0" smtClean="0">
                <a:effectLst/>
              </a:rPr>
              <a:t>Щенок обежал вокруг конуры три раза, но никого не нашёл. В конуре кто-то зашевелился… «Вот он! — сказал себе Щенок. — Сейчас я его поймаю…» Он подкрался поближе… Навстречу ему выскочил огромный лохматый Пёс.</a:t>
            </a:r>
            <a:r>
              <a:rPr lang="ru-RU" sz="2000" dirty="0" smtClean="0"/>
              <a:t/>
            </a:r>
            <a:br>
              <a:rPr lang="ru-RU" sz="2000" dirty="0" smtClean="0"/>
            </a:br>
            <a:r>
              <a:rPr lang="ru-RU" sz="2000" b="0" i="0" dirty="0" smtClean="0">
                <a:effectLst/>
              </a:rPr>
              <a:t>— Р-р-р-р! — зарычал Пёс.</a:t>
            </a:r>
            <a:r>
              <a:rPr lang="ru-RU" sz="2000" dirty="0" smtClean="0"/>
              <a:t/>
            </a:r>
            <a:br>
              <a:rPr lang="ru-RU" sz="2000" dirty="0" smtClean="0"/>
            </a:br>
            <a:r>
              <a:rPr lang="ru-RU" sz="2000" b="0" i="0" dirty="0" smtClean="0">
                <a:effectLst/>
              </a:rPr>
              <a:t>— Я… я хотел узнать…</a:t>
            </a:r>
            <a:r>
              <a:rPr lang="ru-RU" sz="2000" dirty="0" smtClean="0"/>
              <a:t/>
            </a:r>
            <a:br>
              <a:rPr lang="ru-RU" sz="2000" dirty="0" smtClean="0"/>
            </a:br>
            <a:r>
              <a:rPr lang="ru-RU" sz="2000" b="0" i="0" dirty="0" smtClean="0">
                <a:effectLst/>
              </a:rPr>
              <a:t>— Р-р-р-р!</a:t>
            </a:r>
            <a:r>
              <a:rPr lang="ru-RU" sz="2000" dirty="0" smtClean="0"/>
              <a:t/>
            </a:r>
            <a:br>
              <a:rPr lang="ru-RU" sz="2000" dirty="0" smtClean="0"/>
            </a:br>
            <a:r>
              <a:rPr lang="ru-RU" sz="2000" b="0" i="0" dirty="0" smtClean="0">
                <a:effectLst/>
              </a:rPr>
              <a:t>— Это вы сказали… «мяу»? — прошептал Щенок, поджимая хвостик.</a:t>
            </a:r>
            <a:r>
              <a:rPr lang="ru-RU" sz="2000" dirty="0"/>
              <a:t> </a:t>
            </a:r>
            <a:endParaRPr lang="ru-RU" sz="2000" dirty="0" smtClean="0"/>
          </a:p>
          <a:p>
            <a:r>
              <a:rPr lang="ru-RU" sz="2000" dirty="0" smtClean="0"/>
              <a:t>— </a:t>
            </a:r>
            <a:r>
              <a:rPr lang="ru-RU" sz="2000" dirty="0"/>
              <a:t>Я? Ты смеёшься, Щенок!</a:t>
            </a:r>
          </a:p>
        </p:txBody>
      </p:sp>
    </p:spTree>
    <p:extLst>
      <p:ext uri="{BB962C8B-B14F-4D97-AF65-F5344CB8AC3E}">
        <p14:creationId xmlns:p14="http://schemas.microsoft.com/office/powerpoint/2010/main" val="3005388956"/>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3B92A4DC5901F846A354FCBFE660FEEE" ma:contentTypeVersion="1" ma:contentTypeDescription="Создание документа." ma:contentTypeScope="" ma:versionID="d64fa1be66975f7c557376ff6ee9e334">
  <xsd:schema xmlns:xsd="http://www.w3.org/2001/XMLSchema" xmlns:xs="http://www.w3.org/2001/XMLSchema" xmlns:p="http://schemas.microsoft.com/office/2006/metadata/properties" xmlns:ns2="83f182d7-205e-4148-8b40-a85551c72ce8" targetNamespace="http://schemas.microsoft.com/office/2006/metadata/properties" ma:root="true" ma:fieldsID="b5b2a7e39e171a86dae2e3251353dc47" ns2:_="">
    <xsd:import namespace="83f182d7-205e-4148-8b40-a85551c72ce8"/>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f182d7-205e-4148-8b40-a85551c72ce8"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A8F1EE3-35D7-4888-BDEE-98EA86205744}"/>
</file>

<file path=customXml/itemProps2.xml><?xml version="1.0" encoding="utf-8"?>
<ds:datastoreItem xmlns:ds="http://schemas.openxmlformats.org/officeDocument/2006/customXml" ds:itemID="{1E6BAF06-4E3F-4089-B577-787E14146DE7}"/>
</file>

<file path=customXml/itemProps3.xml><?xml version="1.0" encoding="utf-8"?>
<ds:datastoreItem xmlns:ds="http://schemas.openxmlformats.org/officeDocument/2006/customXml" ds:itemID="{F912FA3C-E00A-44CB-8C10-0E09C1506341}"/>
</file>

<file path=docProps/app.xml><?xml version="1.0" encoding="utf-8"?>
<Properties xmlns="http://schemas.openxmlformats.org/officeDocument/2006/extended-properties" xmlns:vt="http://schemas.openxmlformats.org/officeDocument/2006/docPropsVTypes">
  <Template>Facet</Template>
  <TotalTime>77</TotalTime>
  <Words>436</Words>
  <Application>Microsoft Office PowerPoint</Application>
  <PresentationFormat>Широкоэкранный</PresentationFormat>
  <Paragraphs>77</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Arial</vt:lpstr>
      <vt:lpstr>Calibri</vt:lpstr>
      <vt:lpstr>Georgia</vt:lpstr>
      <vt:lpstr>Times New 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12</cp:revision>
  <dcterms:created xsi:type="dcterms:W3CDTF">2020-04-23T11:36:31Z</dcterms:created>
  <dcterms:modified xsi:type="dcterms:W3CDTF">2020-04-27T14:14:30Z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0x0101003B92A4DC5901F846A354FCBFE660FEEE</vt:lpwstr>
  </property>
</Properties>
</file>