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10.xml" ContentType="application/vnd.openxmlformats-officedocument.presentationml.slide+xml"/>
  <Override PartName="/ppt/slides/slide5.xml" ContentType="application/vnd.openxmlformats-officedocument.presentationml.slide+xml"/>
  <Override PartName="/ppt/slides/slide9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sldIdLst>
    <p:sldId id="269" r:id="rId2"/>
    <p:sldId id="264" r:id="rId3"/>
    <p:sldId id="266" r:id="rId4"/>
    <p:sldId id="259" r:id="rId5"/>
    <p:sldId id="260" r:id="rId6"/>
    <p:sldId id="261" r:id="rId7"/>
    <p:sldId id="262" r:id="rId8"/>
    <p:sldId id="267" r:id="rId9"/>
    <p:sldId id="268" r:id="rId10"/>
    <p:sldId id="270" r:id="rId11"/>
    <p:sldId id="272" r:id="rId12"/>
    <p:sldId id="273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2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BB55C-CDF9-40BB-A8BD-259FF445F7EE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01293-C6FF-4DBD-AD78-313B8426EF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70777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BB55C-CDF9-40BB-A8BD-259FF445F7EE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01293-C6FF-4DBD-AD78-313B8426EF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09807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BB55C-CDF9-40BB-A8BD-259FF445F7EE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01293-C6FF-4DBD-AD78-313B8426EF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614308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BB55C-CDF9-40BB-A8BD-259FF445F7EE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01293-C6FF-4DBD-AD78-313B8426EF8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2664088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BB55C-CDF9-40BB-A8BD-259FF445F7EE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01293-C6FF-4DBD-AD78-313B8426EF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817934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BB55C-CDF9-40BB-A8BD-259FF445F7EE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01293-C6FF-4DBD-AD78-313B8426EF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59447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BB55C-CDF9-40BB-A8BD-259FF445F7EE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01293-C6FF-4DBD-AD78-313B8426EF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637937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BB55C-CDF9-40BB-A8BD-259FF445F7EE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01293-C6FF-4DBD-AD78-313B8426EF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56058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BB55C-CDF9-40BB-A8BD-259FF445F7EE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01293-C6FF-4DBD-AD78-313B8426EF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40559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BB55C-CDF9-40BB-A8BD-259FF445F7EE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01293-C6FF-4DBD-AD78-313B8426EF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15312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BB55C-CDF9-40BB-A8BD-259FF445F7EE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01293-C6FF-4DBD-AD78-313B8426EF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44455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BB55C-CDF9-40BB-A8BD-259FF445F7EE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01293-C6FF-4DBD-AD78-313B8426EF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03917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BB55C-CDF9-40BB-A8BD-259FF445F7EE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01293-C6FF-4DBD-AD78-313B8426EF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35146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BB55C-CDF9-40BB-A8BD-259FF445F7EE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01293-C6FF-4DBD-AD78-313B8426EF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88381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BB55C-CDF9-40BB-A8BD-259FF445F7EE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01293-C6FF-4DBD-AD78-313B8426EF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62907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BB55C-CDF9-40BB-A8BD-259FF445F7EE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01293-C6FF-4DBD-AD78-313B8426EF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82296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BB55C-CDF9-40BB-A8BD-259FF445F7EE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01293-C6FF-4DBD-AD78-313B8426EF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18148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 cstate="print">
            <a:alphaModFix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77BB55C-CDF9-40BB-A8BD-259FF445F7EE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9C01293-C6FF-4DBD-AD78-313B8426EF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33756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  <p:sldLayoutId id="2147483789" r:id="rId15"/>
    <p:sldLayoutId id="2147483790" r:id="rId16"/>
    <p:sldLayoutId id="2147483791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&#1060;&#1080;&#1079;&#1084;&#1080;&#1085;&#1091;&#1090;&#1082;&#1072;%20&#1085;&#1072;%20&#1079;&#1072;&#1088;&#1103;&#1076;&#1082;&#1091;!.pptx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media1.mp3"/><Relationship Id="rId5" Type="http://schemas.openxmlformats.org/officeDocument/2006/relationships/image" Target="../media/image8.png"/><Relationship Id="rId4" Type="http://schemas.microsoft.com/office/2007/relationships/media" Target="../media/media1.mp3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Народные сказки Костромского края. «Чье мастерство мудренее», «Звон».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991071"/>
          </a:xfrm>
        </p:spPr>
        <p:txBody>
          <a:bodyPr>
            <a:normAutofit/>
          </a:bodyPr>
          <a:lstStyle/>
          <a:p>
            <a:r>
              <a:rPr lang="ru-RU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МОУ </a:t>
            </a:r>
            <a:r>
              <a:rPr lang="ru-RU" b="1" i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Попадьинская</a:t>
            </a:r>
            <a:r>
              <a:rPr lang="ru-RU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основная общеобразовательная школа</a:t>
            </a:r>
          </a:p>
          <a:p>
            <a:r>
              <a:rPr lang="ru-RU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Яковлева Ирина </a:t>
            </a:r>
            <a:r>
              <a:rPr lang="ru-RU" b="1" i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Орновна</a:t>
            </a:r>
            <a:r>
              <a:rPr lang="ru-RU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русского языка и литературы</a:t>
            </a:r>
          </a:p>
          <a:p>
            <a:endParaRPr lang="ru-RU" b="1" i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s://lh4.ggpht.com/MssjrcsIp6NZnVUNwviTzawvHNstgKIOhfAeWvCqqis7bRN9KgIdGTSp0YtInJRMBw=h108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4548" y="56084"/>
            <a:ext cx="2155435" cy="12663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lusana.ru/files/24434/653/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149080"/>
            <a:ext cx="1979712" cy="11328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ozon-st.cdn.ngenix.net/multimedia/101876556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19" y="77312"/>
            <a:ext cx="2129843" cy="14074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5330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rgbClr val="002060"/>
                </a:solidFill>
              </a:rPr>
              <a:t>«Чье мастерство мудренее</a:t>
            </a:r>
            <a:r>
              <a:rPr lang="ru-RU" b="1" i="1" dirty="0" smtClean="0">
                <a:solidFill>
                  <a:srgbClr val="002060"/>
                </a:solidFill>
              </a:rPr>
              <a:t>?»</a:t>
            </a:r>
            <a:br>
              <a:rPr lang="ru-RU" b="1" i="1" dirty="0" smtClean="0">
                <a:solidFill>
                  <a:srgbClr val="002060"/>
                </a:solidFill>
              </a:rPr>
            </a:br>
            <a:r>
              <a:rPr lang="ru-RU" b="1" i="1" dirty="0" smtClean="0">
                <a:solidFill>
                  <a:srgbClr val="002060"/>
                </a:solidFill>
              </a:rPr>
              <a:t>сюжет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1.Чтение сказки вслух.</a:t>
            </a:r>
          </a:p>
          <a:p>
            <a:pPr marL="0" indent="0" algn="ctr">
              <a:buNone/>
            </a:pP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2.Словарная работа</a:t>
            </a:r>
            <a:b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мудрёнее или мудренее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3.«Вымысел 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бытовой сказке заключается в том,</a:t>
            </a:r>
          </a:p>
          <a:p>
            <a:pPr marL="0" indent="0">
              <a:buNone/>
            </a:pP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персонажи попадают в невероятные ситуации и совершают необычные,</a:t>
            </a:r>
          </a:p>
          <a:p>
            <a:pPr marL="0" indent="0">
              <a:buNone/>
            </a:pP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смешные поступки, их  качества сильно преувеличиваются».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67725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pres?slideindex=1&amp;slidetitle="/>
              </a:rPr>
              <a:t>физкультминутка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ds03.infourok.ru/uploads/ex/0241/00040d68-b1533150/img8.jpg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7712"/>
          <a:stretch/>
        </p:blipFill>
        <p:spPr bwMode="auto">
          <a:xfrm>
            <a:off x="539552" y="2060848"/>
            <a:ext cx="8352928" cy="46464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84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847108" cy="1748575"/>
          </a:xfrm>
        </p:spPr>
        <p:txBody>
          <a:bodyPr/>
          <a:lstStyle/>
          <a:p>
            <a:r>
              <a:rPr lang="ru-RU" b="1" i="1" dirty="0">
                <a:solidFill>
                  <a:srgbClr val="002060"/>
                </a:solidFill>
              </a:rPr>
              <a:t>«Чье </a:t>
            </a:r>
            <a:r>
              <a:rPr lang="ru-RU" b="1" i="1" dirty="0" smtClean="0">
                <a:solidFill>
                  <a:srgbClr val="002060"/>
                </a:solidFill>
              </a:rPr>
              <a:t>мастерство мудренее?»</a:t>
            </a:r>
            <a:br>
              <a:rPr lang="ru-RU" b="1" i="1" dirty="0" smtClean="0">
                <a:solidFill>
                  <a:srgbClr val="002060"/>
                </a:solidFill>
              </a:rPr>
            </a:br>
            <a:r>
              <a:rPr lang="ru-RU" b="1" i="1" dirty="0" smtClean="0">
                <a:solidFill>
                  <a:srgbClr val="002060"/>
                </a:solidFill>
              </a:rPr>
              <a:t>композиция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Зачин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(введение в бытовую ситуацию) – развитие событий</a:t>
            </a:r>
          </a:p>
          <a:p>
            <a:pPr marL="0" indent="0">
              <a:buNone/>
            </a:pP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(нереальные ситуации и невероятные поступки персонажей) </a:t>
            </a:r>
          </a:p>
          <a:p>
            <a:pPr marL="0" indent="0">
              <a:buNone/>
            </a:pP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Кульминация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(неожиданный поворот сюжета)</a:t>
            </a:r>
          </a:p>
          <a:p>
            <a:pPr marL="0" indent="0">
              <a:buNone/>
            </a:pP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развязка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концовка (мудрость сказки, торжество справедливости)».</a:t>
            </a:r>
            <a:endParaRPr lang="ru-RU" sz="2400" b="1" dirty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98531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урок</a:t>
            </a:r>
            <a:endParaRPr lang="ru-RU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https://ds04.infourok.ru/uploads/ex/0b34/00020703-13641b69/img15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32" y="1772816"/>
            <a:ext cx="7919116" cy="48525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1320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841248"/>
            <a:ext cx="8686800" cy="84124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avatars.mds.yandex.net/get-pdb/197794/71b8fdde-319a-4357-aa92-306601733379/s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6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Из кинофильмов - В гостях у сказки (minus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7524328" y="479715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82408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3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сказка1</a:t>
            </a:r>
            <a:endParaRPr lang="ru-RU" dirty="0"/>
          </a:p>
        </p:txBody>
      </p:sp>
      <p:pic>
        <p:nvPicPr>
          <p:cNvPr id="3074" name="Picture 2" descr="https://fs00.infourok.ru/images/doc/261/266348/img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" y="0"/>
            <a:ext cx="9144000" cy="68681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8869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3800" smtClean="0"/>
              <a:t> </a:t>
            </a:r>
            <a:r>
              <a:rPr lang="ru-RU" sz="2800" b="1" smtClean="0">
                <a:solidFill>
                  <a:srgbClr val="6666FF"/>
                </a:solidFill>
              </a:rPr>
              <a:t>Фольклорные сказки делятся на следующие жанры:</a:t>
            </a:r>
            <a:r>
              <a:rPr lang="ru-RU" sz="3800" smtClean="0"/>
              <a:t> 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79388" y="1916113"/>
            <a:ext cx="8229600" cy="4530725"/>
          </a:xfrm>
        </p:spPr>
        <p:txBody>
          <a:bodyPr/>
          <a:lstStyle/>
          <a:p>
            <a:pPr eaLnBrk="1" hangingPunct="1">
              <a:defRPr/>
            </a:pPr>
            <a:endParaRPr lang="ru-RU" sz="2000" b="1" i="1" dirty="0" smtClean="0"/>
          </a:p>
          <a:p>
            <a:pPr eaLnBrk="1" hangingPunct="1">
              <a:defRPr/>
            </a:pPr>
            <a:endParaRPr lang="ru-RU" sz="2000" b="1" i="1" dirty="0" smtClean="0"/>
          </a:p>
          <a:p>
            <a:pPr marL="0" indent="0" eaLnBrk="1" hangingPunct="1">
              <a:buNone/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сказки о животных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бытовые сказки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волшебные сказки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196" name="Line 5"/>
          <p:cNvSpPr>
            <a:spLocks noChangeShapeType="1"/>
          </p:cNvSpPr>
          <p:nvPr/>
        </p:nvSpPr>
        <p:spPr bwMode="auto">
          <a:xfrm flipH="1">
            <a:off x="1331913" y="2018959"/>
            <a:ext cx="1943100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197" name="Line 6"/>
          <p:cNvSpPr>
            <a:spLocks noChangeShapeType="1"/>
          </p:cNvSpPr>
          <p:nvPr/>
        </p:nvSpPr>
        <p:spPr bwMode="auto">
          <a:xfrm>
            <a:off x="5580112" y="1844824"/>
            <a:ext cx="1727200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10247" name="Picture 7" descr="Изображение 0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4231" y="3407550"/>
            <a:ext cx="2736850" cy="29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8" descr="Изображение 03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1333" y="3508288"/>
            <a:ext cx="2808287" cy="290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0" name="Line 10"/>
          <p:cNvSpPr>
            <a:spLocks noChangeShapeType="1"/>
          </p:cNvSpPr>
          <p:nvPr/>
        </p:nvSpPr>
        <p:spPr bwMode="auto">
          <a:xfrm flipH="1">
            <a:off x="4788024" y="2018959"/>
            <a:ext cx="72454" cy="83397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10251" name="Picture 11" descr="Изображение 02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67063" y="3766343"/>
            <a:ext cx="2520950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i="1" smtClean="0">
                <a:solidFill>
                  <a:srgbClr val="6666FF"/>
                </a:solidFill>
              </a:rPr>
              <a:t>Сказки о животных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685330" y="1916833"/>
            <a:ext cx="7772870" cy="3874368"/>
          </a:xfrm>
        </p:spPr>
        <p:txBody>
          <a:bodyPr>
            <a:normAutofit fontScale="92500" lnSpcReduction="10000"/>
          </a:bodyPr>
          <a:lstStyle/>
          <a:p>
            <a:pPr algn="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 действующими героями будут животные, </a:t>
            </a:r>
          </a:p>
          <a:p>
            <a:pPr algn="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они разговаривают, совершают добрые или плохие поступки,</a:t>
            </a:r>
          </a:p>
          <a:p>
            <a:pPr algn="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ведут себя как люди.</a:t>
            </a:r>
          </a:p>
          <a:p>
            <a:pPr algn="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Большая часть этих сказок</a:t>
            </a:r>
          </a:p>
          <a:p>
            <a:pPr algn="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содержит комичную </a:t>
            </a:r>
          </a:p>
          <a:p>
            <a:pPr algn="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составляющую, когда </a:t>
            </a:r>
          </a:p>
          <a:p>
            <a:pPr algn="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 из героев обманывает</a:t>
            </a:r>
          </a:p>
          <a:p>
            <a:pPr algn="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или шутит над другим героем</a:t>
            </a:r>
            <a:r>
              <a:rPr lang="ru-RU" sz="2800" dirty="0" smtClean="0">
                <a:solidFill>
                  <a:srgbClr val="33CC33"/>
                </a:solidFill>
              </a:rPr>
              <a:t>.</a:t>
            </a:r>
          </a:p>
        </p:txBody>
      </p:sp>
      <p:pic>
        <p:nvPicPr>
          <p:cNvPr id="20484" name="Picture 4" descr="Изображение 0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2924175"/>
            <a:ext cx="2771775" cy="371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i="1" smtClean="0">
                <a:solidFill>
                  <a:srgbClr val="6666FF"/>
                </a:solidFill>
              </a:rPr>
              <a:t>Волшебные сказки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685330" y="1772816"/>
            <a:ext cx="7772870" cy="4778225"/>
          </a:xfrm>
        </p:spPr>
        <p:txBody>
          <a:bodyPr>
            <a:normAutofit lnSpcReduction="10000"/>
          </a:bodyPr>
          <a:lstStyle/>
          <a:p>
            <a:pPr algn="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волшебные сказки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обычно по структуре более сложные, чем сказки о животных. Здесь главными героями</a:t>
            </a:r>
          </a:p>
          <a:p>
            <a:pPr algn="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основном являются люди,</a:t>
            </a:r>
          </a:p>
          <a:p>
            <a:pPr algn="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животные выступают обычно только, </a:t>
            </a:r>
          </a:p>
          <a:p>
            <a:pPr algn="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помощники (Серый волк,</a:t>
            </a:r>
          </a:p>
          <a:p>
            <a:pPr algn="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богатырский конь). Здесь </a:t>
            </a:r>
          </a:p>
          <a:p>
            <a:pPr algn="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действуют семь персонажей:</a:t>
            </a:r>
          </a:p>
          <a:p>
            <a:pPr algn="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герой, ложный герой,</a:t>
            </a:r>
          </a:p>
          <a:p>
            <a:pPr algn="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враг или вредитель,</a:t>
            </a:r>
          </a:p>
          <a:p>
            <a:pPr algn="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даритель, помощник,</a:t>
            </a:r>
          </a:p>
          <a:p>
            <a:pPr algn="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отправитель, царевна (или ее родственники</a:t>
            </a:r>
            <a:r>
              <a:rPr lang="ru-RU" sz="2400" dirty="0" smtClean="0">
                <a:solidFill>
                  <a:srgbClr val="002060"/>
                </a:solidFill>
              </a:rPr>
              <a:t>).</a:t>
            </a:r>
            <a:r>
              <a:rPr lang="ru-RU" sz="2400" dirty="0" smtClean="0">
                <a:solidFill>
                  <a:srgbClr val="33CC33"/>
                </a:solidFill>
              </a:rPr>
              <a:t> </a:t>
            </a:r>
          </a:p>
        </p:txBody>
      </p:sp>
      <p:pic>
        <p:nvPicPr>
          <p:cNvPr id="21508" name="Picture 4" descr="Изображение 0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56992"/>
            <a:ext cx="3097212" cy="319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i="1" smtClean="0">
                <a:solidFill>
                  <a:srgbClr val="6666FF"/>
                </a:solidFill>
              </a:rPr>
              <a:t>Бытовые сказки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 marL="0" indent="0" algn="r" eaLnBrk="1" hangingPunct="1">
              <a:buNone/>
              <a:defRPr/>
            </a:pP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бытовые сказки,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герои таких сказок обычные люди: крестьянин, </a:t>
            </a:r>
          </a:p>
          <a:p>
            <a:pPr algn="r" eaLnBrk="1" hangingPunct="1">
              <a:buFont typeface="Wingdings" pitchFamily="2" charset="2"/>
              <a:buNone/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солдат, наемный работник, </a:t>
            </a:r>
          </a:p>
          <a:p>
            <a:pPr algn="r" eaLnBrk="1" hangingPunct="1">
              <a:buFont typeface="Wingdings" pitchFamily="2" charset="2"/>
              <a:buNone/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они борются за справедливость с</a:t>
            </a:r>
          </a:p>
          <a:p>
            <a:pPr algn="r" eaLnBrk="1" hangingPunct="1">
              <a:buFont typeface="Wingdings" pitchFamily="2" charset="2"/>
              <a:buNone/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вышестоящими, </a:t>
            </a:r>
          </a:p>
          <a:p>
            <a:pPr algn="r" eaLnBrk="1" hangingPunct="1">
              <a:buFont typeface="Wingdings" pitchFamily="2" charset="2"/>
              <a:buNone/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иногда с нечистой силой (черт) и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eaLnBrk="1" hangingPunct="1">
              <a:buFont typeface="Wingdings" pitchFamily="2" charset="2"/>
              <a:buNone/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побеждает благодаря</a:t>
            </a:r>
          </a:p>
          <a:p>
            <a:pPr algn="r" eaLnBrk="1" hangingPunct="1">
              <a:buFont typeface="Wingdings" pitchFamily="2" charset="2"/>
              <a:buNone/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смекалке, хитрости и храбрости.</a:t>
            </a:r>
          </a:p>
        </p:txBody>
      </p:sp>
      <p:pic>
        <p:nvPicPr>
          <p:cNvPr id="11268" name="Picture 4" descr="Изображение 0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708920"/>
            <a:ext cx="2808312" cy="4018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253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973035" y="6433877"/>
            <a:ext cx="10250789" cy="3996171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                                           </a:t>
            </a:r>
            <a:endParaRPr lang="ru-RU" dirty="0"/>
          </a:p>
        </p:txBody>
      </p:sp>
      <p:sp>
        <p:nvSpPr>
          <p:cNvPr id="11" name="Oval 3"/>
          <p:cNvSpPr>
            <a:spLocks noChangeArrowheads="1"/>
          </p:cNvSpPr>
          <p:nvPr/>
        </p:nvSpPr>
        <p:spPr bwMode="auto">
          <a:xfrm>
            <a:off x="467544" y="4077072"/>
            <a:ext cx="2273697" cy="1998069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Троекратные повторения</a:t>
            </a:r>
            <a:endParaRPr lang="ru-RU" dirty="0"/>
          </a:p>
        </p:txBody>
      </p:sp>
      <p:sp>
        <p:nvSpPr>
          <p:cNvPr id="13" name="Oval 5"/>
          <p:cNvSpPr>
            <a:spLocks noChangeArrowheads="1"/>
          </p:cNvSpPr>
          <p:nvPr/>
        </p:nvSpPr>
        <p:spPr bwMode="auto">
          <a:xfrm>
            <a:off x="467544" y="1700808"/>
            <a:ext cx="2520280" cy="2017528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композиции (присказка, зачин, концовка</a:t>
            </a:r>
            <a:endParaRPr lang="ru-RU" dirty="0"/>
          </a:p>
        </p:txBody>
      </p:sp>
      <p:sp>
        <p:nvSpPr>
          <p:cNvPr id="16" name="Заголовок 15"/>
          <p:cNvSpPr>
            <a:spLocks noGrp="1"/>
          </p:cNvSpPr>
          <p:nvPr>
            <p:ph type="title"/>
          </p:nvPr>
        </p:nvSpPr>
        <p:spPr>
          <a:xfrm>
            <a:off x="731459" y="682497"/>
            <a:ext cx="7773338" cy="1596177"/>
          </a:xfrm>
        </p:spPr>
        <p:txBody>
          <a:bodyPr/>
          <a:lstStyle/>
          <a:p>
            <a:r>
              <a:rPr lang="ru-RU" dirty="0" smtClean="0"/>
              <a:t>                                   </a:t>
            </a:r>
            <a:endParaRPr lang="ru-RU" dirty="0"/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1138588" y="665902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Общие признаки фольклорной сказки</a:t>
            </a:r>
            <a:endParaRPr lang="ru-RU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val 7"/>
          <p:cNvSpPr>
            <a:spLocks noChangeArrowheads="1"/>
          </p:cNvSpPr>
          <p:nvPr/>
        </p:nvSpPr>
        <p:spPr bwMode="auto">
          <a:xfrm>
            <a:off x="6130765" y="4254222"/>
            <a:ext cx="2374032" cy="2122939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Художественные средства: постоянные эпитеты, повторы.</a:t>
            </a:r>
          </a:p>
        </p:txBody>
      </p:sp>
      <p:sp>
        <p:nvSpPr>
          <p:cNvPr id="17" name="Oval 8"/>
          <p:cNvSpPr>
            <a:spLocks noChangeArrowheads="1"/>
          </p:cNvSpPr>
          <p:nvPr/>
        </p:nvSpPr>
        <p:spPr bwMode="auto">
          <a:xfrm>
            <a:off x="3131840" y="4365104"/>
            <a:ext cx="2229222" cy="2012057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Особая интонация (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сказывания</a:t>
            </a:r>
            <a:r>
              <a:rPr lang="ru-RU" dirty="0"/>
              <a:t>).</a:t>
            </a:r>
          </a:p>
        </p:txBody>
      </p:sp>
      <p:sp>
        <p:nvSpPr>
          <p:cNvPr id="20" name="Oval 9"/>
          <p:cNvSpPr>
            <a:spLocks noChangeArrowheads="1"/>
          </p:cNvSpPr>
          <p:nvPr/>
        </p:nvSpPr>
        <p:spPr bwMode="auto">
          <a:xfrm>
            <a:off x="5868144" y="2330228"/>
            <a:ext cx="2232248" cy="1867278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Простонародные слова и выражения.</a:t>
            </a:r>
          </a:p>
        </p:txBody>
      </p:sp>
      <p:cxnSp>
        <p:nvCxnSpPr>
          <p:cNvPr id="22" name="Прямая со стрелкой 21"/>
          <p:cNvCxnSpPr/>
          <p:nvPr/>
        </p:nvCxnSpPr>
        <p:spPr>
          <a:xfrm>
            <a:off x="5508104" y="1916832"/>
            <a:ext cx="720080" cy="504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5004048" y="1988840"/>
            <a:ext cx="1126717" cy="26642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H="1">
            <a:off x="4067944" y="1916832"/>
            <a:ext cx="216024" cy="2160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H="1">
            <a:off x="2630016" y="1988840"/>
            <a:ext cx="1293912" cy="22653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H="1">
            <a:off x="2843808" y="1988840"/>
            <a:ext cx="617513" cy="2732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616658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9" grpId="0" animBg="1"/>
      <p:bldP spid="17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вы знаете Костромские сказки?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Какую цель поставим на уроке?</a:t>
            </a:r>
          </a:p>
          <a:p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Познакомиться с народными сказками Костромского края.</a:t>
            </a:r>
          </a:p>
          <a:p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-Какие задачи?</a:t>
            </a:r>
          </a:p>
          <a:p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 какой целью народ, отрываясь от тяжелых будней создавал эти сказки? </a:t>
            </a:r>
          </a:p>
          <a:p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-Как отразилась народная мудрость в этих сказках? </a:t>
            </a:r>
          </a:p>
          <a:p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-Какие человеческие пороки, недостатки, или, наоборот, достоинства отражены в этих сказках?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9787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roplet" id="{8984A317-299A-4E50-B45D-BFC9EDE2337A}" vid="{A633B6A3-9E7F-4C10-9C98-2517A313436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3E1B942ACB7B9747A064344298BB686B" ma:contentTypeVersion="0" ma:contentTypeDescription="Создание документа." ma:contentTypeScope="" ma:versionID="192ed9592feef828abbc1e19e179bf5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3f3dfb3bd3ee1dbf888cdcc01e4126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C321433-6175-48D0-9C54-E535D686A883}"/>
</file>

<file path=customXml/itemProps2.xml><?xml version="1.0" encoding="utf-8"?>
<ds:datastoreItem xmlns:ds="http://schemas.openxmlformats.org/officeDocument/2006/customXml" ds:itemID="{DC49F82D-D4EC-4492-8CB1-66E57FE7E2F1}"/>
</file>

<file path=customXml/itemProps3.xml><?xml version="1.0" encoding="utf-8"?>
<ds:datastoreItem xmlns:ds="http://schemas.openxmlformats.org/officeDocument/2006/customXml" ds:itemID="{1A600EEC-4C76-47FE-A266-C4DA5467EE79}"/>
</file>

<file path=docProps/app.xml><?xml version="1.0" encoding="utf-8"?>
<Properties xmlns="http://schemas.openxmlformats.org/officeDocument/2006/extended-properties" xmlns:vt="http://schemas.openxmlformats.org/officeDocument/2006/docPropsVTypes">
  <Template>Капля</Template>
  <TotalTime>438</TotalTime>
  <Words>354</Words>
  <Application>Microsoft Office PowerPoint</Application>
  <PresentationFormat>Экран (4:3)</PresentationFormat>
  <Paragraphs>67</Paragraphs>
  <Slides>13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Капля</vt:lpstr>
      <vt:lpstr>Народные сказки Костромского края. «Чье мастерство мудренее», «Звон».</vt:lpstr>
      <vt:lpstr>Слайд 2</vt:lpstr>
      <vt:lpstr>сказка1</vt:lpstr>
      <vt:lpstr> Фольклорные сказки делятся на следующие жанры: </vt:lpstr>
      <vt:lpstr>Сказки о животных</vt:lpstr>
      <vt:lpstr>Волшебные сказки</vt:lpstr>
      <vt:lpstr>Бытовые сказки</vt:lpstr>
      <vt:lpstr>                                   </vt:lpstr>
      <vt:lpstr>Какие вы знаете Костромские сказки?</vt:lpstr>
      <vt:lpstr>«Чье мастерство мудренее?» сюжет</vt:lpstr>
      <vt:lpstr>физкультминутка</vt:lpstr>
      <vt:lpstr>«Чье мастерство мудренее?» композиция</vt:lpstr>
      <vt:lpstr>Спасибо за урок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такое сказки?</dc:title>
  <dc:creator>User</dc:creator>
  <cp:lastModifiedBy>ШКОЛА</cp:lastModifiedBy>
  <cp:revision>18</cp:revision>
  <dcterms:created xsi:type="dcterms:W3CDTF">2012-11-14T17:28:49Z</dcterms:created>
  <dcterms:modified xsi:type="dcterms:W3CDTF">2021-03-17T11:28:21Z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0x0101003E1B942ACB7B9747A064344298BB686B</vt:lpwstr>
  </property>
</Properties>
</file>