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CFD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426B88-7C3D-41BD-AE16-51228A315559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D60DCA-2F74-4DD2-B4EE-53209BDF4E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426B88-7C3D-41BD-AE16-51228A315559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D60DCA-2F74-4DD2-B4EE-53209BDF4E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426B88-7C3D-41BD-AE16-51228A315559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D60DCA-2F74-4DD2-B4EE-53209BDF4E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426B88-7C3D-41BD-AE16-51228A315559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D60DCA-2F74-4DD2-B4EE-53209BDF4E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426B88-7C3D-41BD-AE16-51228A315559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D60DCA-2F74-4DD2-B4EE-53209BDF4E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426B88-7C3D-41BD-AE16-51228A315559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D60DCA-2F74-4DD2-B4EE-53209BDF4E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426B88-7C3D-41BD-AE16-51228A315559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D60DCA-2F74-4DD2-B4EE-53209BDF4E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426B88-7C3D-41BD-AE16-51228A315559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D60DCA-2F74-4DD2-B4EE-53209BDF4E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426B88-7C3D-41BD-AE16-51228A315559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D60DCA-2F74-4DD2-B4EE-53209BDF4E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426B88-7C3D-41BD-AE16-51228A315559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D60DCA-2F74-4DD2-B4EE-53209BDF4E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7A426B88-7C3D-41BD-AE16-51228A315559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24D60DCA-2F74-4DD2-B4EE-53209BDF4E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A426B88-7C3D-41BD-AE16-51228A315559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24D60DCA-2F74-4DD2-B4EE-53209BDF4E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 dir="d"/>
  </p:transition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rosti.ru/patterns/00/00/da/264bf4c0c7/pi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4929198"/>
            <a:ext cx="7772400" cy="1389306"/>
          </a:xfr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Урок математики в </a:t>
            </a: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</a:rPr>
              <a:t>1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классе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www.need4soft.ru/uploads/taginator/Nov-2012/fony-dlya-prezentaci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2688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785926"/>
            <a:ext cx="7772400" cy="928694"/>
          </a:xfrm>
        </p:spPr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Физкультминутка «</a:t>
            </a:r>
            <a:r>
              <a:rPr lang="ru-RU" i="1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Совушка</a:t>
            </a:r>
            <a:r>
              <a:rPr lang="ru-RU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»</a:t>
            </a:r>
            <a:endParaRPr lang="ru-RU" i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4" name="Picture 2" descr="http://oochechersk.gov.by/sites/default/files/610x610_angliyskiyispanskiy_299783_0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711" y="0"/>
            <a:ext cx="2003290" cy="17144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28860" y="2500306"/>
            <a:ext cx="4155433" cy="4544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Мы считали и писали</a:t>
            </a:r>
          </a:p>
          <a:p>
            <a:r>
              <a:rPr lang="ru-RU" sz="2800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И немножечко устали,</a:t>
            </a:r>
          </a:p>
          <a:p>
            <a:r>
              <a:rPr lang="ru-RU" sz="2800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Физкультминутку проведём</a:t>
            </a:r>
          </a:p>
          <a:p>
            <a:r>
              <a:rPr lang="ru-RU" sz="2800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И все вместе отдохнём.</a:t>
            </a:r>
          </a:p>
          <a:p>
            <a:r>
              <a:rPr lang="ru-RU" sz="2800" i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Совушка</a:t>
            </a:r>
            <a:r>
              <a:rPr lang="ru-RU" sz="2800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– сова -</a:t>
            </a:r>
          </a:p>
          <a:p>
            <a:r>
              <a:rPr lang="ru-RU" sz="2800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Большая голова,</a:t>
            </a:r>
          </a:p>
          <a:p>
            <a:r>
              <a:rPr lang="ru-RU" sz="2800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На суку сидит ,</a:t>
            </a:r>
          </a:p>
          <a:p>
            <a:r>
              <a:rPr lang="ru-RU" sz="2800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Во все стороны глядит, </a:t>
            </a:r>
          </a:p>
          <a:p>
            <a:r>
              <a:rPr lang="ru-RU" sz="2800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Да как полетит!</a:t>
            </a:r>
            <a:endParaRPr lang="ru-RU" sz="2800" i="1" dirty="0">
              <a:solidFill>
                <a:srgbClr val="002060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www.need4soft.ru/uploads/taginator/Nov-2012/fony-dlya-prezentaci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2688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000240"/>
            <a:ext cx="7772400" cy="1928826"/>
          </a:xfrm>
        </p:spPr>
        <p:txBody>
          <a:bodyPr/>
          <a:lstStyle/>
          <a:p>
            <a:r>
              <a:rPr lang="ru-RU" sz="5400" dirty="0" smtClean="0">
                <a:solidFill>
                  <a:srgbClr val="FF0000"/>
                </a:solidFill>
                <a:latin typeface="Monotype Corsiva" pitchFamily="66" charset="0"/>
              </a:rPr>
              <a:t>Всем спасибо за работу!</a:t>
            </a:r>
            <a:br>
              <a:rPr lang="ru-RU" sz="54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5400" dirty="0" smtClean="0">
                <a:solidFill>
                  <a:srgbClr val="FF0000"/>
                </a:solidFill>
                <a:latin typeface="Monotype Corsiva" pitchFamily="66" charset="0"/>
              </a:rPr>
              <a:t>До скорой встречи, ребята!</a:t>
            </a:r>
            <a:endParaRPr lang="ru-RU" sz="54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Picture 2" descr="http://oochechersk.gov.by/sites/default/files/610x610_angliyskiyispanskiy_299783_0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3714752"/>
            <a:ext cx="3429024" cy="293468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http://www.need4soft.ru/uploads/taginator/Nov-2012/fony-dlya-prezentaci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268800"/>
          </a:xfrm>
          <a:prstGeom prst="rect">
            <a:avLst/>
          </a:prstGeom>
          <a:noFill/>
        </p:spPr>
      </p:pic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28596" y="4000504"/>
            <a:ext cx="7715304" cy="2357454"/>
          </a:xfrm>
        </p:spPr>
        <p:txBody>
          <a:bodyPr>
            <a:normAutofit fontScale="77500" lnSpcReduction="20000"/>
          </a:bodyPr>
          <a:lstStyle/>
          <a:p>
            <a:r>
              <a:rPr lang="ru-RU" sz="3600" i="1" u="sng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Цели урока: </a:t>
            </a:r>
          </a:p>
          <a:p>
            <a:pPr>
              <a:buFont typeface="Wingdings" pitchFamily="2" charset="2"/>
              <a:buChar char="Ø"/>
            </a:pPr>
            <a:r>
              <a:rPr lang="ru-RU" sz="3100" i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повторить и систематизировать материал, изученный по теме «Числа от 1 до 10. Нумерация»; </a:t>
            </a:r>
          </a:p>
          <a:p>
            <a:pPr>
              <a:buFont typeface="Wingdings" pitchFamily="2" charset="2"/>
              <a:buChar char="Ø"/>
            </a:pPr>
            <a:r>
              <a:rPr lang="ru-RU" sz="3100" i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развивать мышление, внимание, речь, навыки счёта;</a:t>
            </a:r>
          </a:p>
          <a:p>
            <a:pPr>
              <a:buFont typeface="Wingdings" pitchFamily="2" charset="2"/>
              <a:buChar char="Ø"/>
            </a:pPr>
            <a:r>
              <a:rPr lang="ru-RU" sz="3100" i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 воспитывать интерес к математике, усидчивость.</a:t>
            </a:r>
          </a:p>
          <a:p>
            <a:pPr>
              <a:buFont typeface="Wingdings" pitchFamily="2" charset="2"/>
              <a:buChar char="Ø"/>
            </a:pPr>
            <a:endParaRPr lang="ru-RU" sz="2800" i="1" dirty="0">
              <a:solidFill>
                <a:srgbClr val="00206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1714488"/>
            <a:ext cx="8143932" cy="1143008"/>
          </a:xfrm>
        </p:spPr>
        <p:txBody>
          <a:bodyPr/>
          <a:lstStyle/>
          <a:p>
            <a:r>
              <a:rPr lang="ru-RU" sz="4000" i="1" u="sng" dirty="0" smtClean="0">
                <a:solidFill>
                  <a:schemeClr val="tx2">
                    <a:lumMod val="25000"/>
                  </a:schemeClr>
                </a:solidFill>
                <a:latin typeface="Cambria Math" pitchFamily="18" charset="0"/>
                <a:ea typeface="Cambria Math" pitchFamily="18" charset="0"/>
              </a:rPr>
              <a:t>Тема урока:   </a:t>
            </a:r>
            <a:r>
              <a:rPr lang="ru-RU" sz="4000" i="1" dirty="0" smtClean="0">
                <a:solidFill>
                  <a:schemeClr val="tx2">
                    <a:lumMod val="25000"/>
                  </a:schemeClr>
                </a:solidFill>
                <a:latin typeface="Cambria Math" pitchFamily="18" charset="0"/>
                <a:ea typeface="Cambria Math" pitchFamily="18" charset="0"/>
              </a:rPr>
              <a:t/>
            </a:r>
            <a:br>
              <a:rPr lang="ru-RU" sz="4000" i="1" dirty="0" smtClean="0">
                <a:solidFill>
                  <a:schemeClr val="tx2">
                    <a:lumMod val="25000"/>
                  </a:schemeClr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3600" i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«Повторение  и обобщение изученного  по теме «Числа от 1до10».</a:t>
            </a:r>
            <a:r>
              <a:rPr lang="ru-RU" sz="3600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/>
            </a:r>
            <a:br>
              <a:rPr lang="ru-RU" sz="3600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</a:br>
            <a:endParaRPr lang="ru-RU" sz="3600" i="1" dirty="0">
              <a:solidFill>
                <a:srgbClr val="002060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www.need4soft.ru/uploads/taginator/Nov-2012/fony-dlya-prezentaci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2688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://oochechersk.gov.by/sites/default/files/610x610_angliyskiyispanskiy_299783_0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661171"/>
            <a:ext cx="6072230" cy="519682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www.need4soft.ru/uploads/taginator/Nov-2012/fony-dlya-prezentaci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2688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857364"/>
            <a:ext cx="8329642" cy="1357322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Математика нас ждёт – начинаем</a:t>
            </a:r>
            <a:r>
              <a:rPr lang="ru-RU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Устный счёт</a:t>
            </a:r>
            <a:endParaRPr lang="ru-RU" b="1" i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2786058"/>
            <a:ext cx="78581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dirty="0" smtClean="0">
              <a:solidFill>
                <a:srgbClr val="002060"/>
              </a:solidFill>
            </a:endParaRPr>
          </a:p>
          <a:p>
            <a:pPr algn="ctr"/>
            <a:r>
              <a:rPr lang="ru-RU" sz="2800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Счёт прямой и обратный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86050" y="45005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57224" y="3857628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От  1 до 10</a:t>
            </a:r>
            <a:endParaRPr lang="ru-RU" sz="2400" i="1" dirty="0">
              <a:solidFill>
                <a:srgbClr val="00206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4876" y="3857628"/>
            <a:ext cx="1798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Молодец!</a:t>
            </a:r>
            <a:endParaRPr lang="ru-RU" sz="2400" i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7224" y="4572008"/>
            <a:ext cx="2133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От  8 до  2</a:t>
            </a:r>
            <a:endParaRPr lang="ru-RU" sz="2400" i="1" dirty="0">
              <a:solidFill>
                <a:srgbClr val="00206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4876" y="4572008"/>
            <a:ext cx="2530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Замечательно!</a:t>
            </a:r>
            <a:endParaRPr lang="ru-RU" sz="2400" i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7224" y="5357826"/>
            <a:ext cx="2196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От  4 до  9</a:t>
            </a:r>
            <a:endParaRPr lang="ru-RU" sz="2400" i="1" dirty="0">
              <a:solidFill>
                <a:srgbClr val="00206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86314" y="5357826"/>
            <a:ext cx="1476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Умница!</a:t>
            </a:r>
            <a:endParaRPr lang="ru-RU" sz="2400" i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7224" y="6072206"/>
            <a:ext cx="2295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От 10 до 3</a:t>
            </a:r>
            <a:endParaRPr lang="ru-RU" sz="2400" i="1" dirty="0">
              <a:solidFill>
                <a:srgbClr val="00206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86314" y="6072206"/>
            <a:ext cx="1637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Хорошо!</a:t>
            </a:r>
            <a:endParaRPr lang="ru-RU" sz="2400" i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4" name="Picture 2" descr="http://oochechersk.gov.by/sites/default/files/610x610_angliyskiyispanskiy_299783_0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7652" y="0"/>
            <a:ext cx="1836348" cy="15716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need4soft.ru/uploads/taginator/Nov-2012/fony-dlya-prezentaci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2688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1714488"/>
            <a:ext cx="7629524" cy="857256"/>
          </a:xfrm>
        </p:spPr>
        <p:txBody>
          <a:bodyPr/>
          <a:lstStyle/>
          <a:p>
            <a:r>
              <a:rPr lang="ru-RU" i="1" dirty="0" smtClean="0">
                <a:solidFill>
                  <a:srgbClr val="C00000"/>
                </a:solidFill>
              </a:rPr>
              <a:t>Загадки Мудрой Совы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642910" y="2714620"/>
            <a:ext cx="392909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   </a:t>
            </a:r>
            <a:r>
              <a:rPr kumimoji="0" lang="ru-RU" sz="280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Ты со мною не знаком?</a:t>
            </a:r>
            <a:endParaRPr kumimoji="0" lang="ru-RU" sz="2800" i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Cambria Math" pitchFamily="18" charset="0"/>
              <a:ea typeface="Cambria Math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   Я живу на дне морском.</a:t>
            </a:r>
            <a:endParaRPr kumimoji="0" lang="ru-RU" sz="2800" i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Cambria Math" pitchFamily="18" charset="0"/>
              <a:ea typeface="Cambria Math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   Голова и восемь ног, </a:t>
            </a:r>
            <a:endParaRPr kumimoji="0" lang="ru-RU" sz="2800" i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Cambria Math" pitchFamily="18" charset="0"/>
              <a:ea typeface="Cambria Math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   Как зовусь я?   </a:t>
            </a:r>
            <a:endParaRPr kumimoji="0" lang="ru-RU" sz="2800" i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Cambria Math" pitchFamily="18" charset="0"/>
              <a:ea typeface="Cambria Math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5" name="Picture 2" descr="http://oochechersk.gov.by/sites/default/files/610x610_angliyskiyispanskiy_299783_0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7652" y="0"/>
            <a:ext cx="1836348" cy="157161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14480" y="6072206"/>
            <a:ext cx="1550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Осьминог</a:t>
            </a:r>
            <a:endParaRPr lang="ru-RU" sz="2400" i="1" dirty="0">
              <a:solidFill>
                <a:schemeClr val="accent1">
                  <a:lumMod val="75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7411" name="Picture 3" descr="http://ic.pics.livejournal.com/temur25/28068791/75664/75664_orig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2714620"/>
            <a:ext cx="3307315" cy="29289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www.need4soft.ru/uploads/taginator/Nov-2012/fony-dlya-prezentaci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2688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57364"/>
            <a:ext cx="7772400" cy="642942"/>
          </a:xfrm>
        </p:spPr>
        <p:txBody>
          <a:bodyPr/>
          <a:lstStyle/>
          <a:p>
            <a:r>
              <a:rPr lang="ru-RU" i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Загадки Мудрой Совы</a:t>
            </a:r>
            <a:endParaRPr lang="ru-RU" i="1" dirty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4" name="Picture 2" descr="http://oochechersk.gov.by/sites/default/files/610x610_angliyskiyispanskiy_299783_0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24181" y="0"/>
            <a:ext cx="1919819" cy="16430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2857496"/>
            <a:ext cx="43577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  <a:t>Разных три имеет глаза,</a:t>
            </a:r>
          </a:p>
          <a:p>
            <a:pPr algn="ctr"/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  <a:t>     Но откроет их не сразу:</a:t>
            </a:r>
          </a:p>
          <a:p>
            <a:pPr algn="ctr"/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  <a:t>     Если глаз откроет красный -  </a:t>
            </a:r>
          </a:p>
          <a:p>
            <a:pPr algn="ctr"/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  <a:t>     Стоп! Идти нельзя опасно!</a:t>
            </a:r>
          </a:p>
          <a:p>
            <a:pPr algn="ctr"/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  <a:t>     Жёлтый глаз – погоди,</a:t>
            </a:r>
          </a:p>
          <a:p>
            <a:pPr algn="ctr"/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  <a:t>     А зелёный – проходи! </a:t>
            </a:r>
          </a:p>
          <a:p>
            <a:pPr algn="ctr"/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  <a:t> </a:t>
            </a:r>
          </a:p>
          <a:p>
            <a:endParaRPr lang="ru-RU" sz="2400" i="1" dirty="0">
              <a:solidFill>
                <a:schemeClr val="accent1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604" y="6000768"/>
            <a:ext cx="1499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светофор</a:t>
            </a:r>
            <a:endParaRPr lang="ru-RU" sz="2400" i="1" dirty="0">
              <a:solidFill>
                <a:srgbClr val="002060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9458" name="Picture 2" descr="http://aituts.ru/content/lessons/les13/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2571744"/>
            <a:ext cx="3143272" cy="31432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www.need4soft.ru/uploads/taginator/Nov-2012/fony-dlya-prezentaci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62596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57364"/>
            <a:ext cx="7772400" cy="714380"/>
          </a:xfrm>
        </p:spPr>
        <p:txBody>
          <a:bodyPr/>
          <a:lstStyle/>
          <a:p>
            <a:r>
              <a:rPr lang="ru-RU" i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Загадки Мудрой Совы</a:t>
            </a:r>
            <a:endParaRPr lang="ru-RU" i="1" dirty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3000372"/>
            <a:ext cx="39290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  Братьев этих ровно семь,</a:t>
            </a:r>
          </a:p>
          <a:p>
            <a:pPr algn="ctr"/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     И они известны всем,</a:t>
            </a:r>
          </a:p>
          <a:p>
            <a:pPr algn="ctr"/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     Каждую неделю кругом</a:t>
            </a:r>
          </a:p>
          <a:p>
            <a:pPr algn="ctr"/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     Ходят братцы друг за другом. </a:t>
            </a:r>
          </a:p>
          <a:p>
            <a:pPr algn="ctr"/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 </a:t>
            </a:r>
          </a:p>
          <a:p>
            <a:endParaRPr lang="ru-RU" sz="2400" i="1" dirty="0">
              <a:solidFill>
                <a:schemeClr val="tx2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5918" y="6000768"/>
            <a:ext cx="1822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chemeClr val="accent2"/>
                </a:solidFill>
                <a:latin typeface="Cambria Math" pitchFamily="18" charset="0"/>
                <a:ea typeface="Cambria Math" pitchFamily="18" charset="0"/>
              </a:rPr>
              <a:t>Дни недели</a:t>
            </a:r>
            <a:endParaRPr lang="ru-RU" sz="2400" i="1" dirty="0">
              <a:solidFill>
                <a:schemeClr val="accent2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14942" y="3000372"/>
            <a:ext cx="271113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/>
                </a:solidFill>
                <a:latin typeface="Monotype Corsiva" pitchFamily="66" charset="0"/>
                <a:ea typeface="Cambria Math" pitchFamily="18" charset="0"/>
              </a:rPr>
              <a:t>Понедельник</a:t>
            </a:r>
          </a:p>
          <a:p>
            <a:pPr algn="ctr"/>
            <a:r>
              <a:rPr lang="ru-RU" sz="2800" b="1" dirty="0" smtClean="0">
                <a:solidFill>
                  <a:schemeClr val="tx1">
                    <a:lumMod val="50000"/>
                  </a:schemeClr>
                </a:solidFill>
                <a:latin typeface="Monotype Corsiva" pitchFamily="66" charset="0"/>
                <a:ea typeface="Cambria Math" pitchFamily="18" charset="0"/>
              </a:rPr>
              <a:t>Вторник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  <a:ea typeface="Cambria Math" pitchFamily="18" charset="0"/>
              </a:rPr>
              <a:t>Среда</a:t>
            </a:r>
          </a:p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  <a:ea typeface="Cambria Math" pitchFamily="18" charset="0"/>
              </a:rPr>
              <a:t>Четверг</a:t>
            </a:r>
          </a:p>
          <a:p>
            <a:pPr algn="ct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  <a:ea typeface="Cambria Math" pitchFamily="18" charset="0"/>
              </a:rPr>
              <a:t>Пятница</a:t>
            </a:r>
          </a:p>
          <a:p>
            <a:pPr algn="ctr"/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  <a:ea typeface="Cambria Math" pitchFamily="18" charset="0"/>
              </a:rPr>
              <a:t>Суббота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  <a:ea typeface="Cambria Math" pitchFamily="18" charset="0"/>
              </a:rPr>
              <a:t>Воскресенье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  <a:ea typeface="Cambria Math" pitchFamily="18" charset="0"/>
            </a:endParaRPr>
          </a:p>
        </p:txBody>
      </p:sp>
      <p:pic>
        <p:nvPicPr>
          <p:cNvPr id="7" name="Picture 2" descr="http://oochechersk.gov.by/sites/default/files/610x610_angliyskiyispanskiy_299783_0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24181" y="0"/>
            <a:ext cx="1919819" cy="16430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www.need4soft.ru/uploads/taginator/Nov-2012/fony-dlya-prezentaci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2688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785926"/>
            <a:ext cx="7772400" cy="785818"/>
          </a:xfrm>
        </p:spPr>
        <p:txBody>
          <a:bodyPr/>
          <a:lstStyle/>
          <a:p>
            <a:r>
              <a:rPr lang="ru-RU" i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Загадки Мудрой Совы</a:t>
            </a:r>
            <a:endParaRPr lang="ru-RU" i="1" dirty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4" name="Picture 2" descr="http://oochechersk.gov.by/sites/default/files/610x610_angliyskiyispanskiy_299783_0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7653" y="0"/>
            <a:ext cx="1836347" cy="15716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473" y="3071810"/>
            <a:ext cx="36433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tx2">
                    <a:lumMod val="25000"/>
                  </a:schemeClr>
                </a:solidFill>
                <a:latin typeface="Cambria Math" pitchFamily="18" charset="0"/>
                <a:ea typeface="Cambria Math" pitchFamily="18" charset="0"/>
              </a:rPr>
              <a:t>Чёрен, да не ворон,</a:t>
            </a:r>
          </a:p>
          <a:p>
            <a:pPr algn="ctr"/>
            <a:r>
              <a:rPr lang="ru-RU" sz="2400" i="1" dirty="0" smtClean="0">
                <a:solidFill>
                  <a:schemeClr val="tx2">
                    <a:lumMod val="25000"/>
                  </a:schemeClr>
                </a:solidFill>
                <a:latin typeface="Cambria Math" pitchFamily="18" charset="0"/>
                <a:ea typeface="Cambria Math" pitchFamily="18" charset="0"/>
              </a:rPr>
              <a:t>      Рогат, да не бык,</a:t>
            </a:r>
          </a:p>
          <a:p>
            <a:pPr algn="ctr"/>
            <a:r>
              <a:rPr lang="ru-RU" sz="2400" b="1" i="1" dirty="0" smtClean="0">
                <a:solidFill>
                  <a:schemeClr val="tx2">
                    <a:lumMod val="25000"/>
                  </a:schemeClr>
                </a:solidFill>
                <a:latin typeface="Cambria Math" pitchFamily="18" charset="0"/>
                <a:ea typeface="Cambria Math" pitchFamily="18" charset="0"/>
              </a:rPr>
              <a:t>      </a:t>
            </a:r>
            <a:r>
              <a:rPr lang="ru-RU" sz="2400" i="1" dirty="0" smtClean="0">
                <a:solidFill>
                  <a:schemeClr val="tx2">
                    <a:lumMod val="25000"/>
                  </a:schemeClr>
                </a:solidFill>
                <a:latin typeface="Cambria Math" pitchFamily="18" charset="0"/>
                <a:ea typeface="Cambria Math" pitchFamily="18" charset="0"/>
              </a:rPr>
              <a:t>Шесть ног, без копыт.</a:t>
            </a:r>
          </a:p>
          <a:p>
            <a:pPr algn="ctr"/>
            <a:r>
              <a:rPr lang="ru-RU" sz="2400" i="1" dirty="0" smtClean="0">
                <a:solidFill>
                  <a:schemeClr val="tx2">
                    <a:lumMod val="25000"/>
                  </a:schemeClr>
                </a:solidFill>
                <a:latin typeface="Cambria Math" pitchFamily="18" charset="0"/>
                <a:ea typeface="Cambria Math" pitchFamily="18" charset="0"/>
              </a:rPr>
              <a:t>      Летит -  жужжит.</a:t>
            </a:r>
          </a:p>
          <a:p>
            <a:pPr algn="ctr"/>
            <a:r>
              <a:rPr lang="ru-RU" sz="2400" i="1" dirty="0" smtClean="0">
                <a:solidFill>
                  <a:schemeClr val="tx2">
                    <a:lumMod val="25000"/>
                  </a:schemeClr>
                </a:solidFill>
                <a:latin typeface="Cambria Math" pitchFamily="18" charset="0"/>
                <a:ea typeface="Cambria Math" pitchFamily="18" charset="0"/>
              </a:rPr>
              <a:t>      Сядет – замолчит.</a:t>
            </a:r>
          </a:p>
          <a:p>
            <a:pPr algn="ctr"/>
            <a:r>
              <a:rPr lang="ru-RU" sz="2400" i="1" dirty="0" smtClean="0">
                <a:solidFill>
                  <a:schemeClr val="tx2">
                    <a:lumMod val="25000"/>
                  </a:schemeClr>
                </a:solidFill>
                <a:latin typeface="Cambria Math" pitchFamily="18" charset="0"/>
                <a:ea typeface="Cambria Math" pitchFamily="18" charset="0"/>
              </a:rPr>
              <a:t> </a:t>
            </a:r>
          </a:p>
          <a:p>
            <a:pPr algn="ctr"/>
            <a:endParaRPr lang="ru-RU" sz="2400" i="1" dirty="0">
              <a:solidFill>
                <a:schemeClr val="tx2">
                  <a:lumMod val="25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5918" y="5786454"/>
            <a:ext cx="784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Жук</a:t>
            </a:r>
            <a:endParaRPr lang="ru-RU" sz="2400" i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20482" name="Picture 2" descr="http://detecddonetsk.com.ua/mainmenu/gorodon/krasnaya_kniga/zhuk_nosoro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857496"/>
            <a:ext cx="3405211" cy="25539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www.need4soft.ru/uploads/taginator/Nov-2012/fony-dlya-prezentaci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62596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785926"/>
            <a:ext cx="7772400" cy="1000132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Какая фигура  </a:t>
            </a:r>
            <a:r>
              <a:rPr lang="ru-RU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«лишняя»</a:t>
            </a:r>
            <a:r>
              <a:rPr lang="ru-RU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?</a:t>
            </a:r>
            <a:endParaRPr lang="ru-RU" i="1" dirty="0">
              <a:solidFill>
                <a:srgbClr val="002060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4" name="Picture 2" descr="http://oochechersk.gov.by/sites/default/files/610x610_angliyskiyispanskiy_299783_0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711" y="0"/>
            <a:ext cx="2003290" cy="171448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4348" y="2571744"/>
            <a:ext cx="1271590" cy="9858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4429124" y="2500306"/>
            <a:ext cx="1203580" cy="112871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Шестиугольник 6"/>
          <p:cNvSpPr/>
          <p:nvPr/>
        </p:nvSpPr>
        <p:spPr>
          <a:xfrm>
            <a:off x="6357950" y="2571744"/>
            <a:ext cx="1346456" cy="114300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643174" y="2571744"/>
            <a:ext cx="1071570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ый треугольник 8"/>
          <p:cNvSpPr/>
          <p:nvPr/>
        </p:nvSpPr>
        <p:spPr>
          <a:xfrm>
            <a:off x="785786" y="3857628"/>
            <a:ext cx="1143008" cy="1143008"/>
          </a:xfrm>
          <a:prstGeom prst="rtTriangl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араллелограмм 9"/>
          <p:cNvSpPr/>
          <p:nvPr/>
        </p:nvSpPr>
        <p:spPr>
          <a:xfrm>
            <a:off x="2428860" y="3929066"/>
            <a:ext cx="1287590" cy="1071570"/>
          </a:xfrm>
          <a:prstGeom prst="parallelogram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ятиугольник 10"/>
          <p:cNvSpPr/>
          <p:nvPr/>
        </p:nvSpPr>
        <p:spPr>
          <a:xfrm>
            <a:off x="4500562" y="3929066"/>
            <a:ext cx="1335598" cy="1071570"/>
          </a:xfrm>
          <a:prstGeom prst="homePlat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500826" y="3929066"/>
            <a:ext cx="1071570" cy="107157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омб 12"/>
          <p:cNvSpPr/>
          <p:nvPr/>
        </p:nvSpPr>
        <p:spPr>
          <a:xfrm>
            <a:off x="785786" y="5429264"/>
            <a:ext cx="914400" cy="914400"/>
          </a:xfrm>
          <a:prstGeom prst="diamond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ручное управление 13"/>
          <p:cNvSpPr/>
          <p:nvPr/>
        </p:nvSpPr>
        <p:spPr>
          <a:xfrm>
            <a:off x="2500298" y="5429240"/>
            <a:ext cx="1428760" cy="1428760"/>
          </a:xfrm>
          <a:prstGeom prst="flowChartManualOperati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643438" y="5429264"/>
            <a:ext cx="914400" cy="9144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357950" y="5429264"/>
            <a:ext cx="1200152" cy="71438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E1B942ACB7B9747A064344298BB686B" ma:contentTypeVersion="0" ma:contentTypeDescription="Создание документа." ma:contentTypeScope="" ma:versionID="192ed9592feef828abbc1e19e179bf5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3f3dfb3bd3ee1dbf888cdcc01e4126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114DA5A-AA72-484E-8B35-B31B3324B1C2}"/>
</file>

<file path=customXml/itemProps2.xml><?xml version="1.0" encoding="utf-8"?>
<ds:datastoreItem xmlns:ds="http://schemas.openxmlformats.org/officeDocument/2006/customXml" ds:itemID="{DE773731-8072-40ED-AAFC-CE30D477B7F3}"/>
</file>

<file path=customXml/itemProps3.xml><?xml version="1.0" encoding="utf-8"?>
<ds:datastoreItem xmlns:ds="http://schemas.openxmlformats.org/officeDocument/2006/customXml" ds:itemID="{689D7A8D-4E75-490D-9767-3305D78C4ED4}"/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158</TotalTime>
  <Words>268</Words>
  <Application>Microsoft Office PowerPoint</Application>
  <PresentationFormat>Экран (4:3)</PresentationFormat>
  <Paragraphs>66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Метро</vt:lpstr>
      <vt:lpstr>Урок математики в 1 классе</vt:lpstr>
      <vt:lpstr>Тема урока:    «Повторение  и обобщение изученного  по теме «Числа от 1до10». </vt:lpstr>
      <vt:lpstr>Слайд 3</vt:lpstr>
      <vt:lpstr>Математика нас ждёт – начинаем Устный счёт</vt:lpstr>
      <vt:lpstr>Загадки Мудрой Совы</vt:lpstr>
      <vt:lpstr>Загадки Мудрой Совы</vt:lpstr>
      <vt:lpstr>Загадки Мудрой Совы</vt:lpstr>
      <vt:lpstr>Загадки Мудрой Совы</vt:lpstr>
      <vt:lpstr>Какая фигура  «лишняя» ?</vt:lpstr>
      <vt:lpstr>Физкультминутка «Совушка»</vt:lpstr>
      <vt:lpstr>Всем спасибо за работу! До скорой встречи, ребята!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математики в 1 классе</dc:title>
  <dc:creator>Admin</dc:creator>
  <cp:lastModifiedBy>Ольга</cp:lastModifiedBy>
  <cp:revision>19</cp:revision>
  <dcterms:created xsi:type="dcterms:W3CDTF">2013-11-24T07:25:04Z</dcterms:created>
  <dcterms:modified xsi:type="dcterms:W3CDTF">2017-11-01T07:14:46Z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0x0101003E1B942ACB7B9747A064344298BB686B</vt:lpwstr>
  </property>
</Properties>
</file>