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96" r:id="rId6"/>
    <p:sldId id="309" r:id="rId7"/>
    <p:sldId id="310" r:id="rId8"/>
    <p:sldId id="311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7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08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002E"/>
    <a:srgbClr val="FFFF00"/>
    <a:srgbClr val="000000"/>
    <a:srgbClr val="FF0066"/>
    <a:srgbClr val="00CC00"/>
    <a:srgbClr val="7DD330"/>
    <a:srgbClr val="CA76FE"/>
    <a:srgbClr val="B744FE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98" d="100"/>
          <a:sy n="98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6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0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12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62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3992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43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40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490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579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041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DC6D50ED-0A02-4826-A2D5-0C65376331EC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8066088" cy="35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solidFill>
                  <a:schemeClr val="bg1"/>
                </a:solidFill>
                <a:latin typeface="Verdana" pitchFamily="34" charset="0"/>
              </a:rPr>
              <a:t>Судьбы оборванная нить</a:t>
            </a:r>
            <a:r>
              <a:rPr lang="ru-RU" sz="5400" b="1" dirty="0" smtClean="0">
                <a:solidFill>
                  <a:schemeClr val="bg1"/>
                </a:solidFill>
                <a:latin typeface="Verdana" pitchFamily="34" charset="0"/>
              </a:rPr>
              <a:t>… 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</a:rPr>
              <a:t>(ко дню памяти жертв ДТП)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Классификация ДТП: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8313" y="1125538"/>
            <a:ext cx="4824412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Столкновения 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8313" y="1700213"/>
            <a:ext cx="4824412" cy="431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Опрокидывания 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8313" y="2276475"/>
            <a:ext cx="4824412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Наезды на стоящее транспортное средство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8313" y="2852738"/>
            <a:ext cx="4824412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препятствия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8313" y="3429000"/>
            <a:ext cx="4824412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пешехода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68313" y="4005263"/>
            <a:ext cx="482441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 на велосипедиста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68313" y="4581525"/>
            <a:ext cx="4824412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животное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68313" y="5157788"/>
            <a:ext cx="4824412" cy="431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Падение пассажира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68313" y="5734050"/>
            <a:ext cx="4824412" cy="431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Иные виды ДТП</a:t>
            </a:r>
          </a:p>
        </p:txBody>
      </p:sp>
      <p:pic>
        <p:nvPicPr>
          <p:cNvPr id="58381" name="Picture 13" descr="dtp-krasnoarmeysk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492500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55875" y="1125538"/>
            <a:ext cx="6192838" cy="647700"/>
          </a:xfrm>
          <a:prstGeom prst="roundRect">
            <a:avLst>
              <a:gd name="adj" fmla="val 16667"/>
            </a:avLst>
          </a:prstGeom>
          <a:solidFill>
            <a:srgbClr val="CA76FE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Динамический удар, вызванный мгновенной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остановкой транспортного средства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555875" y="2133600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Травмирование обломками и  частями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 транспортных средств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555875" y="31416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Синдром длительного сдавливания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при зажатии пострадавших частями ТС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555875" y="42211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Воздействие высокой температуры и выделяющихся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газов в случае возникновения пожара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555875" y="5229225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Воздействие опасных веществ при участии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специальных ТС, перевозящих опасные грузы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 rot="5400000">
            <a:off x="-1944687" y="2384425"/>
            <a:ext cx="6408737" cy="20177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поражающие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факторы при ДТП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  <p:bldP spid="59399" grpId="0" animBg="1"/>
      <p:bldP spid="59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7638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</a:rPr>
              <a:t>Каждый год в мире </a:t>
            </a:r>
            <a:r>
              <a:rPr lang="ru-RU" sz="2400" dirty="0" smtClean="0"/>
              <a:t>в результате ДТП </a:t>
            </a:r>
            <a:r>
              <a:rPr lang="ru-RU" sz="2400" dirty="0" smtClean="0">
                <a:solidFill>
                  <a:srgbClr val="FF0066"/>
                </a:solidFill>
              </a:rPr>
              <a:t>погибают и получают ранения более 10 миллионов человек</a:t>
            </a:r>
            <a:r>
              <a:rPr lang="ru-RU" sz="2400" dirty="0" smtClean="0"/>
              <a:t>. (это население, например,  такого города как Москва) </a:t>
            </a:r>
          </a:p>
          <a:p>
            <a:endParaRPr lang="ru-RU" sz="2400" dirty="0" smtClean="0"/>
          </a:p>
          <a:p>
            <a:r>
              <a:rPr lang="ru-RU" sz="2400" dirty="0" smtClean="0"/>
              <a:t>По данным ГИБДД </a:t>
            </a:r>
            <a:r>
              <a:rPr lang="ru-RU" sz="2400" dirty="0" smtClean="0">
                <a:solidFill>
                  <a:srgbClr val="FF0066"/>
                </a:solidFill>
              </a:rPr>
              <a:t>ежегодно в  России погибает в ДТП около 30 тыс. человек</a:t>
            </a:r>
            <a:r>
              <a:rPr lang="ru-RU" sz="2400" dirty="0" smtClean="0"/>
              <a:t>. За 1997-2007 гг. в ДТП погибло более 350 тысяч человек, для сравнения в Афганской войне (1979-1989 </a:t>
            </a:r>
            <a:r>
              <a:rPr lang="ru-RU" sz="2400" dirty="0" err="1" smtClean="0"/>
              <a:t>гг</a:t>
            </a:r>
            <a:r>
              <a:rPr lang="ru-RU" sz="2400" dirty="0" smtClean="0"/>
              <a:t>) погибло 15 тысяч человек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941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Основные виды нарушений ПДД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38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ВОДИТЕЛЯМИ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Вождение в состоянии алкогольного опьянения – 30% 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/>
              <a:t>Превышение скорости – 25%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Несоблюдение очередности проезда перекрестков – 15%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Выезд на полосу встречного движения – 10%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21" y="1628800"/>
            <a:ext cx="4038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ПЕШЕХОДАМИ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Переход в неустановленном месте – 18%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Неожиданный выход на проезжую часть – 2%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653136"/>
            <a:ext cx="44671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Примерно 80% всех ДТП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происходят по вине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водителей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37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факты: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7030A0">
              <a:alpha val="74000"/>
            </a:srgbClr>
          </a:solidFill>
        </p:spPr>
        <p:txBody>
          <a:bodyPr/>
          <a:lstStyle/>
          <a:p>
            <a:r>
              <a:rPr lang="ru-RU" sz="2800" dirty="0" smtClean="0"/>
              <a:t>В России ежегодно погибает более 1300 детей. По количеству это целая школа. Более 25 тысяч детей получают травмы.</a:t>
            </a:r>
          </a:p>
          <a:p>
            <a:r>
              <a:rPr lang="ru-RU" sz="2800" dirty="0" smtClean="0"/>
              <a:t>Максимальное число происшествий происходит в период времени с 16 до 18 часов.</a:t>
            </a:r>
          </a:p>
          <a:p>
            <a:r>
              <a:rPr lang="ru-RU" sz="2800" dirty="0" smtClean="0"/>
              <a:t>Чаще всего жертвами ДТП становятся дети 1, 7-10, 12-13 лет.</a:t>
            </a:r>
          </a:p>
          <a:p>
            <a:r>
              <a:rPr lang="ru-RU" sz="2800" dirty="0" smtClean="0"/>
              <a:t>Самыми аварийными днями считаются пятница и суббота.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0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61000"/>
            </a:srgbClr>
          </a:solidFill>
        </p:spPr>
        <p:txBody>
          <a:bodyPr/>
          <a:lstStyle/>
          <a:p>
            <a:r>
              <a:rPr lang="ru-RU" sz="3600" dirty="0" smtClean="0"/>
              <a:t>Среди основных нарушений, допущенных детьми, преобладают: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/>
          <a:lstStyle/>
          <a:p>
            <a:r>
              <a:rPr lang="ru-RU" sz="2600" dirty="0" smtClean="0"/>
              <a:t>Переход проезжей части в неустановленном месте</a:t>
            </a:r>
          </a:p>
          <a:p>
            <a:r>
              <a:rPr lang="ru-RU" sz="2600" dirty="0" smtClean="0"/>
              <a:t>Нарушений правил управления велосипедами, мотоциклами</a:t>
            </a:r>
          </a:p>
          <a:p>
            <a:r>
              <a:rPr lang="ru-RU" sz="2600" dirty="0" smtClean="0"/>
              <a:t>Переход проезжей части вне зоны пешеходного перехода</a:t>
            </a:r>
          </a:p>
          <a:p>
            <a:r>
              <a:rPr lang="ru-RU" sz="2600" dirty="0" smtClean="0"/>
              <a:t>Неожиданный выход из-за транспортного средства</a:t>
            </a:r>
          </a:p>
          <a:p>
            <a:r>
              <a:rPr lang="ru-RU" sz="2600" dirty="0" smtClean="0"/>
              <a:t>Неподчинение сигналам регулирования</a:t>
            </a:r>
          </a:p>
          <a:p>
            <a:r>
              <a:rPr lang="ru-RU" sz="2600" dirty="0" smtClean="0"/>
              <a:t>Игра на проезжей части</a:t>
            </a:r>
          </a:p>
          <a:p>
            <a:r>
              <a:rPr lang="ru-RU" sz="2600" dirty="0" smtClean="0"/>
              <a:t>Ходьба вдоль проезжей части.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6810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Характерные места ДТП с участием детей: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ru-RU" dirty="0" smtClean="0"/>
              <a:t>Дорога в населенном пункте</a:t>
            </a:r>
          </a:p>
          <a:p>
            <a:r>
              <a:rPr lang="ru-RU" dirty="0" smtClean="0"/>
              <a:t>Перекресток</a:t>
            </a:r>
          </a:p>
          <a:p>
            <a:r>
              <a:rPr lang="ru-RU" dirty="0" smtClean="0"/>
              <a:t>Дорога вне населенного пункта</a:t>
            </a:r>
          </a:p>
          <a:p>
            <a:r>
              <a:rPr lang="ru-RU" dirty="0" smtClean="0"/>
              <a:t>Пешеходный переход</a:t>
            </a:r>
          </a:p>
          <a:p>
            <a:r>
              <a:rPr lang="ru-RU" dirty="0" smtClean="0"/>
              <a:t>Остановка общественного транспорта.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9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293496" cy="1647056"/>
          </a:xfrm>
        </p:spPr>
        <p:txBody>
          <a:bodyPr/>
          <a:lstStyle/>
          <a:p>
            <a:r>
              <a:rPr lang="ru-RU" sz="5400" dirty="0" smtClean="0"/>
              <a:t>Просто посмотрите – </a:t>
            </a:r>
            <a:br>
              <a:rPr lang="ru-RU" sz="5400" dirty="0" smtClean="0"/>
            </a:br>
            <a:r>
              <a:rPr lang="ru-RU" sz="5400" dirty="0" smtClean="0"/>
              <a:t>это страшно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0057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297926764_43_zhertvy_DTP_v_Dnepropetrovskoiy_obla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06" y="476672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3" y="5929367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http://nnu.su/crash/print:page,1,3486-43_zhertvy_DTP_v_Dnepropetrovskoiy_oblasti.html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834022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99" y="266404"/>
            <a:ext cx="8846297" cy="556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199" y="6083727"/>
            <a:ext cx="8846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http://ru.tsn.ua/ukrayina/pod-kievom-zhenschina-na-skoda-vrezalas-v-dzhip-i-sgorela-vmeste-s-mashinoy.html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92375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 smtClean="0">
                <a:solidFill>
                  <a:srgbClr val="FF0066"/>
                </a:solidFill>
              </a:rPr>
              <a:t>Третье воскресение ноября</a:t>
            </a:r>
            <a:r>
              <a:rPr lang="ru-RU" sz="4800" smtClean="0">
                <a:solidFill>
                  <a:schemeClr val="tx1"/>
                </a:solidFill>
              </a:rPr>
              <a:t> </a:t>
            </a:r>
            <a:r>
              <a:rPr lang="ru-RU" sz="4800" dirty="0">
                <a:solidFill>
                  <a:srgbClr val="FFFF00"/>
                </a:solidFill>
              </a:rPr>
              <a:t>– Всемирный день памяти жертв ДТП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dtp-krasnoarmeysk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84230" cy="54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147485"/>
            <a:ext cx="698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http://bamba.biz/proisshestviya/audi-q7-ustroil-sereznoe-dtp-na-osokorkah-est-zhertvy.html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8-11-11-fura-avt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38" y="206244"/>
            <a:ext cx="8624411" cy="57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5077" y="5949280"/>
            <a:ext cx="7675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http://fakty.ua/143713-zhertvami-dtp-v-donecke-stali-studenty-foto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ect_dsc0903_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33" y="260648"/>
            <a:ext cx="8704767" cy="5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264079"/>
            <a:ext cx="2276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http://news.nur.kz/189734.html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3130439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40" y="189562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312" y="6161772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http://pdd-rk.kz/component/jalendar/?day=11&amp;month=8&amp;view=articles&amp;year=2011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litvinova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02624" cy="59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226224"/>
            <a:ext cx="419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http://visual-news.ru/page/1660/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3b4acff0d664bd51b9af5e5eaee5001341ae4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446068" cy="4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237312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http://ntn.ua/ru/news/dtp/2010/03/16/3363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537073f7-ee47-4233-aa70-a807b4111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70481" cy="53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157268"/>
            <a:ext cx="5184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http://susanin.udm.ru/news/2011/08/15/361632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3448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внимательны!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6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Цель акции: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268413"/>
            <a:ext cx="7283450" cy="51831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400"/>
              <a:t>Проявить сострадание к людям, понесшим тяжелую  утрату;</a:t>
            </a:r>
          </a:p>
          <a:p>
            <a:pPr>
              <a:lnSpc>
                <a:spcPct val="80000"/>
              </a:lnSpc>
            </a:pPr>
            <a:r>
              <a:rPr lang="ru-RU" sz="2400"/>
              <a:t>Оценить работу всех, кто вовлечен в ликвидацию дорожных аварий: сотрудников ГИББД, МЧС, медиков;</a:t>
            </a:r>
          </a:p>
          <a:p>
            <a:pPr>
              <a:lnSpc>
                <a:spcPct val="80000"/>
              </a:lnSpc>
            </a:pPr>
            <a:r>
              <a:rPr lang="ru-RU" sz="2400"/>
              <a:t>Привлечь внимание к ужасающим масштабам смертности и травм на дорогах,  к потенциальному риску всех участников дорожного движения;</a:t>
            </a:r>
          </a:p>
          <a:p>
            <a:pPr>
              <a:lnSpc>
                <a:spcPct val="80000"/>
              </a:lnSpc>
            </a:pPr>
            <a:r>
              <a:rPr lang="ru-RU" sz="2400"/>
              <a:t>Выдвинуть на первый план предотвращение аварий и важность более серьезного противодействия правонарушениям на дороге;</a:t>
            </a:r>
          </a:p>
          <a:p>
            <a:pPr>
              <a:lnSpc>
                <a:spcPct val="80000"/>
              </a:lnSpc>
            </a:pPr>
            <a:r>
              <a:rPr lang="ru-RU" sz="2400"/>
              <a:t>Представить каждому возможность внести посильный вклад в предотвращение дорожных аварий.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ДТП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125538"/>
            <a:ext cx="7643812" cy="28368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/>
              <a:t>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грузы, либо причинен другой материальный ущерб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3013" y="4267200"/>
            <a:ext cx="546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Первое в истории зарегистрированное ДТП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произошло  </a:t>
            </a:r>
            <a:r>
              <a:rPr lang="ru-RU" sz="2000">
                <a:solidFill>
                  <a:srgbClr val="FF0066"/>
                </a:solidFill>
              </a:rPr>
              <a:t>30 мая 1896 года</a:t>
            </a:r>
            <a:r>
              <a:rPr lang="ru-RU" sz="2000">
                <a:solidFill>
                  <a:srgbClr val="FFFF00"/>
                </a:solidFill>
              </a:rPr>
              <a:t>   в Нью-Йорке: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Электромобиль Генри Уэлса  столкнулся с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велосипедом Эвелина Томаса, который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отделался переломом ноги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773238"/>
            <a:ext cx="7439025" cy="3589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ru-RU">
                <a:solidFill>
                  <a:schemeClr val="tx2"/>
                </a:solidFill>
              </a:rPr>
              <a:t>Генеральная Ассамблея ООН в </a:t>
            </a:r>
            <a:r>
              <a:rPr lang="ru-RU">
                <a:solidFill>
                  <a:srgbClr val="FF0066"/>
                </a:solidFill>
              </a:rPr>
              <a:t>2005 году</a:t>
            </a:r>
            <a:r>
              <a:rPr lang="ru-RU">
                <a:solidFill>
                  <a:schemeClr val="tx2"/>
                </a:solidFill>
              </a:rPr>
              <a:t> предложила государственным членам ООН и международному сообществу объявить ежегодный </a:t>
            </a:r>
            <a:r>
              <a:rPr lang="ru-RU" b="1">
                <a:solidFill>
                  <a:srgbClr val="FF0066"/>
                </a:solidFill>
              </a:rPr>
              <a:t>Всемирный день памяти жертв дорожно-транспортных происшествий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6" t="16637" r="17146" b="16759"/>
          <a:stretch>
            <a:fillRect/>
          </a:stretch>
        </p:blipFill>
        <p:spPr bwMode="auto">
          <a:xfrm>
            <a:off x="1763713" y="765175"/>
            <a:ext cx="7129462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6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55" b="7065"/>
          <a:stretch>
            <a:fillRect/>
          </a:stretch>
        </p:blipFill>
        <p:spPr bwMode="auto">
          <a:xfrm>
            <a:off x="1835150" y="333375"/>
            <a:ext cx="7116763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20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1" t="8302" r="5518" b="7234"/>
          <a:stretch>
            <a:fillRect/>
          </a:stretch>
        </p:blipFill>
        <p:spPr bwMode="auto">
          <a:xfrm>
            <a:off x="2484438" y="260350"/>
            <a:ext cx="6480175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66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i="1"/>
              <a:t>«Опасные для здоровья водителя факторы»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Нарушение ПДД, в том числе </a:t>
            </a:r>
            <a:r>
              <a:rPr lang="ru-RU" sz="2400" dirty="0">
                <a:solidFill>
                  <a:srgbClr val="FF0066"/>
                </a:solidFill>
              </a:rPr>
              <a:t>алкогольное опьянение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Превышение</a:t>
            </a:r>
            <a:r>
              <a:rPr lang="ru-RU" sz="2400" dirty="0"/>
              <a:t> допустимой скорости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Разговоры по </a:t>
            </a:r>
            <a:r>
              <a:rPr lang="ru-RU" sz="2400" dirty="0">
                <a:solidFill>
                  <a:srgbClr val="FF0066"/>
                </a:solidFill>
              </a:rPr>
              <a:t>мобильному телефону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Неиспользование </a:t>
            </a:r>
            <a:r>
              <a:rPr lang="ru-RU" sz="2400" dirty="0">
                <a:solidFill>
                  <a:srgbClr val="FF0066"/>
                </a:solidFill>
              </a:rPr>
              <a:t>ремней безопасности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Использование неисправного транспортного средства;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 с пассажирами;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Курение</a:t>
            </a:r>
            <a:r>
              <a:rPr lang="ru-RU" sz="2400" dirty="0"/>
              <a:t>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Еда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Управление электронными устройствами (</a:t>
            </a:r>
            <a:r>
              <a:rPr lang="en-US" sz="2400" dirty="0">
                <a:solidFill>
                  <a:srgbClr val="FF0066"/>
                </a:solidFill>
              </a:rPr>
              <a:t>CD, GPS,</a:t>
            </a:r>
            <a:r>
              <a:rPr lang="en-US" sz="2400" dirty="0"/>
              <a:t> </a:t>
            </a:r>
            <a:r>
              <a:rPr lang="ru-RU" sz="2400" dirty="0"/>
              <a:t>радио) во время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Прослушивание музыки;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Усталость водителя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4">
      <a:dk1>
        <a:srgbClr val="FFFFFF"/>
      </a:dk1>
      <a:lt1>
        <a:srgbClr val="FFFFFF"/>
      </a:lt1>
      <a:dk2>
        <a:srgbClr val="FFFF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FFFFFF"/>
        </a:dk1>
        <a:lt1>
          <a:srgbClr val="FFFFFF"/>
        </a:lt1>
        <a:dk2>
          <a:srgbClr val="FFFF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4C66-4C1E-4E15-9068-A5F8FFC61391}"/>
</file>

<file path=customXml/itemProps2.xml><?xml version="1.0" encoding="utf-8"?>
<ds:datastoreItem xmlns:ds="http://schemas.openxmlformats.org/officeDocument/2006/customXml" ds:itemID="{5C0957EC-C546-4528-9359-C01892E9133C}"/>
</file>

<file path=customXml/itemProps3.xml><?xml version="1.0" encoding="utf-8"?>
<ds:datastoreItem xmlns:ds="http://schemas.openxmlformats.org/officeDocument/2006/customXml" ds:itemID="{6830F8DE-43B1-4AF8-A725-01D1DC7C4BF3}"/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609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Modèle par défaut</vt:lpstr>
      <vt:lpstr>Слайд 1</vt:lpstr>
      <vt:lpstr>Третье воскресение ноября – Всемирный день памяти жертв ДТП</vt:lpstr>
      <vt:lpstr>Цель акции:</vt:lpstr>
      <vt:lpstr>ДТП</vt:lpstr>
      <vt:lpstr>Слайд 5</vt:lpstr>
      <vt:lpstr>Слайд 6</vt:lpstr>
      <vt:lpstr>Слайд 7</vt:lpstr>
      <vt:lpstr>Слайд 8</vt:lpstr>
      <vt:lpstr>«Опасные для здоровья водителя факторы»</vt:lpstr>
      <vt:lpstr>Классификация ДТП:</vt:lpstr>
      <vt:lpstr>Слайд 11</vt:lpstr>
      <vt:lpstr>Факты:</vt:lpstr>
      <vt:lpstr>Основные виды нарушений ПДД</vt:lpstr>
      <vt:lpstr>Только факты:</vt:lpstr>
      <vt:lpstr>Среди основных нарушений, допущенных детьми, преобладают:</vt:lpstr>
      <vt:lpstr>Характерные места ДТП с участием детей:</vt:lpstr>
      <vt:lpstr>Просто посмотрите –  это страшно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Purple Curves</dc:title>
  <dc:creator>www.powerpointstyles.com</dc:creator>
  <dc:description>Image credit to FreeDigitalPhotos.net</dc:description>
  <cp:lastModifiedBy>ШКОЛА</cp:lastModifiedBy>
  <cp:revision>41</cp:revision>
  <dcterms:created xsi:type="dcterms:W3CDTF">2009-03-23T15:23:24Z</dcterms:created>
  <dcterms:modified xsi:type="dcterms:W3CDTF">2017-11-28T09:57:14Z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