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8" r:id="rId2"/>
    <p:sldId id="296" r:id="rId3"/>
    <p:sldId id="297" r:id="rId4"/>
    <p:sldId id="262" r:id="rId5"/>
    <p:sldId id="298" r:id="rId6"/>
    <p:sldId id="299" r:id="rId7"/>
    <p:sldId id="312" r:id="rId8"/>
    <p:sldId id="260" r:id="rId9"/>
    <p:sldId id="264" r:id="rId10"/>
    <p:sldId id="300" r:id="rId11"/>
    <p:sldId id="313" r:id="rId12"/>
    <p:sldId id="316" r:id="rId13"/>
    <p:sldId id="318" r:id="rId14"/>
    <p:sldId id="317" r:id="rId15"/>
    <p:sldId id="31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8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19" r:id="rId39"/>
    <p:sldId id="304" r:id="rId40"/>
    <p:sldId id="306" r:id="rId41"/>
    <p:sldId id="305" r:id="rId42"/>
    <p:sldId id="307" r:id="rId43"/>
    <p:sldId id="308" r:id="rId44"/>
    <p:sldId id="309" r:id="rId45"/>
    <p:sldId id="310" r:id="rId46"/>
    <p:sldId id="311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14732-E537-4E48-91F1-A9138A85569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9DC7D-E626-4196-9A02-D148A0B07AE1}">
      <dgm:prSet phldrT="[Текст]" custT="1"/>
      <dgm:spPr/>
      <dgm:t>
        <a:bodyPr/>
        <a:lstStyle/>
        <a:p>
          <a:r>
            <a:rPr lang="ru-RU" sz="2400" b="1" dirty="0" smtClean="0"/>
            <a:t>Внутренняя оценка</a:t>
          </a:r>
          <a:endParaRPr lang="ru-RU" sz="2400" b="1" dirty="0"/>
        </a:p>
      </dgm:t>
    </dgm:pt>
    <dgm:pt modelId="{9A566837-CADD-4DFE-8DEA-C18FC28274B6}" type="parTrans" cxnId="{C441C8C1-8198-4661-B89D-9DEAEEAEC18A}">
      <dgm:prSet/>
      <dgm:spPr/>
      <dgm:t>
        <a:bodyPr/>
        <a:lstStyle/>
        <a:p>
          <a:endParaRPr lang="ru-RU"/>
        </a:p>
      </dgm:t>
    </dgm:pt>
    <dgm:pt modelId="{05A0B38A-D291-49A0-8C08-06F628D261A1}" type="sibTrans" cxnId="{C441C8C1-8198-4661-B89D-9DEAEEAEC18A}">
      <dgm:prSet/>
      <dgm:spPr/>
      <dgm:t>
        <a:bodyPr/>
        <a:lstStyle/>
        <a:p>
          <a:endParaRPr lang="ru-RU"/>
        </a:p>
      </dgm:t>
    </dgm:pt>
    <dgm:pt modelId="{CD471D32-60FD-4CC9-9B69-CF54B9DDD5D1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- Стартовая диагностика</a:t>
          </a:r>
        </a:p>
        <a:p>
          <a:r>
            <a:rPr lang="ru-RU" sz="2400" dirty="0" smtClean="0"/>
            <a:t>- Текущая и тематическая оценка</a:t>
          </a:r>
        </a:p>
        <a:p>
          <a:r>
            <a:rPr lang="ru-RU" sz="2400" dirty="0" smtClean="0"/>
            <a:t>- Итоговая оценка</a:t>
          </a:r>
        </a:p>
        <a:p>
          <a:r>
            <a:rPr lang="ru-RU" sz="2400" dirty="0" smtClean="0"/>
            <a:t>- Промежуточная аттестация</a:t>
          </a:r>
        </a:p>
        <a:p>
          <a:r>
            <a:rPr lang="ru-RU" sz="2400" dirty="0" smtClean="0"/>
            <a:t>- Психолого-педагогическое наблюдение</a:t>
          </a:r>
        </a:p>
        <a:p>
          <a:r>
            <a:rPr lang="ru-RU" sz="2400" dirty="0" smtClean="0"/>
            <a:t>- Внутренний мониторинг образовательных достижений обучающихся</a:t>
          </a:r>
        </a:p>
        <a:p>
          <a:endParaRPr lang="ru-RU" sz="2400" dirty="0"/>
        </a:p>
      </dgm:t>
    </dgm:pt>
    <dgm:pt modelId="{FB2E9CFB-3C24-4107-ACF0-61912D834782}" type="parTrans" cxnId="{51634F85-E030-4041-8820-BB41393BF1F5}">
      <dgm:prSet/>
      <dgm:spPr/>
      <dgm:t>
        <a:bodyPr/>
        <a:lstStyle/>
        <a:p>
          <a:endParaRPr lang="ru-RU"/>
        </a:p>
      </dgm:t>
    </dgm:pt>
    <dgm:pt modelId="{FB643D19-CCF7-4E8B-A30E-5F1841BCC377}" type="sibTrans" cxnId="{51634F85-E030-4041-8820-BB41393BF1F5}">
      <dgm:prSet/>
      <dgm:spPr/>
      <dgm:t>
        <a:bodyPr/>
        <a:lstStyle/>
        <a:p>
          <a:endParaRPr lang="ru-RU"/>
        </a:p>
      </dgm:t>
    </dgm:pt>
    <dgm:pt modelId="{2EC7298B-227C-465A-BBDD-7C6A11E1145F}">
      <dgm:prSet phldrT="[Текст]" custT="1"/>
      <dgm:spPr/>
      <dgm:t>
        <a:bodyPr/>
        <a:lstStyle/>
        <a:p>
          <a:r>
            <a:rPr lang="ru-RU" sz="2400" b="1" dirty="0" smtClean="0"/>
            <a:t>Внешняя оценка</a:t>
          </a:r>
          <a:endParaRPr lang="ru-RU" sz="2400" b="1" dirty="0"/>
        </a:p>
      </dgm:t>
    </dgm:pt>
    <dgm:pt modelId="{3C575815-F91D-474F-BCC7-B0DCC59019E2}" type="parTrans" cxnId="{83CE3265-E70B-4AC6-BA15-98B8A4E07317}">
      <dgm:prSet/>
      <dgm:spPr/>
      <dgm:t>
        <a:bodyPr/>
        <a:lstStyle/>
        <a:p>
          <a:endParaRPr lang="ru-RU"/>
        </a:p>
      </dgm:t>
    </dgm:pt>
    <dgm:pt modelId="{64F3A725-4B71-42F1-A353-001912A2FA15}" type="sibTrans" cxnId="{83CE3265-E70B-4AC6-BA15-98B8A4E07317}">
      <dgm:prSet/>
      <dgm:spPr/>
      <dgm:t>
        <a:bodyPr/>
        <a:lstStyle/>
        <a:p>
          <a:endParaRPr lang="ru-RU"/>
        </a:p>
      </dgm:t>
    </dgm:pt>
    <dgm:pt modelId="{E30B79D5-498F-4BDB-802F-15E273E5B2E9}">
      <dgm:prSet phldrT="[Текст]"/>
      <dgm:spPr/>
      <dgm:t>
        <a:bodyPr/>
        <a:lstStyle/>
        <a:p>
          <a:r>
            <a:rPr lang="ru-RU" dirty="0" smtClean="0"/>
            <a:t>- Независимая оценка качества подготовки обучающихся</a:t>
          </a:r>
        </a:p>
        <a:p>
          <a:r>
            <a:rPr lang="ru-RU" dirty="0" smtClean="0"/>
            <a:t>- Итоговая аттестация</a:t>
          </a:r>
          <a:endParaRPr lang="ru-RU" dirty="0"/>
        </a:p>
      </dgm:t>
    </dgm:pt>
    <dgm:pt modelId="{9E8C02EA-461B-4702-92BB-428A0E482C0E}" type="parTrans" cxnId="{89B2B4EB-6969-4F76-8217-9758728E4034}">
      <dgm:prSet/>
      <dgm:spPr/>
      <dgm:t>
        <a:bodyPr/>
        <a:lstStyle/>
        <a:p>
          <a:endParaRPr lang="ru-RU"/>
        </a:p>
      </dgm:t>
    </dgm:pt>
    <dgm:pt modelId="{9A4C3A98-BD95-43E6-AD0A-6D2876A59080}" type="sibTrans" cxnId="{89B2B4EB-6969-4F76-8217-9758728E4034}">
      <dgm:prSet/>
      <dgm:spPr/>
      <dgm:t>
        <a:bodyPr/>
        <a:lstStyle/>
        <a:p>
          <a:endParaRPr lang="ru-RU"/>
        </a:p>
      </dgm:t>
    </dgm:pt>
    <dgm:pt modelId="{BB63BC01-008B-462E-9C83-44688E0F013E}" type="pres">
      <dgm:prSet presAssocID="{E7314732-E537-4E48-91F1-A9138A8556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56F2AD-74B5-4B79-892F-EED77208F98D}" type="pres">
      <dgm:prSet presAssocID="{C7B9DC7D-E626-4196-9A02-D148A0B07AE1}" presName="posSpace" presStyleCnt="0"/>
      <dgm:spPr/>
    </dgm:pt>
    <dgm:pt modelId="{EA2E383E-649F-4155-BFCE-1BFC1820230C}" type="pres">
      <dgm:prSet presAssocID="{C7B9DC7D-E626-4196-9A02-D148A0B07AE1}" presName="vertFlow" presStyleCnt="0"/>
      <dgm:spPr/>
    </dgm:pt>
    <dgm:pt modelId="{77D2CAE0-E171-449D-9697-1FED687E9C59}" type="pres">
      <dgm:prSet presAssocID="{C7B9DC7D-E626-4196-9A02-D148A0B07AE1}" presName="topSpace" presStyleCnt="0"/>
      <dgm:spPr/>
    </dgm:pt>
    <dgm:pt modelId="{422BFC2C-1CA6-4F13-A763-D69752A0FD5B}" type="pres">
      <dgm:prSet presAssocID="{C7B9DC7D-E626-4196-9A02-D148A0B07AE1}" presName="firstComp" presStyleCnt="0"/>
      <dgm:spPr/>
    </dgm:pt>
    <dgm:pt modelId="{F20C4839-B9AF-4EC1-9B46-A06B2A39316B}" type="pres">
      <dgm:prSet presAssocID="{C7B9DC7D-E626-4196-9A02-D148A0B07AE1}" presName="firstChild" presStyleLbl="bgAccFollowNode1" presStyleIdx="0" presStyleCnt="2" custScaleX="155053" custScaleY="263616" custLinFactNeighborX="14830" custLinFactNeighborY="-2140"/>
      <dgm:spPr/>
      <dgm:t>
        <a:bodyPr/>
        <a:lstStyle/>
        <a:p>
          <a:endParaRPr lang="ru-RU"/>
        </a:p>
      </dgm:t>
    </dgm:pt>
    <dgm:pt modelId="{C9DF9DEB-8274-4B2D-96A5-8E742C009F2E}" type="pres">
      <dgm:prSet presAssocID="{C7B9DC7D-E626-4196-9A02-D148A0B07AE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281B3-E5B8-4280-9EC9-A33A68FF17F8}" type="pres">
      <dgm:prSet presAssocID="{C7B9DC7D-E626-4196-9A02-D148A0B07AE1}" presName="negSpace" presStyleCnt="0"/>
      <dgm:spPr/>
    </dgm:pt>
    <dgm:pt modelId="{0CC46E3D-9113-45AF-ACE3-F2BFD6B4AD3D}" type="pres">
      <dgm:prSet presAssocID="{C7B9DC7D-E626-4196-9A02-D148A0B07AE1}" presName="circle" presStyleLbl="node1" presStyleIdx="0" presStyleCnt="2" custScaleX="154311" custLinFactX="-47161" custLinFactNeighborX="-100000" custLinFactNeighborY="-166"/>
      <dgm:spPr/>
      <dgm:t>
        <a:bodyPr/>
        <a:lstStyle/>
        <a:p>
          <a:endParaRPr lang="ru-RU"/>
        </a:p>
      </dgm:t>
    </dgm:pt>
    <dgm:pt modelId="{7403EE81-18C5-4B40-B3F6-3312A83B1685}" type="pres">
      <dgm:prSet presAssocID="{05A0B38A-D291-49A0-8C08-06F628D261A1}" presName="transSpace" presStyleCnt="0"/>
      <dgm:spPr/>
    </dgm:pt>
    <dgm:pt modelId="{FAB31804-4BDC-409B-AF26-8A8F7BD5948D}" type="pres">
      <dgm:prSet presAssocID="{2EC7298B-227C-465A-BBDD-7C6A11E1145F}" presName="posSpace" presStyleCnt="0"/>
      <dgm:spPr/>
    </dgm:pt>
    <dgm:pt modelId="{87C7D185-EDCB-4E45-9F47-DA4816110B52}" type="pres">
      <dgm:prSet presAssocID="{2EC7298B-227C-465A-BBDD-7C6A11E1145F}" presName="vertFlow" presStyleCnt="0"/>
      <dgm:spPr/>
    </dgm:pt>
    <dgm:pt modelId="{5CEEA6D1-10BC-450B-BF78-1034BAD50E44}" type="pres">
      <dgm:prSet presAssocID="{2EC7298B-227C-465A-BBDD-7C6A11E1145F}" presName="topSpace" presStyleCnt="0"/>
      <dgm:spPr/>
    </dgm:pt>
    <dgm:pt modelId="{623F1D3E-6909-4659-95B2-97C4116A6FD1}" type="pres">
      <dgm:prSet presAssocID="{2EC7298B-227C-465A-BBDD-7C6A11E1145F}" presName="firstComp" presStyleCnt="0"/>
      <dgm:spPr/>
    </dgm:pt>
    <dgm:pt modelId="{5F56F996-4661-49C7-9B9F-FE19BD922E9D}" type="pres">
      <dgm:prSet presAssocID="{2EC7298B-227C-465A-BBDD-7C6A11E1145F}" presName="firstChild" presStyleLbl="bgAccFollowNode1" presStyleIdx="1" presStyleCnt="2" custScaleX="117400" custLinFactNeighborX="-7103" custLinFactNeighborY="49055"/>
      <dgm:spPr/>
      <dgm:t>
        <a:bodyPr/>
        <a:lstStyle/>
        <a:p>
          <a:endParaRPr lang="ru-RU"/>
        </a:p>
      </dgm:t>
    </dgm:pt>
    <dgm:pt modelId="{3591BA00-CAD4-4E88-9465-07981C8BAF04}" type="pres">
      <dgm:prSet presAssocID="{2EC7298B-227C-465A-BBDD-7C6A11E1145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84142-A87E-41CF-B1B3-CEC05ACD6958}" type="pres">
      <dgm:prSet presAssocID="{2EC7298B-227C-465A-BBDD-7C6A11E1145F}" presName="negSpace" presStyleCnt="0"/>
      <dgm:spPr/>
    </dgm:pt>
    <dgm:pt modelId="{400C07BE-46B6-416C-987B-F253B24B22C2}" type="pres">
      <dgm:prSet presAssocID="{2EC7298B-227C-465A-BBDD-7C6A11E1145F}" presName="circle" presStyleLbl="node1" presStyleIdx="1" presStyleCnt="2" custScaleX="131360" custLinFactNeighborX="-14713" custLinFactNeighborY="-166"/>
      <dgm:spPr/>
      <dgm:t>
        <a:bodyPr/>
        <a:lstStyle/>
        <a:p>
          <a:endParaRPr lang="ru-RU"/>
        </a:p>
      </dgm:t>
    </dgm:pt>
  </dgm:ptLst>
  <dgm:cxnLst>
    <dgm:cxn modelId="{89B2B4EB-6969-4F76-8217-9758728E4034}" srcId="{2EC7298B-227C-465A-BBDD-7C6A11E1145F}" destId="{E30B79D5-498F-4BDB-802F-15E273E5B2E9}" srcOrd="0" destOrd="0" parTransId="{9E8C02EA-461B-4702-92BB-428A0E482C0E}" sibTransId="{9A4C3A98-BD95-43E6-AD0A-6D2876A59080}"/>
    <dgm:cxn modelId="{731C0F4A-BC31-44E2-9D5B-2854A1B3D3AA}" type="presOf" srcId="{CD471D32-60FD-4CC9-9B69-CF54B9DDD5D1}" destId="{C9DF9DEB-8274-4B2D-96A5-8E742C009F2E}" srcOrd="1" destOrd="0" presId="urn:microsoft.com/office/officeart/2005/8/layout/hList9"/>
    <dgm:cxn modelId="{EABCFCDD-EB17-4630-BA32-0195C1E30013}" type="presOf" srcId="{2EC7298B-227C-465A-BBDD-7C6A11E1145F}" destId="{400C07BE-46B6-416C-987B-F253B24B22C2}" srcOrd="0" destOrd="0" presId="urn:microsoft.com/office/officeart/2005/8/layout/hList9"/>
    <dgm:cxn modelId="{3773F5E5-8757-4508-AA53-6B0F7897EA02}" type="presOf" srcId="{E30B79D5-498F-4BDB-802F-15E273E5B2E9}" destId="{5F56F996-4661-49C7-9B9F-FE19BD922E9D}" srcOrd="0" destOrd="0" presId="urn:microsoft.com/office/officeart/2005/8/layout/hList9"/>
    <dgm:cxn modelId="{6773B2B4-9CE2-48C6-BD2F-FBAE5DE52F2F}" type="presOf" srcId="{E30B79D5-498F-4BDB-802F-15E273E5B2E9}" destId="{3591BA00-CAD4-4E88-9465-07981C8BAF04}" srcOrd="1" destOrd="0" presId="urn:microsoft.com/office/officeart/2005/8/layout/hList9"/>
    <dgm:cxn modelId="{51634F85-E030-4041-8820-BB41393BF1F5}" srcId="{C7B9DC7D-E626-4196-9A02-D148A0B07AE1}" destId="{CD471D32-60FD-4CC9-9B69-CF54B9DDD5D1}" srcOrd="0" destOrd="0" parTransId="{FB2E9CFB-3C24-4107-ACF0-61912D834782}" sibTransId="{FB643D19-CCF7-4E8B-A30E-5F1841BCC377}"/>
    <dgm:cxn modelId="{9990269A-0203-4382-A797-0F0E2874B6DA}" type="presOf" srcId="{C7B9DC7D-E626-4196-9A02-D148A0B07AE1}" destId="{0CC46E3D-9113-45AF-ACE3-F2BFD6B4AD3D}" srcOrd="0" destOrd="0" presId="urn:microsoft.com/office/officeart/2005/8/layout/hList9"/>
    <dgm:cxn modelId="{C441C8C1-8198-4661-B89D-9DEAEEAEC18A}" srcId="{E7314732-E537-4E48-91F1-A9138A855692}" destId="{C7B9DC7D-E626-4196-9A02-D148A0B07AE1}" srcOrd="0" destOrd="0" parTransId="{9A566837-CADD-4DFE-8DEA-C18FC28274B6}" sibTransId="{05A0B38A-D291-49A0-8C08-06F628D261A1}"/>
    <dgm:cxn modelId="{611D65A6-28C6-406A-9D82-17F0F2C6163F}" type="presOf" srcId="{E7314732-E537-4E48-91F1-A9138A855692}" destId="{BB63BC01-008B-462E-9C83-44688E0F013E}" srcOrd="0" destOrd="0" presId="urn:microsoft.com/office/officeart/2005/8/layout/hList9"/>
    <dgm:cxn modelId="{83CE3265-E70B-4AC6-BA15-98B8A4E07317}" srcId="{E7314732-E537-4E48-91F1-A9138A855692}" destId="{2EC7298B-227C-465A-BBDD-7C6A11E1145F}" srcOrd="1" destOrd="0" parTransId="{3C575815-F91D-474F-BCC7-B0DCC59019E2}" sibTransId="{64F3A725-4B71-42F1-A353-001912A2FA15}"/>
    <dgm:cxn modelId="{11A7D1B4-8EDE-4FED-8DC6-6953F5A6DA1E}" type="presOf" srcId="{CD471D32-60FD-4CC9-9B69-CF54B9DDD5D1}" destId="{F20C4839-B9AF-4EC1-9B46-A06B2A39316B}" srcOrd="0" destOrd="0" presId="urn:microsoft.com/office/officeart/2005/8/layout/hList9"/>
    <dgm:cxn modelId="{0486FDD7-D5EA-44FA-9BBD-9F9C8C989F9E}" type="presParOf" srcId="{BB63BC01-008B-462E-9C83-44688E0F013E}" destId="{4756F2AD-74B5-4B79-892F-EED77208F98D}" srcOrd="0" destOrd="0" presId="urn:microsoft.com/office/officeart/2005/8/layout/hList9"/>
    <dgm:cxn modelId="{F81BE451-4246-4339-A2B2-A9423393E675}" type="presParOf" srcId="{BB63BC01-008B-462E-9C83-44688E0F013E}" destId="{EA2E383E-649F-4155-BFCE-1BFC1820230C}" srcOrd="1" destOrd="0" presId="urn:microsoft.com/office/officeart/2005/8/layout/hList9"/>
    <dgm:cxn modelId="{6A5D4757-BA4F-4F1A-8EAC-46C3E6F99525}" type="presParOf" srcId="{EA2E383E-649F-4155-BFCE-1BFC1820230C}" destId="{77D2CAE0-E171-449D-9697-1FED687E9C59}" srcOrd="0" destOrd="0" presId="urn:microsoft.com/office/officeart/2005/8/layout/hList9"/>
    <dgm:cxn modelId="{EE07A7D8-BAB7-49B5-B063-EBB7CCB9C0C5}" type="presParOf" srcId="{EA2E383E-649F-4155-BFCE-1BFC1820230C}" destId="{422BFC2C-1CA6-4F13-A763-D69752A0FD5B}" srcOrd="1" destOrd="0" presId="urn:microsoft.com/office/officeart/2005/8/layout/hList9"/>
    <dgm:cxn modelId="{374496BC-C640-4101-8664-3DFFA337B085}" type="presParOf" srcId="{422BFC2C-1CA6-4F13-A763-D69752A0FD5B}" destId="{F20C4839-B9AF-4EC1-9B46-A06B2A39316B}" srcOrd="0" destOrd="0" presId="urn:microsoft.com/office/officeart/2005/8/layout/hList9"/>
    <dgm:cxn modelId="{932D2F83-690C-4F49-9701-EBA14351C60E}" type="presParOf" srcId="{422BFC2C-1CA6-4F13-A763-D69752A0FD5B}" destId="{C9DF9DEB-8274-4B2D-96A5-8E742C009F2E}" srcOrd="1" destOrd="0" presId="urn:microsoft.com/office/officeart/2005/8/layout/hList9"/>
    <dgm:cxn modelId="{F414AAD3-CB79-45C5-AD30-AECEC4341DAE}" type="presParOf" srcId="{BB63BC01-008B-462E-9C83-44688E0F013E}" destId="{E1B281B3-E5B8-4280-9EC9-A33A68FF17F8}" srcOrd="2" destOrd="0" presId="urn:microsoft.com/office/officeart/2005/8/layout/hList9"/>
    <dgm:cxn modelId="{D9865948-9209-46EC-8B86-E4EFE5AD0A62}" type="presParOf" srcId="{BB63BC01-008B-462E-9C83-44688E0F013E}" destId="{0CC46E3D-9113-45AF-ACE3-F2BFD6B4AD3D}" srcOrd="3" destOrd="0" presId="urn:microsoft.com/office/officeart/2005/8/layout/hList9"/>
    <dgm:cxn modelId="{AB010390-4150-4031-ADEA-F9CF58ECE4F3}" type="presParOf" srcId="{BB63BC01-008B-462E-9C83-44688E0F013E}" destId="{7403EE81-18C5-4B40-B3F6-3312A83B1685}" srcOrd="4" destOrd="0" presId="urn:microsoft.com/office/officeart/2005/8/layout/hList9"/>
    <dgm:cxn modelId="{28ED298D-9185-4A5F-AB39-419C4B082923}" type="presParOf" srcId="{BB63BC01-008B-462E-9C83-44688E0F013E}" destId="{FAB31804-4BDC-409B-AF26-8A8F7BD5948D}" srcOrd="5" destOrd="0" presId="urn:microsoft.com/office/officeart/2005/8/layout/hList9"/>
    <dgm:cxn modelId="{52AD7E95-A007-4E8A-96AA-D55850E89AA5}" type="presParOf" srcId="{BB63BC01-008B-462E-9C83-44688E0F013E}" destId="{87C7D185-EDCB-4E45-9F47-DA4816110B52}" srcOrd="6" destOrd="0" presId="urn:microsoft.com/office/officeart/2005/8/layout/hList9"/>
    <dgm:cxn modelId="{5B3E03D4-092F-42D8-9D21-956415EFF19A}" type="presParOf" srcId="{87C7D185-EDCB-4E45-9F47-DA4816110B52}" destId="{5CEEA6D1-10BC-450B-BF78-1034BAD50E44}" srcOrd="0" destOrd="0" presId="urn:microsoft.com/office/officeart/2005/8/layout/hList9"/>
    <dgm:cxn modelId="{7595B408-5AE6-4310-84A5-578554051223}" type="presParOf" srcId="{87C7D185-EDCB-4E45-9F47-DA4816110B52}" destId="{623F1D3E-6909-4659-95B2-97C4116A6FD1}" srcOrd="1" destOrd="0" presId="urn:microsoft.com/office/officeart/2005/8/layout/hList9"/>
    <dgm:cxn modelId="{82F17BE5-A9C6-4235-8A5B-71235986EF34}" type="presParOf" srcId="{623F1D3E-6909-4659-95B2-97C4116A6FD1}" destId="{5F56F996-4661-49C7-9B9F-FE19BD922E9D}" srcOrd="0" destOrd="0" presId="urn:microsoft.com/office/officeart/2005/8/layout/hList9"/>
    <dgm:cxn modelId="{0A93D35A-440B-4435-996A-5929F538C1D5}" type="presParOf" srcId="{623F1D3E-6909-4659-95B2-97C4116A6FD1}" destId="{3591BA00-CAD4-4E88-9465-07981C8BAF04}" srcOrd="1" destOrd="0" presId="urn:microsoft.com/office/officeart/2005/8/layout/hList9"/>
    <dgm:cxn modelId="{2022D7DA-CF02-453E-A9EE-48F8BF83A1B3}" type="presParOf" srcId="{BB63BC01-008B-462E-9C83-44688E0F013E}" destId="{CC984142-A87E-41CF-B1B3-CEC05ACD6958}" srcOrd="7" destOrd="0" presId="urn:microsoft.com/office/officeart/2005/8/layout/hList9"/>
    <dgm:cxn modelId="{0EDEC04A-B618-4B6E-A0E4-FA98A09919A7}" type="presParOf" srcId="{BB63BC01-008B-462E-9C83-44688E0F013E}" destId="{400C07BE-46B6-416C-987B-F253B24B22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AC02F-80A8-43E1-8064-38B2E1A0616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9A00B-3CCB-404F-8936-4B86FFA36049}">
      <dgm:prSet phldrT="[Текст]" custT="1"/>
      <dgm:spPr/>
      <dgm:t>
        <a:bodyPr/>
        <a:lstStyle/>
        <a:p>
          <a:pPr algn="ctr"/>
          <a:r>
            <a:rPr lang="ru-RU" alt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Формирующее оценивание</a:t>
          </a:r>
          <a:r>
            <a:rPr lang="ru-RU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.</a:t>
          </a:r>
          <a:r>
            <a:rPr lang="en-US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  <a:r>
            <a:rPr lang="ru-RU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получения данных о текущем состоянии для определения ближайших шагов в направлении улучшения</a:t>
          </a:r>
          <a:endParaRPr lang="ru-RU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13A7CB-41B1-49C0-9427-5FD06661F167}" type="parTrans" cxnId="{861E4A20-E2D7-481E-B879-08519CA61AC4}">
      <dgm:prSet/>
      <dgm:spPr/>
      <dgm:t>
        <a:bodyPr/>
        <a:lstStyle/>
        <a:p>
          <a:endParaRPr lang="ru-RU"/>
        </a:p>
      </dgm:t>
    </dgm:pt>
    <dgm:pt modelId="{F00C5D81-D444-4FAC-B3E1-34A0FD4542EA}" type="sibTrans" cxnId="{861E4A20-E2D7-481E-B879-08519CA61AC4}">
      <dgm:prSet/>
      <dgm:spPr/>
      <dgm:t>
        <a:bodyPr/>
        <a:lstStyle/>
        <a:p>
          <a:endParaRPr lang="ru-RU"/>
        </a:p>
      </dgm:t>
    </dgm:pt>
    <dgm:pt modelId="{044CC824-6EFB-4DC6-988C-3FDD5800D931}">
      <dgm:prSet phldrT="[Текст]" custT="1"/>
      <dgm:spPr/>
      <dgm:t>
        <a:bodyPr/>
        <a:lstStyle/>
        <a:p>
          <a:pPr algn="ctr"/>
          <a:r>
            <a:rPr lang="ru-RU" alt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Итоговое (суммирующее) оценивание</a:t>
          </a:r>
          <a:r>
            <a:rPr lang="en-US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</a:t>
          </a:r>
          <a:endParaRPr lang="ru-RU" altLang="ru-RU" sz="18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n-US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определения количества изученного материала за пройденный период</a:t>
          </a:r>
        </a:p>
      </dgm:t>
    </dgm:pt>
    <dgm:pt modelId="{009CE439-101A-41DF-849A-576841208A51}" type="parTrans" cxnId="{4FBBB8A4-7927-4D86-ACDC-BCF9819F2601}">
      <dgm:prSet/>
      <dgm:spPr/>
      <dgm:t>
        <a:bodyPr/>
        <a:lstStyle/>
        <a:p>
          <a:endParaRPr lang="ru-RU"/>
        </a:p>
      </dgm:t>
    </dgm:pt>
    <dgm:pt modelId="{65AF57FC-8940-4B53-9D38-B059BBDA0B3C}" type="sibTrans" cxnId="{4FBBB8A4-7927-4D86-ACDC-BCF9819F2601}">
      <dgm:prSet/>
      <dgm:spPr/>
      <dgm:t>
        <a:bodyPr/>
        <a:lstStyle/>
        <a:p>
          <a:endParaRPr lang="ru-RU"/>
        </a:p>
      </dgm:t>
    </dgm:pt>
    <dgm:pt modelId="{BDDC33D9-4B13-441A-8F1D-6AF8FB392ABA}" type="pres">
      <dgm:prSet presAssocID="{7D8AC02F-80A8-43E1-8064-38B2E1A0616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D4EAD-EEDC-4335-8C81-644E78BBD3C2}" type="pres">
      <dgm:prSet presAssocID="{7D8AC02F-80A8-43E1-8064-38B2E1A06162}" presName="divider" presStyleLbl="fgShp" presStyleIdx="0" presStyleCnt="1"/>
      <dgm:spPr/>
    </dgm:pt>
    <dgm:pt modelId="{6CFCE907-6147-4438-B071-2B8762523F58}" type="pres">
      <dgm:prSet presAssocID="{9D29A00B-3CCB-404F-8936-4B86FFA36049}" presName="downArrow" presStyleLbl="node1" presStyleIdx="0" presStyleCnt="2"/>
      <dgm:spPr/>
    </dgm:pt>
    <dgm:pt modelId="{780DEC4E-F5BE-4A20-97E6-C5638B978218}" type="pres">
      <dgm:prSet presAssocID="{9D29A00B-3CCB-404F-8936-4B86FFA36049}" presName="downArrowText" presStyleLbl="revTx" presStyleIdx="0" presStyleCnt="2" custScaleX="131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59C52-CCCF-4F6E-A225-5E2827A7CF78}" type="pres">
      <dgm:prSet presAssocID="{044CC824-6EFB-4DC6-988C-3FDD5800D931}" presName="upArrow" presStyleLbl="node1" presStyleIdx="1" presStyleCnt="2"/>
      <dgm:spPr/>
    </dgm:pt>
    <dgm:pt modelId="{583EDDF3-BB00-4839-94F8-05097381F26E}" type="pres">
      <dgm:prSet presAssocID="{044CC824-6EFB-4DC6-988C-3FDD5800D931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BB8A4-7927-4D86-ACDC-BCF9819F2601}" srcId="{7D8AC02F-80A8-43E1-8064-38B2E1A06162}" destId="{044CC824-6EFB-4DC6-988C-3FDD5800D931}" srcOrd="1" destOrd="0" parTransId="{009CE439-101A-41DF-849A-576841208A51}" sibTransId="{65AF57FC-8940-4B53-9D38-B059BBDA0B3C}"/>
    <dgm:cxn modelId="{861E4A20-E2D7-481E-B879-08519CA61AC4}" srcId="{7D8AC02F-80A8-43E1-8064-38B2E1A06162}" destId="{9D29A00B-3CCB-404F-8936-4B86FFA36049}" srcOrd="0" destOrd="0" parTransId="{9D13A7CB-41B1-49C0-9427-5FD06661F167}" sibTransId="{F00C5D81-D444-4FAC-B3E1-34A0FD4542EA}"/>
    <dgm:cxn modelId="{205FE864-63EB-488D-964A-C6C8C83B245F}" type="presOf" srcId="{7D8AC02F-80A8-43E1-8064-38B2E1A06162}" destId="{BDDC33D9-4B13-441A-8F1D-6AF8FB392ABA}" srcOrd="0" destOrd="0" presId="urn:microsoft.com/office/officeart/2005/8/layout/arrow3"/>
    <dgm:cxn modelId="{971CCF30-9840-48DA-B108-01FF5FDC053E}" type="presOf" srcId="{044CC824-6EFB-4DC6-988C-3FDD5800D931}" destId="{583EDDF3-BB00-4839-94F8-05097381F26E}" srcOrd="0" destOrd="0" presId="urn:microsoft.com/office/officeart/2005/8/layout/arrow3"/>
    <dgm:cxn modelId="{2198A748-54C0-43B7-94EE-3F468A4F1380}" type="presOf" srcId="{9D29A00B-3CCB-404F-8936-4B86FFA36049}" destId="{780DEC4E-F5BE-4A20-97E6-C5638B978218}" srcOrd="0" destOrd="0" presId="urn:microsoft.com/office/officeart/2005/8/layout/arrow3"/>
    <dgm:cxn modelId="{452D307E-1601-4E8B-AD48-0FECCCA08397}" type="presParOf" srcId="{BDDC33D9-4B13-441A-8F1D-6AF8FB392ABA}" destId="{72DD4EAD-EEDC-4335-8C81-644E78BBD3C2}" srcOrd="0" destOrd="0" presId="urn:microsoft.com/office/officeart/2005/8/layout/arrow3"/>
    <dgm:cxn modelId="{87B62685-6B8D-4DDD-BAF6-B0D4CCA7BF32}" type="presParOf" srcId="{BDDC33D9-4B13-441A-8F1D-6AF8FB392ABA}" destId="{6CFCE907-6147-4438-B071-2B8762523F58}" srcOrd="1" destOrd="0" presId="urn:microsoft.com/office/officeart/2005/8/layout/arrow3"/>
    <dgm:cxn modelId="{C361FDF9-E863-46C3-B555-13951AC8BC4B}" type="presParOf" srcId="{BDDC33D9-4B13-441A-8F1D-6AF8FB392ABA}" destId="{780DEC4E-F5BE-4A20-97E6-C5638B978218}" srcOrd="2" destOrd="0" presId="urn:microsoft.com/office/officeart/2005/8/layout/arrow3"/>
    <dgm:cxn modelId="{7C78519C-FAE9-42DA-AF33-EDD6704809C4}" type="presParOf" srcId="{BDDC33D9-4B13-441A-8F1D-6AF8FB392ABA}" destId="{20F59C52-CCCF-4F6E-A225-5E2827A7CF78}" srcOrd="3" destOrd="0" presId="urn:microsoft.com/office/officeart/2005/8/layout/arrow3"/>
    <dgm:cxn modelId="{421ABADB-DE66-4C2F-A48F-1E67E6315367}" type="presParOf" srcId="{BDDC33D9-4B13-441A-8F1D-6AF8FB392ABA}" destId="{583EDDF3-BB00-4839-94F8-05097381F2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843EC-4D16-4232-A75E-C5975E2FC9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99D90-78D1-4797-8627-1EB021FD0B8A}">
      <dgm:prSet phldrT="[Текст]" custT="1"/>
      <dgm:spPr/>
      <dgm:t>
        <a:bodyPr/>
        <a:lstStyle/>
        <a:p>
          <a:r>
            <a:rPr lang="ru-RU" sz="2800" dirty="0" smtClean="0"/>
            <a:t>Формирующее оценивание</a:t>
          </a:r>
          <a:endParaRPr lang="ru-RU" sz="2800" dirty="0"/>
        </a:p>
      </dgm:t>
    </dgm:pt>
    <dgm:pt modelId="{285BF33F-128B-4262-B43F-4690D4ADCD38}" type="parTrans" cxnId="{E0CCF11A-EC16-4BCD-B3A0-95754E30E173}">
      <dgm:prSet/>
      <dgm:spPr/>
      <dgm:t>
        <a:bodyPr/>
        <a:lstStyle/>
        <a:p>
          <a:endParaRPr lang="ru-RU"/>
        </a:p>
      </dgm:t>
    </dgm:pt>
    <dgm:pt modelId="{6F58382B-1B9B-4A5D-ABFB-8DF6E896DC2B}" type="sibTrans" cxnId="{E0CCF11A-EC16-4BCD-B3A0-95754E30E173}">
      <dgm:prSet/>
      <dgm:spPr/>
      <dgm:t>
        <a:bodyPr/>
        <a:lstStyle/>
        <a:p>
          <a:endParaRPr lang="ru-RU"/>
        </a:p>
      </dgm:t>
    </dgm:pt>
    <dgm:pt modelId="{CCB28A1D-269B-4AB1-87F4-D344C00E629A}">
      <dgm:prSet phldrT="[Текст]" custT="1"/>
      <dgm:spPr/>
      <dgm:t>
        <a:bodyPr/>
        <a:lstStyle/>
        <a:p>
          <a:r>
            <a:rPr lang="ru-RU" sz="1800" b="1" u="sng" dirty="0" smtClean="0"/>
            <a:t>Начальное (мотивирующее)</a:t>
          </a:r>
        </a:p>
        <a:p>
          <a:r>
            <a:rPr lang="ru-RU" sz="1800" dirty="0" smtClean="0"/>
            <a:t>Оценивание первоначальных знаний учеников</a:t>
          </a:r>
          <a:r>
            <a:rPr lang="en-US" sz="1800" dirty="0" smtClean="0"/>
            <a:t>,</a:t>
          </a:r>
          <a:r>
            <a:rPr lang="ru-RU" sz="1800" dirty="0" smtClean="0"/>
            <a:t> их умений</a:t>
          </a:r>
        </a:p>
        <a:p>
          <a:r>
            <a:rPr lang="ru-RU" sz="1800" dirty="0" smtClean="0"/>
            <a:t>Понимание предстоящей деятельности</a:t>
          </a:r>
        </a:p>
        <a:p>
          <a:r>
            <a:rPr lang="ru-RU" sz="1800" dirty="0" smtClean="0"/>
            <a:t>Выявление потребностей и интересов</a:t>
          </a:r>
          <a:endParaRPr lang="ru-RU" sz="1800" dirty="0"/>
        </a:p>
      </dgm:t>
    </dgm:pt>
    <dgm:pt modelId="{91A43971-D6AE-46BC-BAC0-98FC5B95D1F6}" type="parTrans" cxnId="{FEC8E665-DC09-422D-87F2-3B23306C5A05}">
      <dgm:prSet/>
      <dgm:spPr/>
      <dgm:t>
        <a:bodyPr/>
        <a:lstStyle/>
        <a:p>
          <a:endParaRPr lang="ru-RU"/>
        </a:p>
      </dgm:t>
    </dgm:pt>
    <dgm:pt modelId="{8D65AF16-A487-4861-941A-215DDC90419B}" type="sibTrans" cxnId="{FEC8E665-DC09-422D-87F2-3B23306C5A05}">
      <dgm:prSet/>
      <dgm:spPr/>
      <dgm:t>
        <a:bodyPr/>
        <a:lstStyle/>
        <a:p>
          <a:endParaRPr lang="ru-RU"/>
        </a:p>
      </dgm:t>
    </dgm:pt>
    <dgm:pt modelId="{2E356476-60DF-489E-BC80-C46B7D4E1614}">
      <dgm:prSet phldrT="[Текст]" custT="1"/>
      <dgm:spPr/>
      <dgm:t>
        <a:bodyPr/>
        <a:lstStyle/>
        <a:p>
          <a:r>
            <a:rPr lang="ru-RU" sz="1800" b="1" u="sng" dirty="0" smtClean="0"/>
            <a:t>Текущее</a:t>
          </a:r>
        </a:p>
        <a:p>
          <a:r>
            <a:rPr lang="ru-RU" sz="1800" dirty="0" smtClean="0"/>
            <a:t>Анализ понимания </a:t>
          </a:r>
          <a:r>
            <a:rPr lang="ru-RU" sz="1800" dirty="0" err="1" smtClean="0"/>
            <a:t>метапознания</a:t>
          </a:r>
          <a:r>
            <a:rPr lang="ru-RU" sz="1800" dirty="0" smtClean="0"/>
            <a:t> формирования у обучающихся осознания того</a:t>
          </a:r>
          <a:r>
            <a:rPr lang="en-US" sz="1800" dirty="0" smtClean="0"/>
            <a:t>,</a:t>
          </a:r>
          <a:r>
            <a:rPr lang="ru-RU" sz="1800" dirty="0" smtClean="0"/>
            <a:t> что он изучает как он может это делать результативно и зачем ему  это нужно сейчас и в будущем</a:t>
          </a:r>
          <a:r>
            <a:rPr lang="en-US" sz="1800" dirty="0" smtClean="0"/>
            <a:t>;</a:t>
          </a:r>
          <a:r>
            <a:rPr lang="ru-RU" sz="1800" dirty="0" smtClean="0"/>
            <a:t> мониторинг прогресса</a:t>
          </a:r>
          <a:endParaRPr lang="ru-RU" sz="1800" dirty="0"/>
        </a:p>
      </dgm:t>
    </dgm:pt>
    <dgm:pt modelId="{28DB260D-517F-450A-89EA-E69D04931573}" type="parTrans" cxnId="{64FF63D5-F627-433B-9F0C-ABA863B31CC3}">
      <dgm:prSet/>
      <dgm:spPr/>
      <dgm:t>
        <a:bodyPr/>
        <a:lstStyle/>
        <a:p>
          <a:endParaRPr lang="ru-RU"/>
        </a:p>
      </dgm:t>
    </dgm:pt>
    <dgm:pt modelId="{73A86EA0-4AA4-438E-B7E0-A36F89F0A73D}" type="sibTrans" cxnId="{64FF63D5-F627-433B-9F0C-ABA863B31CC3}">
      <dgm:prSet/>
      <dgm:spPr/>
      <dgm:t>
        <a:bodyPr/>
        <a:lstStyle/>
        <a:p>
          <a:endParaRPr lang="ru-RU"/>
        </a:p>
      </dgm:t>
    </dgm:pt>
    <dgm:pt modelId="{6665A5C0-A32D-42F6-BD64-B9FE37A2520C}">
      <dgm:prSet phldrT="[Текст]" custT="1"/>
      <dgm:spPr/>
      <dgm:t>
        <a:bodyPr/>
        <a:lstStyle/>
        <a:p>
          <a:r>
            <a:rPr lang="ru-RU" sz="1800" b="1" u="sng" dirty="0" smtClean="0"/>
            <a:t>Итоговое (рефлексивное)</a:t>
          </a:r>
        </a:p>
        <a:p>
          <a:r>
            <a:rPr lang="ru-RU" sz="1800" dirty="0" smtClean="0"/>
            <a:t>Возможность представления своего результата</a:t>
          </a:r>
        </a:p>
        <a:p>
          <a:r>
            <a:rPr lang="ru-RU" sz="1800" dirty="0" smtClean="0"/>
            <a:t>Формирование  готовности аргументированно защищать свою позицию</a:t>
          </a:r>
          <a:endParaRPr lang="ru-RU" sz="1800" dirty="0"/>
        </a:p>
      </dgm:t>
    </dgm:pt>
    <dgm:pt modelId="{89CC7A8A-6664-4265-ACA3-2107946331A4}" type="parTrans" cxnId="{979E60F0-E987-4568-8B66-A885872DCB2D}">
      <dgm:prSet/>
      <dgm:spPr/>
      <dgm:t>
        <a:bodyPr/>
        <a:lstStyle/>
        <a:p>
          <a:endParaRPr lang="ru-RU"/>
        </a:p>
      </dgm:t>
    </dgm:pt>
    <dgm:pt modelId="{48DF32D5-1E1F-4E86-B2E3-B20740F3B4B6}" type="sibTrans" cxnId="{979E60F0-E987-4568-8B66-A885872DCB2D}">
      <dgm:prSet/>
      <dgm:spPr/>
      <dgm:t>
        <a:bodyPr/>
        <a:lstStyle/>
        <a:p>
          <a:endParaRPr lang="ru-RU"/>
        </a:p>
      </dgm:t>
    </dgm:pt>
    <dgm:pt modelId="{2EFF3B5B-7DA0-4D7B-A9D4-3424560C9AD3}" type="pres">
      <dgm:prSet presAssocID="{D53843EC-4D16-4232-A75E-C5975E2FC9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FF375C-4111-4F84-BDA0-6F2A397B090A}" type="pres">
      <dgm:prSet presAssocID="{82399D90-78D1-4797-8627-1EB021FD0B8A}" presName="hierRoot1" presStyleCnt="0"/>
      <dgm:spPr/>
    </dgm:pt>
    <dgm:pt modelId="{04C2C284-E2B9-40D3-8F33-BE7BD12AD699}" type="pres">
      <dgm:prSet presAssocID="{82399D90-78D1-4797-8627-1EB021FD0B8A}" presName="composite" presStyleCnt="0"/>
      <dgm:spPr/>
    </dgm:pt>
    <dgm:pt modelId="{E78E03C5-EB74-4E91-BB75-A07620444C53}" type="pres">
      <dgm:prSet presAssocID="{82399D90-78D1-4797-8627-1EB021FD0B8A}" presName="background" presStyleLbl="node0" presStyleIdx="0" presStyleCnt="1"/>
      <dgm:spPr/>
    </dgm:pt>
    <dgm:pt modelId="{7BBF7917-66F1-4626-AA30-185546A73633}" type="pres">
      <dgm:prSet presAssocID="{82399D90-78D1-4797-8627-1EB021FD0B8A}" presName="text" presStyleLbl="fgAcc0" presStyleIdx="0" presStyleCnt="1" custScaleX="132576" custScaleY="109697" custLinFactNeighborX="1701" custLinFactNeighborY="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4DCB1-90CF-4044-93B8-31589B28F356}" type="pres">
      <dgm:prSet presAssocID="{82399D90-78D1-4797-8627-1EB021FD0B8A}" presName="hierChild2" presStyleCnt="0"/>
      <dgm:spPr/>
    </dgm:pt>
    <dgm:pt modelId="{57B6AA27-C750-4929-A7EE-97D5E07F17DA}" type="pres">
      <dgm:prSet presAssocID="{91A43971-D6AE-46BC-BAC0-98FC5B95D1F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6F57A1D-A183-487B-B73C-7FAFCF612BB0}" type="pres">
      <dgm:prSet presAssocID="{CCB28A1D-269B-4AB1-87F4-D344C00E629A}" presName="hierRoot2" presStyleCnt="0"/>
      <dgm:spPr/>
    </dgm:pt>
    <dgm:pt modelId="{A54909D1-A7D3-48A6-B4D0-4954BA98BAD0}" type="pres">
      <dgm:prSet presAssocID="{CCB28A1D-269B-4AB1-87F4-D344C00E629A}" presName="composite2" presStyleCnt="0"/>
      <dgm:spPr/>
    </dgm:pt>
    <dgm:pt modelId="{125C54FC-2197-49BA-9416-089A504DF66B}" type="pres">
      <dgm:prSet presAssocID="{CCB28A1D-269B-4AB1-87F4-D344C00E629A}" presName="background2" presStyleLbl="node2" presStyleIdx="0" presStyleCnt="3"/>
      <dgm:spPr/>
    </dgm:pt>
    <dgm:pt modelId="{17DA1D08-2F49-4C63-885D-A1FDB1C575FB}" type="pres">
      <dgm:prSet presAssocID="{CCB28A1D-269B-4AB1-87F4-D344C00E629A}" presName="text2" presStyleLbl="fgAcc2" presStyleIdx="0" presStyleCnt="3" custScaleX="128055" custScaleY="270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9F946A-37D0-4DD4-913E-67AD2F70851E}" type="pres">
      <dgm:prSet presAssocID="{CCB28A1D-269B-4AB1-87F4-D344C00E629A}" presName="hierChild3" presStyleCnt="0"/>
      <dgm:spPr/>
    </dgm:pt>
    <dgm:pt modelId="{1531B836-E5A5-4A8D-AF95-68A180174A09}" type="pres">
      <dgm:prSet presAssocID="{28DB260D-517F-450A-89EA-E69D0493157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9A248E6-0A29-4258-8040-D88D35C1547C}" type="pres">
      <dgm:prSet presAssocID="{2E356476-60DF-489E-BC80-C46B7D4E1614}" presName="hierRoot2" presStyleCnt="0"/>
      <dgm:spPr/>
    </dgm:pt>
    <dgm:pt modelId="{0B629E55-B04C-427B-B2C2-3FB1390D6355}" type="pres">
      <dgm:prSet presAssocID="{2E356476-60DF-489E-BC80-C46B7D4E1614}" presName="composite2" presStyleCnt="0"/>
      <dgm:spPr/>
    </dgm:pt>
    <dgm:pt modelId="{026B47B0-5DBA-4B49-A502-3D05B47C4D46}" type="pres">
      <dgm:prSet presAssocID="{2E356476-60DF-489E-BC80-C46B7D4E1614}" presName="background2" presStyleLbl="node2" presStyleIdx="1" presStyleCnt="3"/>
      <dgm:spPr/>
    </dgm:pt>
    <dgm:pt modelId="{9EB00F3C-4D77-4D84-9000-005C9A10BAC8}" type="pres">
      <dgm:prSet presAssocID="{2E356476-60DF-489E-BC80-C46B7D4E1614}" presName="text2" presStyleLbl="fgAcc2" presStyleIdx="1" presStyleCnt="3" custScaleX="122385" custScaleY="262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9ACEF3-A4FF-4BAC-AB1C-53CAD9D466B4}" type="pres">
      <dgm:prSet presAssocID="{2E356476-60DF-489E-BC80-C46B7D4E1614}" presName="hierChild3" presStyleCnt="0"/>
      <dgm:spPr/>
    </dgm:pt>
    <dgm:pt modelId="{DB4DF260-B64F-4B72-9528-571A727D7B2F}" type="pres">
      <dgm:prSet presAssocID="{89CC7A8A-6664-4265-ACA3-2107946331A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4F232DB-8A87-4C91-96C3-AB86D133E892}" type="pres">
      <dgm:prSet presAssocID="{6665A5C0-A32D-42F6-BD64-B9FE37A2520C}" presName="hierRoot2" presStyleCnt="0"/>
      <dgm:spPr/>
    </dgm:pt>
    <dgm:pt modelId="{9A85C8A8-76EF-4FED-BF4C-13FA7F13F4DF}" type="pres">
      <dgm:prSet presAssocID="{6665A5C0-A32D-42F6-BD64-B9FE37A2520C}" presName="composite2" presStyleCnt="0"/>
      <dgm:spPr/>
    </dgm:pt>
    <dgm:pt modelId="{7357D41D-83B2-4FFB-ACB0-9939C527E790}" type="pres">
      <dgm:prSet presAssocID="{6665A5C0-A32D-42F6-BD64-B9FE37A2520C}" presName="background2" presStyleLbl="node2" presStyleIdx="2" presStyleCnt="3"/>
      <dgm:spPr/>
    </dgm:pt>
    <dgm:pt modelId="{D2AFF2CC-6F55-454D-B074-6A18B387C61D}" type="pres">
      <dgm:prSet presAssocID="{6665A5C0-A32D-42F6-BD64-B9FE37A2520C}" presName="text2" presStyleLbl="fgAcc2" presStyleIdx="2" presStyleCnt="3" custScaleX="101539" custScaleY="253899" custLinFactNeighborX="-1648" custLinFactNeighborY="-1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6DB9D7-44F6-411B-95A1-B6FF94C93F29}" type="pres">
      <dgm:prSet presAssocID="{6665A5C0-A32D-42F6-BD64-B9FE37A2520C}" presName="hierChild3" presStyleCnt="0"/>
      <dgm:spPr/>
    </dgm:pt>
  </dgm:ptLst>
  <dgm:cxnLst>
    <dgm:cxn modelId="{FEC8E665-DC09-422D-87F2-3B23306C5A05}" srcId="{82399D90-78D1-4797-8627-1EB021FD0B8A}" destId="{CCB28A1D-269B-4AB1-87F4-D344C00E629A}" srcOrd="0" destOrd="0" parTransId="{91A43971-D6AE-46BC-BAC0-98FC5B95D1F6}" sibTransId="{8D65AF16-A487-4861-941A-215DDC90419B}"/>
    <dgm:cxn modelId="{8ABC173C-5BE9-4E52-BDEA-08779D184221}" type="presOf" srcId="{6665A5C0-A32D-42F6-BD64-B9FE37A2520C}" destId="{D2AFF2CC-6F55-454D-B074-6A18B387C61D}" srcOrd="0" destOrd="0" presId="urn:microsoft.com/office/officeart/2005/8/layout/hierarchy1"/>
    <dgm:cxn modelId="{6AEC6E86-09C0-46E5-9244-9F1ED8DBDAEF}" type="presOf" srcId="{91A43971-D6AE-46BC-BAC0-98FC5B95D1F6}" destId="{57B6AA27-C750-4929-A7EE-97D5E07F17DA}" srcOrd="0" destOrd="0" presId="urn:microsoft.com/office/officeart/2005/8/layout/hierarchy1"/>
    <dgm:cxn modelId="{E794ED17-641B-422F-9952-D79B6FFA5FBC}" type="presOf" srcId="{82399D90-78D1-4797-8627-1EB021FD0B8A}" destId="{7BBF7917-66F1-4626-AA30-185546A73633}" srcOrd="0" destOrd="0" presId="urn:microsoft.com/office/officeart/2005/8/layout/hierarchy1"/>
    <dgm:cxn modelId="{5A37FC1E-233C-4374-92E6-54A211BAF4A9}" type="presOf" srcId="{CCB28A1D-269B-4AB1-87F4-D344C00E629A}" destId="{17DA1D08-2F49-4C63-885D-A1FDB1C575FB}" srcOrd="0" destOrd="0" presId="urn:microsoft.com/office/officeart/2005/8/layout/hierarchy1"/>
    <dgm:cxn modelId="{64FF63D5-F627-433B-9F0C-ABA863B31CC3}" srcId="{82399D90-78D1-4797-8627-1EB021FD0B8A}" destId="{2E356476-60DF-489E-BC80-C46B7D4E1614}" srcOrd="1" destOrd="0" parTransId="{28DB260D-517F-450A-89EA-E69D04931573}" sibTransId="{73A86EA0-4AA4-438E-B7E0-A36F89F0A73D}"/>
    <dgm:cxn modelId="{A44F60E5-781C-4969-B616-4DE6407028CA}" type="presOf" srcId="{28DB260D-517F-450A-89EA-E69D04931573}" destId="{1531B836-E5A5-4A8D-AF95-68A180174A09}" srcOrd="0" destOrd="0" presId="urn:microsoft.com/office/officeart/2005/8/layout/hierarchy1"/>
    <dgm:cxn modelId="{0407770E-F4B2-4062-AC86-2A4D32E76D41}" type="presOf" srcId="{D53843EC-4D16-4232-A75E-C5975E2FC935}" destId="{2EFF3B5B-7DA0-4D7B-A9D4-3424560C9AD3}" srcOrd="0" destOrd="0" presId="urn:microsoft.com/office/officeart/2005/8/layout/hierarchy1"/>
    <dgm:cxn modelId="{E0CCF11A-EC16-4BCD-B3A0-95754E30E173}" srcId="{D53843EC-4D16-4232-A75E-C5975E2FC935}" destId="{82399D90-78D1-4797-8627-1EB021FD0B8A}" srcOrd="0" destOrd="0" parTransId="{285BF33F-128B-4262-B43F-4690D4ADCD38}" sibTransId="{6F58382B-1B9B-4A5D-ABFB-8DF6E896DC2B}"/>
    <dgm:cxn modelId="{979E60F0-E987-4568-8B66-A885872DCB2D}" srcId="{82399D90-78D1-4797-8627-1EB021FD0B8A}" destId="{6665A5C0-A32D-42F6-BD64-B9FE37A2520C}" srcOrd="2" destOrd="0" parTransId="{89CC7A8A-6664-4265-ACA3-2107946331A4}" sibTransId="{48DF32D5-1E1F-4E86-B2E3-B20740F3B4B6}"/>
    <dgm:cxn modelId="{05C61F27-03D8-48C7-B78C-31D057EC427F}" type="presOf" srcId="{2E356476-60DF-489E-BC80-C46B7D4E1614}" destId="{9EB00F3C-4D77-4D84-9000-005C9A10BAC8}" srcOrd="0" destOrd="0" presId="urn:microsoft.com/office/officeart/2005/8/layout/hierarchy1"/>
    <dgm:cxn modelId="{6271B4D9-A90F-4C8D-A6BD-38D326408AB2}" type="presOf" srcId="{89CC7A8A-6664-4265-ACA3-2107946331A4}" destId="{DB4DF260-B64F-4B72-9528-571A727D7B2F}" srcOrd="0" destOrd="0" presId="urn:microsoft.com/office/officeart/2005/8/layout/hierarchy1"/>
    <dgm:cxn modelId="{760056D1-7204-45B2-9F68-10400E66DBEA}" type="presParOf" srcId="{2EFF3B5B-7DA0-4D7B-A9D4-3424560C9AD3}" destId="{0CFF375C-4111-4F84-BDA0-6F2A397B090A}" srcOrd="0" destOrd="0" presId="urn:microsoft.com/office/officeart/2005/8/layout/hierarchy1"/>
    <dgm:cxn modelId="{B0B077D2-0835-45A5-A45B-B21123F0AAB4}" type="presParOf" srcId="{0CFF375C-4111-4F84-BDA0-6F2A397B090A}" destId="{04C2C284-E2B9-40D3-8F33-BE7BD12AD699}" srcOrd="0" destOrd="0" presId="urn:microsoft.com/office/officeart/2005/8/layout/hierarchy1"/>
    <dgm:cxn modelId="{FEB13DD7-6D3A-43F2-A00E-3548E1164214}" type="presParOf" srcId="{04C2C284-E2B9-40D3-8F33-BE7BD12AD699}" destId="{E78E03C5-EB74-4E91-BB75-A07620444C53}" srcOrd="0" destOrd="0" presId="urn:microsoft.com/office/officeart/2005/8/layout/hierarchy1"/>
    <dgm:cxn modelId="{E2DBB9BF-A38A-4E9E-9513-43AA074E6DE3}" type="presParOf" srcId="{04C2C284-E2B9-40D3-8F33-BE7BD12AD699}" destId="{7BBF7917-66F1-4626-AA30-185546A73633}" srcOrd="1" destOrd="0" presId="urn:microsoft.com/office/officeart/2005/8/layout/hierarchy1"/>
    <dgm:cxn modelId="{635FFDF8-C955-49CF-9699-7BC6522C0C58}" type="presParOf" srcId="{0CFF375C-4111-4F84-BDA0-6F2A397B090A}" destId="{D3F4DCB1-90CF-4044-93B8-31589B28F356}" srcOrd="1" destOrd="0" presId="urn:microsoft.com/office/officeart/2005/8/layout/hierarchy1"/>
    <dgm:cxn modelId="{B9B2D9E6-6B17-4933-A31C-1723762E74CD}" type="presParOf" srcId="{D3F4DCB1-90CF-4044-93B8-31589B28F356}" destId="{57B6AA27-C750-4929-A7EE-97D5E07F17DA}" srcOrd="0" destOrd="0" presId="urn:microsoft.com/office/officeart/2005/8/layout/hierarchy1"/>
    <dgm:cxn modelId="{653D63FE-F8D0-43F4-BEBA-2CAF750CCE7F}" type="presParOf" srcId="{D3F4DCB1-90CF-4044-93B8-31589B28F356}" destId="{76F57A1D-A183-487B-B73C-7FAFCF612BB0}" srcOrd="1" destOrd="0" presId="urn:microsoft.com/office/officeart/2005/8/layout/hierarchy1"/>
    <dgm:cxn modelId="{4398C130-52AA-4151-A422-BF8E1728F786}" type="presParOf" srcId="{76F57A1D-A183-487B-B73C-7FAFCF612BB0}" destId="{A54909D1-A7D3-48A6-B4D0-4954BA98BAD0}" srcOrd="0" destOrd="0" presId="urn:microsoft.com/office/officeart/2005/8/layout/hierarchy1"/>
    <dgm:cxn modelId="{E23E4699-EA43-4324-AF06-B8A628885C40}" type="presParOf" srcId="{A54909D1-A7D3-48A6-B4D0-4954BA98BAD0}" destId="{125C54FC-2197-49BA-9416-089A504DF66B}" srcOrd="0" destOrd="0" presId="urn:microsoft.com/office/officeart/2005/8/layout/hierarchy1"/>
    <dgm:cxn modelId="{CE864905-8831-4F4A-855B-372DF2396136}" type="presParOf" srcId="{A54909D1-A7D3-48A6-B4D0-4954BA98BAD0}" destId="{17DA1D08-2F49-4C63-885D-A1FDB1C575FB}" srcOrd="1" destOrd="0" presId="urn:microsoft.com/office/officeart/2005/8/layout/hierarchy1"/>
    <dgm:cxn modelId="{0ABFE416-CA56-468C-9152-846C11E3840D}" type="presParOf" srcId="{76F57A1D-A183-487B-B73C-7FAFCF612BB0}" destId="{449F946A-37D0-4DD4-913E-67AD2F70851E}" srcOrd="1" destOrd="0" presId="urn:microsoft.com/office/officeart/2005/8/layout/hierarchy1"/>
    <dgm:cxn modelId="{8E93E7A4-CE5B-42B5-9EA9-D147A2BB439C}" type="presParOf" srcId="{D3F4DCB1-90CF-4044-93B8-31589B28F356}" destId="{1531B836-E5A5-4A8D-AF95-68A180174A09}" srcOrd="2" destOrd="0" presId="urn:microsoft.com/office/officeart/2005/8/layout/hierarchy1"/>
    <dgm:cxn modelId="{A04201DE-5166-445D-B987-7A72E5582639}" type="presParOf" srcId="{D3F4DCB1-90CF-4044-93B8-31589B28F356}" destId="{F9A248E6-0A29-4258-8040-D88D35C1547C}" srcOrd="3" destOrd="0" presId="urn:microsoft.com/office/officeart/2005/8/layout/hierarchy1"/>
    <dgm:cxn modelId="{35530553-882B-498F-9C5A-5D3DED2FE978}" type="presParOf" srcId="{F9A248E6-0A29-4258-8040-D88D35C1547C}" destId="{0B629E55-B04C-427B-B2C2-3FB1390D6355}" srcOrd="0" destOrd="0" presId="urn:microsoft.com/office/officeart/2005/8/layout/hierarchy1"/>
    <dgm:cxn modelId="{844DA0C4-8B93-430C-B1EB-7EC95116CC18}" type="presParOf" srcId="{0B629E55-B04C-427B-B2C2-3FB1390D6355}" destId="{026B47B0-5DBA-4B49-A502-3D05B47C4D46}" srcOrd="0" destOrd="0" presId="urn:microsoft.com/office/officeart/2005/8/layout/hierarchy1"/>
    <dgm:cxn modelId="{F29C9578-3C8C-4BB1-A8E3-259E89FF9360}" type="presParOf" srcId="{0B629E55-B04C-427B-B2C2-3FB1390D6355}" destId="{9EB00F3C-4D77-4D84-9000-005C9A10BAC8}" srcOrd="1" destOrd="0" presId="urn:microsoft.com/office/officeart/2005/8/layout/hierarchy1"/>
    <dgm:cxn modelId="{651D4D85-AE34-4F0B-9CD4-B7A7B5BCE3C7}" type="presParOf" srcId="{F9A248E6-0A29-4258-8040-D88D35C1547C}" destId="{759ACEF3-A4FF-4BAC-AB1C-53CAD9D466B4}" srcOrd="1" destOrd="0" presId="urn:microsoft.com/office/officeart/2005/8/layout/hierarchy1"/>
    <dgm:cxn modelId="{66FF1FFF-DCE2-4942-B4C0-27DD5318B2CA}" type="presParOf" srcId="{D3F4DCB1-90CF-4044-93B8-31589B28F356}" destId="{DB4DF260-B64F-4B72-9528-571A727D7B2F}" srcOrd="4" destOrd="0" presId="urn:microsoft.com/office/officeart/2005/8/layout/hierarchy1"/>
    <dgm:cxn modelId="{1F87491C-D142-4CD3-9FE6-F15A153FC448}" type="presParOf" srcId="{D3F4DCB1-90CF-4044-93B8-31589B28F356}" destId="{54F232DB-8A87-4C91-96C3-AB86D133E892}" srcOrd="5" destOrd="0" presId="urn:microsoft.com/office/officeart/2005/8/layout/hierarchy1"/>
    <dgm:cxn modelId="{26B41F16-9672-4800-87C5-D94CC20A52AA}" type="presParOf" srcId="{54F232DB-8A87-4C91-96C3-AB86D133E892}" destId="{9A85C8A8-76EF-4FED-BF4C-13FA7F13F4DF}" srcOrd="0" destOrd="0" presId="urn:microsoft.com/office/officeart/2005/8/layout/hierarchy1"/>
    <dgm:cxn modelId="{1D8CC86B-96DF-40C5-BCEF-C401F1C1A8F7}" type="presParOf" srcId="{9A85C8A8-76EF-4FED-BF4C-13FA7F13F4DF}" destId="{7357D41D-83B2-4FFB-ACB0-9939C527E790}" srcOrd="0" destOrd="0" presId="urn:microsoft.com/office/officeart/2005/8/layout/hierarchy1"/>
    <dgm:cxn modelId="{BE37A2F2-F389-40A9-A6C7-121BDB73A448}" type="presParOf" srcId="{9A85C8A8-76EF-4FED-BF4C-13FA7F13F4DF}" destId="{D2AFF2CC-6F55-454D-B074-6A18B387C61D}" srcOrd="1" destOrd="0" presId="urn:microsoft.com/office/officeart/2005/8/layout/hierarchy1"/>
    <dgm:cxn modelId="{E46AAB5C-287E-4C74-987C-D6B087D7D434}" type="presParOf" srcId="{54F232DB-8A87-4C91-96C3-AB86D133E892}" destId="{5A6DB9D7-44F6-411B-95A1-B6FF94C93F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C4839-B9AF-4EC1-9B46-A06B2A39316B}">
      <dsp:nvSpPr>
        <dsp:cNvPr id="0" name=""/>
        <dsp:cNvSpPr/>
      </dsp:nvSpPr>
      <dsp:spPr>
        <a:xfrm>
          <a:off x="1372242" y="583435"/>
          <a:ext cx="5533217" cy="4046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Стартовая диагностика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Текущая и тематическая оценка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Итоговая оценка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Промежуточная аттестация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Психолого-педагогическое наблюдение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Внутренний мониторинг образовательных достижений обучающихся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57556" y="583435"/>
        <a:ext cx="4647902" cy="4046830"/>
      </dsp:txXfrm>
    </dsp:sp>
    <dsp:sp modelId="{0CC46E3D-9113-45AF-ACE3-F2BFD6B4AD3D}">
      <dsp:nvSpPr>
        <dsp:cNvPr id="0" name=""/>
        <dsp:cNvSpPr/>
      </dsp:nvSpPr>
      <dsp:spPr>
        <a:xfrm>
          <a:off x="0" y="0"/>
          <a:ext cx="2367680" cy="153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Внутренняя оценка</a:t>
          </a:r>
          <a:endParaRPr lang="ru-RU" sz="2400" b="1" kern="1200" dirty="0"/>
        </a:p>
      </dsp:txBody>
      <dsp:txXfrm>
        <a:off x="346739" y="224701"/>
        <a:ext cx="1674202" cy="1084953"/>
      </dsp:txXfrm>
    </dsp:sp>
    <dsp:sp modelId="{5F56F996-4661-49C7-9B9F-FE19BD922E9D}">
      <dsp:nvSpPr>
        <dsp:cNvPr id="0" name=""/>
        <dsp:cNvSpPr/>
      </dsp:nvSpPr>
      <dsp:spPr>
        <a:xfrm>
          <a:off x="8551993" y="1369341"/>
          <a:ext cx="3172148" cy="1535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Независимая оценка качества подготовки обучающихся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Итоговая аттестация</a:t>
          </a:r>
          <a:endParaRPr lang="ru-RU" sz="2100" kern="1200" dirty="0"/>
        </a:p>
      </dsp:txBody>
      <dsp:txXfrm>
        <a:off x="9059537" y="1369341"/>
        <a:ext cx="2664605" cy="1535123"/>
      </dsp:txXfrm>
    </dsp:sp>
    <dsp:sp modelId="{400C07BE-46B6-416C-987B-F253B24B22C2}">
      <dsp:nvSpPr>
        <dsp:cNvPr id="0" name=""/>
        <dsp:cNvSpPr/>
      </dsp:nvSpPr>
      <dsp:spPr>
        <a:xfrm>
          <a:off x="7867822" y="0"/>
          <a:ext cx="2015529" cy="153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Внешняя оценка</a:t>
          </a:r>
          <a:endParaRPr lang="ru-RU" sz="2400" b="1" kern="1200" dirty="0"/>
        </a:p>
      </dsp:txBody>
      <dsp:txXfrm>
        <a:off x="8162989" y="224701"/>
        <a:ext cx="1425195" cy="1084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D4EAD-EEDC-4335-8C81-644E78BBD3C2}">
      <dsp:nvSpPr>
        <dsp:cNvPr id="0" name=""/>
        <dsp:cNvSpPr/>
      </dsp:nvSpPr>
      <dsp:spPr>
        <a:xfrm rot="21300000">
          <a:off x="24050" y="1763338"/>
          <a:ext cx="9556273" cy="9691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CE907-6147-4438-B071-2B8762523F58}">
      <dsp:nvSpPr>
        <dsp:cNvPr id="0" name=""/>
        <dsp:cNvSpPr/>
      </dsp:nvSpPr>
      <dsp:spPr>
        <a:xfrm>
          <a:off x="1152524" y="224790"/>
          <a:ext cx="2881312" cy="17983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DEC4E-F5BE-4A20-97E6-C5638B978218}">
      <dsp:nvSpPr>
        <dsp:cNvPr id="0" name=""/>
        <dsp:cNvSpPr/>
      </dsp:nvSpPr>
      <dsp:spPr>
        <a:xfrm>
          <a:off x="4603568" y="0"/>
          <a:ext cx="4046899" cy="188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Формирующее оценивание</a:t>
          </a:r>
          <a:r>
            <a:rPr lang="ru-RU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.</a:t>
          </a:r>
          <a:r>
            <a:rPr lang="en-US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  <a:r>
            <a:rPr lang="ru-RU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получения данных о текущем состоянии для определения ближайших шагов в направлении улучшения</a:t>
          </a:r>
          <a:endParaRPr lang="ru-RU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3568" y="0"/>
        <a:ext cx="4046899" cy="1888236"/>
      </dsp:txXfrm>
    </dsp:sp>
    <dsp:sp modelId="{20F59C52-CCCF-4F6E-A225-5E2827A7CF78}">
      <dsp:nvSpPr>
        <dsp:cNvPr id="0" name=""/>
        <dsp:cNvSpPr/>
      </dsp:nvSpPr>
      <dsp:spPr>
        <a:xfrm>
          <a:off x="5570536" y="2472690"/>
          <a:ext cx="2881312" cy="17983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DDF3-BB00-4839-94F8-05097381F26E}">
      <dsp:nvSpPr>
        <dsp:cNvPr id="0" name=""/>
        <dsp:cNvSpPr/>
      </dsp:nvSpPr>
      <dsp:spPr>
        <a:xfrm>
          <a:off x="0" y="2607564"/>
          <a:ext cx="5954711" cy="188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Итоговое (суммирующее) оценивание</a:t>
          </a:r>
          <a:r>
            <a:rPr lang="en-US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</a:t>
          </a:r>
          <a:endParaRPr lang="ru-RU" altLang="ru-RU" sz="18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определения количества изученного материала за пройденный период</a:t>
          </a:r>
        </a:p>
      </dsp:txBody>
      <dsp:txXfrm>
        <a:off x="0" y="2607564"/>
        <a:ext cx="5954711" cy="188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DF260-B64F-4B72-9528-571A727D7B2F}">
      <dsp:nvSpPr>
        <dsp:cNvPr id="0" name=""/>
        <dsp:cNvSpPr/>
      </dsp:nvSpPr>
      <dsp:spPr>
        <a:xfrm>
          <a:off x="4952103" y="1402227"/>
          <a:ext cx="2882063" cy="55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934"/>
              </a:lnTo>
              <a:lnTo>
                <a:pt x="2882063" y="365934"/>
              </a:lnTo>
              <a:lnTo>
                <a:pt x="2882063" y="551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1B836-E5A5-4A8D-AF95-68A180174A09}">
      <dsp:nvSpPr>
        <dsp:cNvPr id="0" name=""/>
        <dsp:cNvSpPr/>
      </dsp:nvSpPr>
      <dsp:spPr>
        <a:xfrm>
          <a:off x="4952103" y="1402227"/>
          <a:ext cx="231155" cy="573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06"/>
              </a:lnTo>
              <a:lnTo>
                <a:pt x="231155" y="387906"/>
              </a:lnTo>
              <a:lnTo>
                <a:pt x="231155" y="573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6AA27-C750-4929-A7EE-97D5E07F17DA}">
      <dsp:nvSpPr>
        <dsp:cNvPr id="0" name=""/>
        <dsp:cNvSpPr/>
      </dsp:nvSpPr>
      <dsp:spPr>
        <a:xfrm>
          <a:off x="2234211" y="1402227"/>
          <a:ext cx="2717892" cy="573197"/>
        </a:xfrm>
        <a:custGeom>
          <a:avLst/>
          <a:gdLst/>
          <a:ahLst/>
          <a:cxnLst/>
          <a:rect l="0" t="0" r="0" b="0"/>
          <a:pathLst>
            <a:path>
              <a:moveTo>
                <a:pt x="2717892" y="0"/>
              </a:moveTo>
              <a:lnTo>
                <a:pt x="2717892" y="387906"/>
              </a:lnTo>
              <a:lnTo>
                <a:pt x="0" y="387906"/>
              </a:lnTo>
              <a:lnTo>
                <a:pt x="0" y="573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E03C5-EB74-4E91-BB75-A07620444C53}">
      <dsp:nvSpPr>
        <dsp:cNvPr id="0" name=""/>
        <dsp:cNvSpPr/>
      </dsp:nvSpPr>
      <dsp:spPr>
        <a:xfrm>
          <a:off x="3626251" y="8979"/>
          <a:ext cx="2651703" cy="1393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F7917-66F1-4626-AA30-185546A73633}">
      <dsp:nvSpPr>
        <dsp:cNvPr id="0" name=""/>
        <dsp:cNvSpPr/>
      </dsp:nvSpPr>
      <dsp:spPr>
        <a:xfrm>
          <a:off x="3848489" y="220104"/>
          <a:ext cx="2651703" cy="139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Формирующее оценивание</a:t>
          </a:r>
          <a:endParaRPr lang="ru-RU" sz="2800" kern="1200" dirty="0"/>
        </a:p>
      </dsp:txBody>
      <dsp:txXfrm>
        <a:off x="3889296" y="260911"/>
        <a:ext cx="2570089" cy="1311634"/>
      </dsp:txXfrm>
    </dsp:sp>
    <dsp:sp modelId="{125C54FC-2197-49BA-9416-089A504DF66B}">
      <dsp:nvSpPr>
        <dsp:cNvPr id="0" name=""/>
        <dsp:cNvSpPr/>
      </dsp:nvSpPr>
      <dsp:spPr>
        <a:xfrm>
          <a:off x="953572" y="1975424"/>
          <a:ext cx="2561277" cy="3429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1D08-2F49-4C63-885D-A1FDB1C575FB}">
      <dsp:nvSpPr>
        <dsp:cNvPr id="0" name=""/>
        <dsp:cNvSpPr/>
      </dsp:nvSpPr>
      <dsp:spPr>
        <a:xfrm>
          <a:off x="1175810" y="2186550"/>
          <a:ext cx="2561277" cy="3429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Начальное (мотивирующее)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Оценивание первоначальных знаний учеников</a:t>
          </a:r>
          <a:r>
            <a:rPr lang="en-US" sz="1800" kern="1200" dirty="0" smtClean="0"/>
            <a:t>,</a:t>
          </a:r>
          <a:r>
            <a:rPr lang="ru-RU" sz="1800" kern="1200" dirty="0" smtClean="0"/>
            <a:t> их умений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Понимание предстоящей деятельности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потребностей и интересов</a:t>
          </a:r>
          <a:endParaRPr lang="ru-RU" sz="1800" kern="1200" dirty="0"/>
        </a:p>
      </dsp:txBody>
      <dsp:txXfrm>
        <a:off x="1250827" y="2261567"/>
        <a:ext cx="2411243" cy="3279520"/>
      </dsp:txXfrm>
    </dsp:sp>
    <dsp:sp modelId="{026B47B0-5DBA-4B49-A502-3D05B47C4D46}">
      <dsp:nvSpPr>
        <dsp:cNvPr id="0" name=""/>
        <dsp:cNvSpPr/>
      </dsp:nvSpPr>
      <dsp:spPr>
        <a:xfrm>
          <a:off x="3959324" y="1975424"/>
          <a:ext cx="2447869" cy="3334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00F3C-4D77-4D84-9000-005C9A10BAC8}">
      <dsp:nvSpPr>
        <dsp:cNvPr id="0" name=""/>
        <dsp:cNvSpPr/>
      </dsp:nvSpPr>
      <dsp:spPr>
        <a:xfrm>
          <a:off x="4181562" y="2186550"/>
          <a:ext cx="2447869" cy="3334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Текущее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понимания </a:t>
          </a:r>
          <a:r>
            <a:rPr lang="ru-RU" sz="1800" kern="1200" dirty="0" err="1" smtClean="0"/>
            <a:t>метапознания</a:t>
          </a:r>
          <a:r>
            <a:rPr lang="ru-RU" sz="1800" kern="1200" dirty="0" smtClean="0"/>
            <a:t> формирования у обучающихся осознания того</a:t>
          </a:r>
          <a:r>
            <a:rPr lang="en-US" sz="1800" kern="1200" dirty="0" smtClean="0"/>
            <a:t>,</a:t>
          </a:r>
          <a:r>
            <a:rPr lang="ru-RU" sz="1800" kern="1200" dirty="0" smtClean="0"/>
            <a:t> что он изучает как он может это делать результативно и зачем ему  это нужно сейчас и в будущем</a:t>
          </a:r>
          <a:r>
            <a:rPr lang="en-US" sz="1800" kern="1200" dirty="0" smtClean="0"/>
            <a:t>;</a:t>
          </a:r>
          <a:r>
            <a:rPr lang="ru-RU" sz="1800" kern="1200" dirty="0" smtClean="0"/>
            <a:t> мониторинг прогресса</a:t>
          </a:r>
          <a:endParaRPr lang="ru-RU" sz="1800" kern="1200" dirty="0"/>
        </a:p>
      </dsp:txBody>
      <dsp:txXfrm>
        <a:off x="4253258" y="2258246"/>
        <a:ext cx="2304477" cy="3191160"/>
      </dsp:txXfrm>
    </dsp:sp>
    <dsp:sp modelId="{7357D41D-83B2-4FFB-ACB0-9939C527E790}">
      <dsp:nvSpPr>
        <dsp:cNvPr id="0" name=""/>
        <dsp:cNvSpPr/>
      </dsp:nvSpPr>
      <dsp:spPr>
        <a:xfrm>
          <a:off x="6818707" y="1953452"/>
          <a:ext cx="2030920" cy="322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FF2CC-6F55-454D-B074-6A18B387C61D}">
      <dsp:nvSpPr>
        <dsp:cNvPr id="0" name=""/>
        <dsp:cNvSpPr/>
      </dsp:nvSpPr>
      <dsp:spPr>
        <a:xfrm>
          <a:off x="7040944" y="2164578"/>
          <a:ext cx="2030920" cy="3224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Итоговое (рефлексивное)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представления своего результата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 готовности аргументированно защищать свою позицию</a:t>
          </a:r>
          <a:endParaRPr lang="ru-RU" sz="1800" kern="1200" dirty="0"/>
        </a:p>
      </dsp:txBody>
      <dsp:txXfrm>
        <a:off x="7100428" y="2224062"/>
        <a:ext cx="1911952" cy="310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898C-06E5-4F57-9E8A-A128D67462C2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12C5-A02D-403E-9A69-5FE9EDD85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Важной предпосылкой для пересмотра подходов к оцениванию результатов учащихся стало введение единого государственного экзамена. Педагоги и администраторы, прежде не проявлявшие интереса к тестам и вопросам тестирования в целом, были вынуждены в предельно короткие сроки без должной профессиональной подготовки начать работу с разнообразными контрольно-измерительными материалами. Объективно непростую ситуацию, связанную со спецификой и качеством существующих тестовых заданий, усложняло и то, что абсолютное большинство участников образовательного процесса сводили функции оценивания к контролю и мониторингу и, следовательно, превратили оценку из средства (стимулирование учащегося к достижению субъективно значимых образовательных результатов) в цель (демонстрация требуемых контролирующим органом результатов).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Формирующей данная оценка называется потому, что она ориентирована на конкретного ученика, призвана выявить пробелы в освоении учащимся элемента содержания образования с тем, чтобы восполнить их с максимальной эффективностью. Само же оценивание осуществляется в естественных для учащегося условиях, в классной комнате, где обычно проходят его уроки. Описать суть внутреннего (формирующего) оценивания можно следующей метафорой: «Если представить учеников в образе растений, то внешнее (суммирующее) оценивание растений есть процесс простого измерения их роста. Результаты измерений могут быть интересны для сравнения и анализа, но сами по себе они не влияют на рост растений. Внутреннее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форми-рующее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оценивание, наоборот, сродни подкормке и поливу растений, являя собой то, что напрямую влияет на их рост».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мы можем сказать, что описанные выше базовые виды оценивания направлены на решение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 разных задач обучения: внешнее (суммирующее) оценивание применяется для оценки уровня достижения результатов обучения,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тогда как внутреннее (формирующее) оценивание используется для того, чтобы активизировать и оптимизировать процесс обучения данного учащегося.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смена парадигмы оценивания – от преимущественно суммирующего оценивания к модели так называемого «оценивания для обучения». Все чаще звучат высказывания о том, что всякое оценивание в целях контроля, мониторинга или для осуществления ранжирования результатов (для последующего отбора) не поддерживает ученика, а зачастую отрицательно влияет на процесс обучения. Отсюда следует, что внешнее оценивание необходимо перестроить и применять лишь для одной или двух возрастных категорий учащихся на этапах завершения обучения.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9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Современные подходы к оцениванию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207301"/>
          </a:xfrm>
        </p:spPr>
        <p:txBody>
          <a:bodyPr/>
          <a:lstStyle/>
          <a:p>
            <a:pPr algn="ctr"/>
            <a:r>
              <a:rPr lang="ru-RU" b="1" dirty="0" smtClean="0"/>
              <a:t>Как оцениваем?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2260"/>
              </p:ext>
            </p:extLst>
          </p:nvPr>
        </p:nvGraphicFramePr>
        <p:xfrm>
          <a:off x="208363" y="1714946"/>
          <a:ext cx="11531600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Независимая оценка качества подготовки </a:t>
            </a:r>
            <a:r>
              <a:rPr lang="ru-RU" dirty="0" smtClean="0"/>
              <a:t>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Постановление Правительства Российской Федерации от 30 апреля 2024 г. № 556 "Об утверждении перечня мероприятий по оценке качества образования и Правил проведения мероприятий по оценке качества </a:t>
            </a:r>
            <a:r>
              <a:rPr lang="ru-RU" b="1" dirty="0" smtClean="0"/>
              <a:t>образования«</a:t>
            </a:r>
          </a:p>
          <a:p>
            <a:pPr marL="0" indent="0">
              <a:buNone/>
            </a:pPr>
            <a:r>
              <a:rPr lang="ru-RU" b="1" dirty="0" smtClean="0"/>
              <a:t>Мероприятия: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Национальные сопоставительные исследования качества общего </a:t>
            </a:r>
            <a:r>
              <a:rPr lang="ru-RU" dirty="0" smtClean="0"/>
              <a:t>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Всероссийские проверочные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Международные </a:t>
            </a:r>
            <a:r>
              <a:rPr lang="ru-RU" dirty="0"/>
              <a:t>сопоставительные исследования качества общего образования</a:t>
            </a:r>
          </a:p>
          <a:p>
            <a:r>
              <a:rPr lang="ru-RU" dirty="0"/>
              <a:t>Участниками </a:t>
            </a:r>
            <a:r>
              <a:rPr lang="ru-RU" b="1" dirty="0"/>
              <a:t>национальных исследований </a:t>
            </a:r>
            <a:r>
              <a:rPr lang="ru-RU" dirty="0"/>
              <a:t>являются обучающиеся образовательных организаций, </a:t>
            </a:r>
            <a:r>
              <a:rPr lang="ru-RU" dirty="0" smtClean="0"/>
              <a:t>указанных, </a:t>
            </a:r>
            <a:r>
              <a:rPr lang="ru-RU" dirty="0"/>
              <a:t>за исключением обучающихся 1 - 3 классов и обучающихся</a:t>
            </a:r>
            <a:endParaRPr lang="ru-RU" dirty="0" smtClean="0"/>
          </a:p>
          <a:p>
            <a:r>
              <a:rPr lang="ru-RU" dirty="0" smtClean="0"/>
              <a:t>Участниками </a:t>
            </a:r>
            <a:r>
              <a:rPr lang="ru-RU" b="1" dirty="0"/>
              <a:t>всероссийских проверочных работ </a:t>
            </a:r>
            <a:r>
              <a:rPr lang="ru-RU" dirty="0"/>
              <a:t>являются обучающиеся образовательных организаций по имеющим государственную аккредитацию образовательным программам начального общего, основного общего и среднего общего образования, за исключением обучающихся 1 - 3, 9 и 11 классов и </a:t>
            </a:r>
            <a:r>
              <a:rPr lang="ru-RU" dirty="0" smtClean="0"/>
              <a:t>обучающихся</a:t>
            </a:r>
          </a:p>
          <a:p>
            <a:r>
              <a:rPr lang="ru-RU" dirty="0"/>
              <a:t>Участниками </a:t>
            </a:r>
            <a:r>
              <a:rPr lang="ru-RU" b="1" dirty="0"/>
              <a:t>международных исследований </a:t>
            </a:r>
            <a:r>
              <a:rPr lang="ru-RU" dirty="0"/>
              <a:t>являются обучающиеся образовательных </a:t>
            </a:r>
            <a:r>
              <a:rPr lang="ru-RU" dirty="0" smtClean="0"/>
              <a:t>организаций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2839" y="6354716"/>
            <a:ext cx="12869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333" dirty="0">
                <a:solidFill>
                  <a:srgbClr val="595959"/>
                </a:solidFill>
                <a:latin typeface="Microsoft Sans Serif"/>
                <a:cs typeface="Microsoft Sans Serif"/>
              </a:rPr>
              <a:t>8</a:t>
            </a:r>
            <a:endParaRPr sz="1333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1965" y="336367"/>
            <a:ext cx="10459720" cy="745067"/>
          </a:xfrm>
          <a:custGeom>
            <a:avLst/>
            <a:gdLst/>
            <a:ahLst/>
            <a:cxnLst/>
            <a:rect l="l" t="t" r="r" b="b"/>
            <a:pathLst>
              <a:path w="7844790" h="558800">
                <a:moveTo>
                  <a:pt x="0" y="93101"/>
                </a:moveTo>
                <a:lnTo>
                  <a:pt x="7316" y="56862"/>
                </a:lnTo>
                <a:lnTo>
                  <a:pt x="27268" y="27268"/>
                </a:lnTo>
                <a:lnTo>
                  <a:pt x="56862" y="7316"/>
                </a:lnTo>
                <a:lnTo>
                  <a:pt x="93101" y="0"/>
                </a:lnTo>
                <a:lnTo>
                  <a:pt x="7751298" y="0"/>
                </a:lnTo>
                <a:lnTo>
                  <a:pt x="7802951" y="15642"/>
                </a:lnTo>
                <a:lnTo>
                  <a:pt x="7837313" y="57473"/>
                </a:lnTo>
                <a:lnTo>
                  <a:pt x="7844399" y="93101"/>
                </a:lnTo>
                <a:lnTo>
                  <a:pt x="7844399" y="465498"/>
                </a:lnTo>
                <a:lnTo>
                  <a:pt x="7837083" y="501737"/>
                </a:lnTo>
                <a:lnTo>
                  <a:pt x="7817131" y="531331"/>
                </a:lnTo>
                <a:lnTo>
                  <a:pt x="7787537" y="551283"/>
                </a:lnTo>
                <a:lnTo>
                  <a:pt x="7751298" y="558599"/>
                </a:lnTo>
                <a:lnTo>
                  <a:pt x="93101" y="558599"/>
                </a:lnTo>
                <a:lnTo>
                  <a:pt x="56862" y="551283"/>
                </a:lnTo>
                <a:lnTo>
                  <a:pt x="27268" y="531331"/>
                </a:lnTo>
                <a:lnTo>
                  <a:pt x="7316" y="501737"/>
                </a:lnTo>
                <a:lnTo>
                  <a:pt x="0" y="465498"/>
                </a:lnTo>
                <a:lnTo>
                  <a:pt x="0" y="93101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TextBox 21"/>
          <p:cNvSpPr txBox="1"/>
          <p:nvPr/>
        </p:nvSpPr>
        <p:spPr>
          <a:xfrm>
            <a:off x="3347394" y="412922"/>
            <a:ext cx="575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Системно-</a:t>
            </a:r>
            <a:r>
              <a:rPr lang="ru-RU" sz="2800" dirty="0" err="1" smtClean="0"/>
              <a:t>деятельностный</a:t>
            </a:r>
            <a:r>
              <a:rPr lang="ru-RU" sz="2800" dirty="0" smtClean="0"/>
              <a:t> подход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9839" y="2549782"/>
            <a:ext cx="105918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Системно-</a:t>
            </a:r>
            <a:r>
              <a:rPr lang="ru-RU" sz="2400" dirty="0" err="1"/>
              <a:t>деятельностный</a:t>
            </a:r>
            <a:r>
              <a:rPr lang="ru-RU" sz="2400" dirty="0"/>
              <a:t> подход к оценке образовательных</a:t>
            </a:r>
          </a:p>
          <a:p>
            <a:r>
              <a:rPr lang="ru-RU" sz="2400" dirty="0"/>
              <a:t>достижений обучающихся проявляется в оценке </a:t>
            </a:r>
            <a:r>
              <a:rPr lang="ru-RU" sz="2400" b="1" dirty="0"/>
              <a:t>способности обучающихся к</a:t>
            </a:r>
          </a:p>
          <a:p>
            <a:r>
              <a:rPr lang="ru-RU" sz="2400" b="1" dirty="0"/>
              <a:t>решению учебно-познавательных и учебно-практических задач</a:t>
            </a:r>
            <a:r>
              <a:rPr lang="ru-RU" sz="2400" dirty="0"/>
              <a:t>, а также в</a:t>
            </a:r>
          </a:p>
          <a:p>
            <a:r>
              <a:rPr lang="ru-RU" sz="2400" dirty="0"/>
              <a:t>оценке уровня функциональной грамотности обучающихся. Он</a:t>
            </a:r>
          </a:p>
          <a:p>
            <a:r>
              <a:rPr lang="ru-RU" sz="2400" dirty="0"/>
              <a:t>обеспечивается содержанием и критериями оценки, в качестве которых</a:t>
            </a:r>
          </a:p>
          <a:p>
            <a:r>
              <a:rPr lang="ru-RU" sz="2400" dirty="0"/>
              <a:t>выступают планируемые результаты обучения, выраженные </a:t>
            </a:r>
            <a:r>
              <a:rPr lang="ru-RU" sz="2400" b="1" dirty="0"/>
              <a:t>в </a:t>
            </a:r>
            <a:r>
              <a:rPr lang="ru-RU" sz="2400" b="1" dirty="0" err="1"/>
              <a:t>деятельностной</a:t>
            </a:r>
            <a:endParaRPr lang="ru-RU" sz="2400" b="1" dirty="0"/>
          </a:p>
          <a:p>
            <a:r>
              <a:rPr lang="ru-RU" sz="2400" b="1" dirty="0"/>
              <a:t>форме.</a:t>
            </a:r>
          </a:p>
        </p:txBody>
      </p:sp>
    </p:spTree>
    <p:extLst>
      <p:ext uri="{BB962C8B-B14F-4D97-AF65-F5344CB8AC3E}">
        <p14:creationId xmlns:p14="http://schemas.microsoft.com/office/powerpoint/2010/main" val="27868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965" y="336367"/>
            <a:ext cx="10459720" cy="745067"/>
          </a:xfrm>
          <a:custGeom>
            <a:avLst/>
            <a:gdLst/>
            <a:ahLst/>
            <a:cxnLst/>
            <a:rect l="l" t="t" r="r" b="b"/>
            <a:pathLst>
              <a:path w="7844790" h="558800">
                <a:moveTo>
                  <a:pt x="0" y="93101"/>
                </a:moveTo>
                <a:lnTo>
                  <a:pt x="7316" y="56862"/>
                </a:lnTo>
                <a:lnTo>
                  <a:pt x="27268" y="27268"/>
                </a:lnTo>
                <a:lnTo>
                  <a:pt x="56862" y="7316"/>
                </a:lnTo>
                <a:lnTo>
                  <a:pt x="93101" y="0"/>
                </a:lnTo>
                <a:lnTo>
                  <a:pt x="7751298" y="0"/>
                </a:lnTo>
                <a:lnTo>
                  <a:pt x="7802951" y="15642"/>
                </a:lnTo>
                <a:lnTo>
                  <a:pt x="7837313" y="57473"/>
                </a:lnTo>
                <a:lnTo>
                  <a:pt x="7844399" y="93101"/>
                </a:lnTo>
                <a:lnTo>
                  <a:pt x="7844399" y="465498"/>
                </a:lnTo>
                <a:lnTo>
                  <a:pt x="7837083" y="501737"/>
                </a:lnTo>
                <a:lnTo>
                  <a:pt x="7817131" y="531331"/>
                </a:lnTo>
                <a:lnTo>
                  <a:pt x="7787537" y="551283"/>
                </a:lnTo>
                <a:lnTo>
                  <a:pt x="7751298" y="558599"/>
                </a:lnTo>
                <a:lnTo>
                  <a:pt x="93101" y="558599"/>
                </a:lnTo>
                <a:lnTo>
                  <a:pt x="56862" y="551283"/>
                </a:lnTo>
                <a:lnTo>
                  <a:pt x="27268" y="531331"/>
                </a:lnTo>
                <a:lnTo>
                  <a:pt x="7316" y="501737"/>
                </a:lnTo>
                <a:lnTo>
                  <a:pt x="0" y="465498"/>
                </a:lnTo>
                <a:lnTo>
                  <a:pt x="0" y="93101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815301" y="4278815"/>
            <a:ext cx="9894145" cy="284480"/>
          </a:xfrm>
          <a:custGeom>
            <a:avLst/>
            <a:gdLst/>
            <a:ahLst/>
            <a:cxnLst/>
            <a:rect l="l" t="t" r="r" b="b"/>
            <a:pathLst>
              <a:path w="7420609" h="213360">
                <a:moveTo>
                  <a:pt x="7420307" y="213360"/>
                </a:moveTo>
                <a:lnTo>
                  <a:pt x="0" y="213360"/>
                </a:lnTo>
                <a:lnTo>
                  <a:pt x="0" y="0"/>
                </a:lnTo>
                <a:lnTo>
                  <a:pt x="7420307" y="0"/>
                </a:lnTo>
                <a:lnTo>
                  <a:pt x="7420307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831852"/>
          </a:xfrm>
          <a:prstGeom prst="rect">
            <a:avLst/>
          </a:prstGeom>
        </p:spPr>
        <p:txBody>
          <a:bodyPr vert="horz" wrap="square" lIns="0" tIns="847" rIns="0" bIns="0" rtlCol="0">
            <a:spAutoFit/>
          </a:bodyPr>
          <a:lstStyle/>
          <a:p>
            <a:pPr marL="50799">
              <a:spcBef>
                <a:spcPts val="7"/>
              </a:spcBef>
            </a:pPr>
            <a:fld id="{81D60167-4931-47E6-BA6A-407CBD079E47}" type="slidenum">
              <a:rPr dirty="0"/>
              <a:pPr marL="50799">
                <a:spcBef>
                  <a:spcPts val="7"/>
                </a:spcBef>
              </a:pPr>
              <a:t>13</a:t>
            </a:fld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2281728" y="354957"/>
            <a:ext cx="73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Уровневый подход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2568" y="2247544"/>
            <a:ext cx="98960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Уровневый </a:t>
            </a:r>
            <a:r>
              <a:rPr lang="ru-RU" sz="2400" dirty="0"/>
              <a:t>подход служит основой для организации индивидуальной работы с обучающимися. Он реализуется как по отношению </a:t>
            </a:r>
            <a:r>
              <a:rPr lang="ru-RU" sz="2400" b="1" dirty="0"/>
              <a:t>к содержанию оценки, так и к представлению и интерпретации результатов измерений.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Уровневый </a:t>
            </a:r>
            <a:r>
              <a:rPr lang="ru-RU" sz="2400" dirty="0"/>
              <a:t>подход реализуется за счёт фиксации различных уровней достижения обучающимися планируемых результатов. Достижение </a:t>
            </a:r>
            <a:r>
              <a:rPr lang="ru-RU" sz="2400" b="1" dirty="0"/>
              <a:t>базового уровня </a:t>
            </a:r>
            <a:r>
              <a:rPr lang="ru-RU" sz="2400" dirty="0"/>
              <a:t>свидетельствует о способности обучающихся решать типовые учебные задачи, целенаправленно отрабатываемые со всеми обучающимися в ходе учебного процесса, выступает достаточной основой для продолжения обучения и усвоения последующего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42194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реализуется через оценку </a:t>
            </a:r>
            <a:r>
              <a:rPr lang="ru-RU" dirty="0"/>
              <a:t>предметных и </a:t>
            </a:r>
            <a:r>
              <a:rPr lang="ru-RU" dirty="0" err="1"/>
              <a:t>метапредметных</a:t>
            </a:r>
            <a:r>
              <a:rPr lang="ru-RU" dirty="0"/>
              <a:t> </a:t>
            </a:r>
            <a:r>
              <a:rPr lang="ru-RU" dirty="0" smtClean="0"/>
              <a:t>результатов;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комплекса оценочных процедур для выявления </a:t>
            </a:r>
            <a:r>
              <a:rPr lang="ru-RU" dirty="0" smtClean="0"/>
              <a:t>динамики индивидуальных </a:t>
            </a:r>
            <a:r>
              <a:rPr lang="ru-RU" dirty="0"/>
              <a:t>образовательных достижений обучающихся и для итоговой оценки;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контекстной информации (об особенностях обучающихся, условиях и процессе обучения и другое) для интерпретации полученных результатов в целях управления качеством образования;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разнообразных методов и форм оценки, взаимно дополняющих друг друга, в том числе оценок проектов, практических, исследовательских, творческих работ, наблюдения;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форм работы, обеспечивающих возможность включения обучающихся в самостоятельную оценочную деятельность (самоанализ, самооценка, </a:t>
            </a:r>
            <a:r>
              <a:rPr lang="ru-RU" dirty="0" err="1"/>
              <a:t>взаимооценка</a:t>
            </a:r>
            <a:r>
              <a:rPr lang="ru-RU" dirty="0" smtClean="0"/>
              <a:t>); использование </a:t>
            </a:r>
            <a:r>
              <a:rPr lang="ru-RU" dirty="0"/>
              <a:t>мониторинга динамических показателей освоения умений и знаний, в том числе формируемых с использованием информационно-коммуникационных (цифровых) технологий.</a:t>
            </a:r>
          </a:p>
        </p:txBody>
      </p:sp>
      <p:sp>
        <p:nvSpPr>
          <p:cNvPr id="4" name="object 2"/>
          <p:cNvSpPr/>
          <p:nvPr/>
        </p:nvSpPr>
        <p:spPr>
          <a:xfrm>
            <a:off x="1670369" y="353459"/>
            <a:ext cx="10459720" cy="745067"/>
          </a:xfrm>
          <a:custGeom>
            <a:avLst/>
            <a:gdLst/>
            <a:ahLst/>
            <a:cxnLst/>
            <a:rect l="l" t="t" r="r" b="b"/>
            <a:pathLst>
              <a:path w="7844790" h="558800">
                <a:moveTo>
                  <a:pt x="0" y="93101"/>
                </a:moveTo>
                <a:lnTo>
                  <a:pt x="7316" y="56862"/>
                </a:lnTo>
                <a:lnTo>
                  <a:pt x="27268" y="27268"/>
                </a:lnTo>
                <a:lnTo>
                  <a:pt x="56862" y="7316"/>
                </a:lnTo>
                <a:lnTo>
                  <a:pt x="93101" y="0"/>
                </a:lnTo>
                <a:lnTo>
                  <a:pt x="7751298" y="0"/>
                </a:lnTo>
                <a:lnTo>
                  <a:pt x="7802951" y="15642"/>
                </a:lnTo>
                <a:lnTo>
                  <a:pt x="7837313" y="57473"/>
                </a:lnTo>
                <a:lnTo>
                  <a:pt x="7844399" y="93101"/>
                </a:lnTo>
                <a:lnTo>
                  <a:pt x="7844399" y="465498"/>
                </a:lnTo>
                <a:lnTo>
                  <a:pt x="7837083" y="501737"/>
                </a:lnTo>
                <a:lnTo>
                  <a:pt x="7817131" y="531331"/>
                </a:lnTo>
                <a:lnTo>
                  <a:pt x="7787537" y="551283"/>
                </a:lnTo>
                <a:lnTo>
                  <a:pt x="7751298" y="558599"/>
                </a:lnTo>
                <a:lnTo>
                  <a:pt x="93101" y="558599"/>
                </a:lnTo>
                <a:lnTo>
                  <a:pt x="56862" y="551283"/>
                </a:lnTo>
                <a:lnTo>
                  <a:pt x="27268" y="531331"/>
                </a:lnTo>
                <a:lnTo>
                  <a:pt x="7316" y="501737"/>
                </a:lnTo>
                <a:lnTo>
                  <a:pt x="0" y="465498"/>
                </a:lnTo>
                <a:lnTo>
                  <a:pt x="0" y="93101"/>
                </a:lnTo>
                <a:close/>
              </a:path>
            </a:pathLst>
          </a:custGeom>
          <a:ln w="9524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TextBox 4"/>
          <p:cNvSpPr txBox="1"/>
          <p:nvPr/>
        </p:nvSpPr>
        <p:spPr>
          <a:xfrm>
            <a:off x="2623559" y="427290"/>
            <a:ext cx="82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Комплексный подход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15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ФОП НООО, ООО, СОО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«Текущая </a:t>
            </a:r>
            <a:r>
              <a:rPr lang="ru-RU" dirty="0"/>
              <a:t>оценка может быть </a:t>
            </a:r>
            <a:r>
              <a:rPr lang="ru-RU" b="1" dirty="0"/>
              <a:t>формирующей (поддерживающей и направляющей усилия обучающегося, включающей его в самостоятельную оценочную деятельность) </a:t>
            </a:r>
            <a:r>
              <a:rPr lang="ru-RU" dirty="0"/>
              <a:t>и диагностической, способствующей выявлению и осознанию педагогическим работником и обучающимся существующих проблем в </a:t>
            </a:r>
            <a:r>
              <a:rPr lang="ru-RU" dirty="0" smtClean="0"/>
              <a:t>обучении»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436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 подхода к </a:t>
            </a:r>
            <a:r>
              <a:rPr lang="ru-RU" alt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использованию </a:t>
            </a:r>
            <a:r>
              <a:rPr lang="ru-RU" alt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оценивания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5120739"/>
              </p:ext>
            </p:extLst>
          </p:nvPr>
        </p:nvGraphicFramePr>
        <p:xfrm>
          <a:off x="1258067" y="1956612"/>
          <a:ext cx="96043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2951" y="6334780"/>
            <a:ext cx="883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Разница в том, для чего используется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2900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формирующее оценивание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Формирующее оценивание </a:t>
            </a:r>
            <a:r>
              <a:rPr lang="ru-RU" sz="3200" dirty="0" smtClean="0"/>
              <a:t>– это процесс  поиска и интерпретации данных</a:t>
            </a:r>
            <a:r>
              <a:rPr lang="en-US" sz="3200" dirty="0" smtClean="0"/>
              <a:t>, </a:t>
            </a:r>
            <a:r>
              <a:rPr lang="ru-RU" sz="3200" dirty="0" smtClean="0"/>
              <a:t>которые ученики и их учителя используют для того</a:t>
            </a:r>
            <a:r>
              <a:rPr lang="en-US" sz="3200" dirty="0" smtClean="0"/>
              <a:t>, </a:t>
            </a:r>
            <a:r>
              <a:rPr lang="ru-RU" sz="3200" dirty="0" smtClean="0"/>
              <a:t>чтобы решить</a:t>
            </a:r>
            <a:r>
              <a:rPr lang="en-US" sz="3200" dirty="0" smtClean="0"/>
              <a:t>, </a:t>
            </a:r>
            <a:r>
              <a:rPr lang="ru-RU" sz="3200" dirty="0" smtClean="0"/>
              <a:t> как далеко ученики уже продвинулись в своей учебе</a:t>
            </a:r>
            <a:r>
              <a:rPr lang="en-US" sz="3200" dirty="0" smtClean="0"/>
              <a:t>,</a:t>
            </a:r>
            <a:r>
              <a:rPr lang="ru-RU" sz="3200" dirty="0" smtClean="0"/>
              <a:t> куда им необходимо продвинуться  и как сделать это наилучшим образом</a:t>
            </a:r>
          </a:p>
          <a:p>
            <a:r>
              <a:rPr lang="ru-RU" sz="3200" b="1" dirty="0" smtClean="0"/>
              <a:t>Формирующее оценивание </a:t>
            </a:r>
            <a:r>
              <a:rPr lang="ru-RU" sz="3200" dirty="0" smtClean="0"/>
              <a:t>– «оценивание для обучения» (</a:t>
            </a:r>
            <a:r>
              <a:rPr lang="ru-RU" sz="3200" dirty="0" err="1" smtClean="0"/>
              <a:t>ОдО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64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использования формирующего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/>
              <a:t>Центрировано на ученике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/>
              <a:t>Направляется учителем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/>
              <a:t>Разносторонне результативно (формирует </a:t>
            </a:r>
            <a:r>
              <a:rPr lang="ru-RU" sz="2800" dirty="0" err="1" smtClean="0"/>
              <a:t>сомооценивание</a:t>
            </a:r>
            <a:r>
              <a:rPr lang="ru-RU" sz="2800" dirty="0" smtClean="0"/>
              <a:t>; повышает мотивацию обучающихся; учитель совершенствует свои умения)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/>
              <a:t>Формирует учебный процесс (цель формирующего оценивания –улучшать качество учения, а не обеспечивать основания для выставления отметок.)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/>
              <a:t>Определяется контекстно (учителем; учеником; предметом)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/>
              <a:t>Непрерывно на протяжении всего процесса обучения (обратная связь)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800" dirty="0" smtClean="0"/>
              <a:t>Основано на качественном преподавании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8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752" y="304800"/>
            <a:ext cx="9618615" cy="6412121"/>
          </a:xfrm>
        </p:spPr>
        <p:txBody>
          <a:bodyPr>
            <a:noAutofit/>
          </a:bodyPr>
          <a:lstStyle/>
          <a:p>
            <a:r>
              <a:rPr lang="ru-RU" sz="2500" dirty="0"/>
              <a:t>Во время урока между учителем и детьми идет постоянный диалог. </a:t>
            </a:r>
            <a:r>
              <a:rPr lang="ru-RU" sz="2500" dirty="0" smtClean="0"/>
              <a:t>Учитель комментирует </a:t>
            </a:r>
            <a:r>
              <a:rPr lang="ru-RU" sz="2500" dirty="0"/>
              <a:t>работы учеников, показывая, что им удалось в этой работе и </a:t>
            </a:r>
            <a:r>
              <a:rPr lang="ru-RU" sz="2500" dirty="0" smtClean="0"/>
              <a:t>что нужно </a:t>
            </a:r>
            <a:r>
              <a:rPr lang="ru-RU" sz="2500" dirty="0"/>
              <a:t>сделать, чтобы следующая была лучше</a:t>
            </a:r>
            <a:r>
              <a:rPr lang="ru-RU" sz="2500" dirty="0" smtClean="0"/>
              <a:t>.</a:t>
            </a:r>
            <a:endParaRPr lang="ru-RU" sz="2500" dirty="0"/>
          </a:p>
          <a:p>
            <a:r>
              <a:rPr lang="ru-RU" sz="2500" dirty="0"/>
              <a:t>Ученики взаимодействуют друг с другом, задают вопросы не только </a:t>
            </a:r>
            <a:r>
              <a:rPr lang="ru-RU" sz="2500" dirty="0" smtClean="0"/>
              <a:t>учителю, но и товарищам, вместе обсуждают чью-либо работу, дают оценку собственной.</a:t>
            </a:r>
          </a:p>
          <a:p>
            <a:r>
              <a:rPr lang="ru-RU" sz="2500" dirty="0" smtClean="0"/>
              <a:t>Учебный </a:t>
            </a:r>
            <a:r>
              <a:rPr lang="ru-RU" sz="2500" dirty="0"/>
              <a:t>процесс открыт для учеников: в начале урока обсуждаются не только цели </a:t>
            </a:r>
            <a:r>
              <a:rPr lang="ru-RU" sz="2500" dirty="0" smtClean="0"/>
              <a:t>и задачи </a:t>
            </a:r>
            <a:r>
              <a:rPr lang="ru-RU" sz="2500" dirty="0"/>
              <a:t>урока, но и то, как будут оцениваться работы. Критерии оценки </a:t>
            </a:r>
            <a:r>
              <a:rPr lang="ru-RU" sz="2500" dirty="0" smtClean="0"/>
              <a:t>обсуждаются и </a:t>
            </a:r>
            <a:r>
              <a:rPr lang="ru-RU" sz="2500" dirty="0"/>
              <a:t>принимаются учителем вместе с </a:t>
            </a:r>
            <a:r>
              <a:rPr lang="ru-RU" sz="2500" dirty="0" smtClean="0"/>
              <a:t>учениками. В </a:t>
            </a:r>
            <a:r>
              <a:rPr lang="ru-RU" sz="2500" dirty="0"/>
              <a:t>классе задаётся много вопросов, которые направлены не только на </a:t>
            </a:r>
            <a:r>
              <a:rPr lang="ru-RU" sz="2500" dirty="0" smtClean="0"/>
              <a:t>проверку </a:t>
            </a:r>
            <a:r>
              <a:rPr lang="ru-RU" sz="2500" dirty="0"/>
              <a:t>знания материала, выполнения домашнего задания, а на выяснение </a:t>
            </a:r>
            <a:r>
              <a:rPr lang="ru-RU" sz="2500" dirty="0" smtClean="0"/>
              <a:t>того, что </a:t>
            </a:r>
            <a:r>
              <a:rPr lang="ru-RU" sz="2500" dirty="0"/>
              <a:t>понятно или непонятно ученикам, что им интересно и может усилить </a:t>
            </a:r>
            <a:r>
              <a:rPr lang="ru-RU" sz="2500" dirty="0" smtClean="0"/>
              <a:t>учебную активность</a:t>
            </a:r>
            <a:r>
              <a:rPr lang="ru-RU" sz="2500" dirty="0"/>
              <a:t>. Преобладают вопросы, которые носят преимущественно </a:t>
            </a:r>
            <a:r>
              <a:rPr lang="ru-RU" sz="2500" dirty="0" smtClean="0"/>
              <a:t>открытую проблемную </a:t>
            </a:r>
            <a:r>
              <a:rPr lang="ru-RU" sz="2500" dirty="0"/>
              <a:t>форму: «Почему?», «Как вы это можете объяснить?», «Какую связь </a:t>
            </a:r>
            <a:r>
              <a:rPr lang="ru-RU" sz="2500" dirty="0" smtClean="0"/>
              <a:t>вы видите</a:t>
            </a:r>
            <a:r>
              <a:rPr lang="ru-RU" sz="2500" dirty="0"/>
              <a:t>?» – и стимулируют осмысление изучаемого материала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2489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Пятибалльная система: как и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постановлении, подписанном народным комиссаром просвещения А.В. Луначарским в </a:t>
            </a:r>
            <a:r>
              <a:rPr lang="ru-RU" b="1" dirty="0"/>
              <a:t>мае 1918 </a:t>
            </a:r>
            <a:r>
              <a:rPr lang="ru-RU" dirty="0"/>
              <a:t>г., говорилось: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"1. Применение балльной системы для оценки познаний и поведения учащихся отменяется во всех без исключения случаях школьной практики.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2. Перевод из класса в класс и выдача свидетельств производится на основании успехов учащихся по отзывам педагогического совета</a:t>
            </a:r>
            <a:r>
              <a:rPr lang="ru-RU" dirty="0" smtClean="0"/>
              <a:t>..."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Вместо пяти цифровых оценок успеваемости осталось лишь две словесных: "удовлетворительно" и "неудовлетворительно</a:t>
            </a:r>
            <a:r>
              <a:rPr lang="ru-RU" dirty="0" smtClean="0"/>
              <a:t>".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1935 год.</a:t>
            </a:r>
            <a:r>
              <a:rPr lang="ru-RU" dirty="0"/>
              <a:t> Именно тогда пятибалльная система оценки знаний учеников была введена в российских </a:t>
            </a:r>
            <a:r>
              <a:rPr lang="ru-RU" dirty="0" smtClean="0"/>
              <a:t>школах </a:t>
            </a:r>
            <a:r>
              <a:rPr lang="ru-RU" dirty="0"/>
              <a:t>Совет народных комиссаров СССР и Центральный комитет ВКП(б) приняли постановление: "Установить в школах следующие пять степеней оценки успеваемости учащихся (отметки): 1) очень плохо, 2) плохо, 3) посредственно, 4) хорошо и 5) отлично"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Словесные </a:t>
            </a:r>
            <a:r>
              <a:rPr lang="ru-RU" b="1" i="1" dirty="0"/>
              <a:t>оценки окончательно заменили на цифровые в 1944 году. </a:t>
            </a:r>
            <a:r>
              <a:rPr lang="ru-RU" dirty="0"/>
              <a:t>В январе Совет народных комиссаров РСФСР постановил: принять предложение </a:t>
            </a:r>
            <a:r>
              <a:rPr lang="ru-RU" dirty="0" err="1"/>
              <a:t>Наркомпроса</a:t>
            </a:r>
            <a:r>
              <a:rPr lang="ru-RU" dirty="0"/>
              <a:t> о замене применяемой в школе словесной системы оценки успеваемости и поведения учащихся – отлично, хорошо, посредственно, плохо, очень плохо – </a:t>
            </a:r>
            <a:r>
              <a:rPr lang="ru-RU" i="1" dirty="0"/>
              <a:t>цифровой пятибалльной системой</a:t>
            </a:r>
            <a:r>
              <a:rPr lang="ru-RU" dirty="0"/>
              <a:t>. Она используется в наших школах до сих пор.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8" y="649705"/>
            <a:ext cx="9223923" cy="931244"/>
          </a:xfrm>
        </p:spPr>
        <p:txBody>
          <a:bodyPr/>
          <a:lstStyle/>
          <a:p>
            <a:r>
              <a:rPr lang="ru-RU" dirty="0" smtClean="0"/>
              <a:t>Виды и формы учебных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50" y="2224557"/>
            <a:ext cx="11562347" cy="387579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sz="2600" dirty="0"/>
              <a:t>работы учащихся </a:t>
            </a:r>
            <a:r>
              <a:rPr lang="ru-RU" sz="2600" dirty="0" smtClean="0"/>
              <a:t>(домашние </a:t>
            </a:r>
            <a:r>
              <a:rPr lang="ru-RU" sz="2600" dirty="0"/>
              <a:t>задания, мини-проекты и </a:t>
            </a:r>
            <a:r>
              <a:rPr lang="ru-RU" sz="2600" dirty="0" smtClean="0"/>
              <a:t>презентации</a:t>
            </a:r>
            <a:r>
              <a:rPr lang="ru-RU" sz="2600" dirty="0"/>
              <a:t>, разнообразные тексты, отчеты о наблюдениях </a:t>
            </a:r>
            <a:r>
              <a:rPr lang="ru-RU" sz="2600" dirty="0" smtClean="0"/>
              <a:t>и экспериментах</a:t>
            </a:r>
            <a:r>
              <a:rPr lang="ru-RU" sz="2600" dirty="0"/>
              <a:t>, дневники, собранные массивы данных, </a:t>
            </a:r>
            <a:r>
              <a:rPr lang="ru-RU" sz="2600" dirty="0" smtClean="0"/>
              <a:t>подборки </a:t>
            </a:r>
            <a:r>
              <a:rPr lang="ru-RU" sz="2600" dirty="0"/>
              <a:t>информационных материалов, а также </a:t>
            </a:r>
            <a:r>
              <a:rPr lang="ru-RU" sz="2600" dirty="0" smtClean="0"/>
              <a:t>разнообразные инициативные </a:t>
            </a:r>
            <a:r>
              <a:rPr lang="ru-RU" sz="2600" dirty="0"/>
              <a:t>творческие работы);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 smtClean="0"/>
              <a:t>индивидуальная </a:t>
            </a:r>
            <a:r>
              <a:rPr lang="ru-RU" sz="2600" dirty="0"/>
              <a:t>и совместная деятельность учащихся в </a:t>
            </a:r>
            <a:r>
              <a:rPr lang="ru-RU" sz="2600" dirty="0" smtClean="0"/>
              <a:t>ходе выполнения </a:t>
            </a:r>
            <a:r>
              <a:rPr lang="ru-RU" sz="2600" dirty="0"/>
              <a:t>работ;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 smtClean="0"/>
              <a:t>статистические </a:t>
            </a:r>
            <a:r>
              <a:rPr lang="ru-RU" sz="2600" dirty="0"/>
              <a:t>данные, основанные на ясно выраженных </a:t>
            </a:r>
            <a:r>
              <a:rPr lang="ru-RU" sz="2600" dirty="0" smtClean="0"/>
              <a:t>показателях </a:t>
            </a:r>
            <a:r>
              <a:rPr lang="ru-RU" sz="2600" dirty="0"/>
              <a:t>и получаемые в ходе целенаправленных </a:t>
            </a:r>
            <a:r>
              <a:rPr lang="ru-RU" sz="2600" dirty="0" smtClean="0"/>
              <a:t>наблюдений или </a:t>
            </a:r>
            <a:r>
              <a:rPr lang="ru-RU" sz="2600" dirty="0"/>
              <a:t>мини-исследований;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 smtClean="0"/>
              <a:t>результаты </a:t>
            </a:r>
            <a:r>
              <a:rPr lang="ru-RU" sz="2600" dirty="0"/>
              <a:t>тестирования (результаты устных и </a:t>
            </a:r>
            <a:r>
              <a:rPr lang="ru-RU" sz="2600" dirty="0" smtClean="0"/>
              <a:t>письменных проверочных </a:t>
            </a:r>
            <a:r>
              <a:rPr lang="ru-RU" sz="2600" dirty="0"/>
              <a:t>работ).</a:t>
            </a:r>
          </a:p>
        </p:txBody>
      </p:sp>
    </p:spTree>
    <p:extLst>
      <p:ext uri="{BB962C8B-B14F-4D97-AF65-F5344CB8AC3E}">
        <p14:creationId xmlns:p14="http://schemas.microsoft.com/office/powerpoint/2010/main" val="2551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252413"/>
          <a:ext cx="1005840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1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Дорожная 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Перевести цели в измеряемые результаты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Определить необходимый для них уровень достижений (например, классификацию </a:t>
            </a:r>
            <a:r>
              <a:rPr lang="ru-RU" sz="2800" dirty="0" err="1" smtClean="0"/>
              <a:t>Блума</a:t>
            </a:r>
            <a:r>
              <a:rPr lang="ru-RU" sz="2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Отобрать содержание, </a:t>
            </a:r>
            <a:r>
              <a:rPr lang="ru-RU" sz="2800" b="1" dirty="0" smtClean="0"/>
              <a:t>техники оценивания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Выбрать и реализовать соответствующие методы обучения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Провести оценивание и установить, достигнуты ли измеримые учебные результаты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7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Техники формирующего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483" y="1845733"/>
            <a:ext cx="11165305" cy="4398655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Наблюдение: </a:t>
            </a:r>
            <a:r>
              <a:rPr lang="ru-RU" sz="2400" dirty="0"/>
              <a:t>Наблюдая за детьми и слушая их дискуссию, учитель </a:t>
            </a:r>
            <a:r>
              <a:rPr lang="ru-RU" sz="2400" dirty="0" smtClean="0"/>
              <a:t>оценивает</a:t>
            </a:r>
            <a:r>
              <a:rPr lang="ru-RU" sz="2400" dirty="0"/>
              <a:t>, как происходит учение. Наблюдая за определёнными </a:t>
            </a:r>
            <a:r>
              <a:rPr lang="ru-RU" sz="2400" dirty="0" smtClean="0"/>
              <a:t>детьми по </a:t>
            </a:r>
            <a:r>
              <a:rPr lang="ru-RU" sz="2400" dirty="0"/>
              <a:t>намеченному плану, учитель поддерживает их в ходе </a:t>
            </a:r>
            <a:r>
              <a:rPr lang="ru-RU" sz="2400" dirty="0" smtClean="0"/>
              <a:t>урока. Например</a:t>
            </a:r>
            <a:r>
              <a:rPr lang="ru-RU" sz="2400" dirty="0"/>
              <a:t>, видя, что класс разделился на тех, кто </a:t>
            </a:r>
            <a:r>
              <a:rPr lang="ru-RU" sz="2400" dirty="0" smtClean="0"/>
              <a:t>справился с </a:t>
            </a:r>
            <a:r>
              <a:rPr lang="ru-RU" sz="2400" dirty="0"/>
              <a:t>предложенным заданием, и тех, кто обнаружил </a:t>
            </a:r>
            <a:r>
              <a:rPr lang="ru-RU" sz="2400" dirty="0" smtClean="0"/>
              <a:t>непонимание материала</a:t>
            </a:r>
            <a:r>
              <a:rPr lang="ru-RU" sz="2400" dirty="0"/>
              <a:t>, учитель переходит к дифференцированной работе </a:t>
            </a:r>
            <a:r>
              <a:rPr lang="ru-RU" sz="2400" dirty="0" smtClean="0"/>
              <a:t>в группах</a:t>
            </a:r>
            <a:r>
              <a:rPr lang="ru-RU" sz="2400" dirty="0"/>
              <a:t>. У него есть, как минимум, две возможности:</a:t>
            </a:r>
          </a:p>
          <a:p>
            <a:r>
              <a:rPr lang="ru-RU" sz="2400" dirty="0"/>
              <a:t>1. Разделить учеников на группы по уровню достижений на </a:t>
            </a:r>
            <a:r>
              <a:rPr lang="ru-RU" sz="2400" dirty="0" smtClean="0"/>
              <a:t>данный </a:t>
            </a:r>
            <a:r>
              <a:rPr lang="ru-RU" sz="2400" dirty="0"/>
              <a:t>момент и дать дифференцированные по сложности </a:t>
            </a:r>
            <a:r>
              <a:rPr lang="ru-RU" sz="2400" dirty="0" smtClean="0"/>
              <a:t>задания, оказывая </a:t>
            </a:r>
            <a:r>
              <a:rPr lang="ru-RU" sz="2400" dirty="0"/>
              <a:t>поддержку группе, в которую вошли дети с </a:t>
            </a:r>
            <a:r>
              <a:rPr lang="ru-RU" sz="2400" dirty="0" smtClean="0"/>
              <a:t>наибольшими трудностями</a:t>
            </a:r>
            <a:r>
              <a:rPr lang="ru-RU" sz="2400" dirty="0"/>
              <a:t>.</a:t>
            </a:r>
          </a:p>
          <a:p>
            <a:r>
              <a:rPr lang="ru-RU" sz="2400" dirty="0"/>
              <a:t>2. Сформировать смешанные группы, в каждую из </a:t>
            </a:r>
            <a:r>
              <a:rPr lang="ru-RU" sz="2400" dirty="0" smtClean="0"/>
              <a:t>которых войдут </a:t>
            </a:r>
            <a:r>
              <a:rPr lang="ru-RU" sz="2400" dirty="0"/>
              <a:t>ученики, максимально овладевшие материалом, </a:t>
            </a:r>
            <a:r>
              <a:rPr lang="ru-RU" sz="2400" dirty="0" smtClean="0"/>
              <a:t>которым будет </a:t>
            </a:r>
            <a:r>
              <a:rPr lang="ru-RU" sz="2400" dirty="0"/>
              <a:t>поставлена задача помочь справиться с </a:t>
            </a:r>
            <a:r>
              <a:rPr lang="ru-RU" sz="2400" dirty="0" smtClean="0"/>
              <a:t>заданиями</a:t>
            </a:r>
            <a:endParaRPr lang="ru-RU" sz="2400" b="1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3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343" y="0"/>
            <a:ext cx="10058400" cy="988744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Техники формирующего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53" y="2035262"/>
            <a:ext cx="11345779" cy="3693532"/>
          </a:xfrm>
        </p:spPr>
        <p:txBody>
          <a:bodyPr>
            <a:noAutofit/>
          </a:bodyPr>
          <a:lstStyle/>
          <a:p>
            <a:r>
              <a:rPr lang="ru-RU" dirty="0"/>
              <a:t>Беседы-обсуждения - дискутируя с учениками, учитель оценивает их понимание, обнаруживает причины затруднений и ошибочных понятий, фиксирует проблемные пункты урока. Проводя обсуждение, учитель проверяет предыдущие оценки и гипотезы, обсуждает прогресс учеников, результаты их </a:t>
            </a:r>
            <a:r>
              <a:rPr lang="ru-RU" dirty="0" err="1"/>
              <a:t>самооценивания</a:t>
            </a:r>
            <a:r>
              <a:rPr lang="ru-RU" dirty="0"/>
              <a:t> для того, чтобы подготовить следующие шаги в обучении</a:t>
            </a:r>
          </a:p>
          <a:p>
            <a:r>
              <a:rPr lang="ru-RU" dirty="0"/>
              <a:t>Анализ как способ осуществления формирующего оценивания может быть использован следующим образом. Письменные работы обсуждаются и оцениваются вместе с детьми. Это делается для того, чтобы идентифицировать общие ошибки и неправильное понимание и показать детям, что нужно делать, чтобы улучшить свои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3387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79" y="678489"/>
            <a:ext cx="8782021" cy="82030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формирующего </a:t>
            </a:r>
            <a:r>
              <a:rPr lang="ru-RU" dirty="0"/>
              <a:t>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354" y="2844266"/>
            <a:ext cx="11694695" cy="1962865"/>
          </a:xfrm>
        </p:spPr>
        <p:txBody>
          <a:bodyPr>
            <a:noAutofit/>
          </a:bodyPr>
          <a:lstStyle/>
          <a:p>
            <a:r>
              <a:rPr lang="ru-RU" b="1" u="sng" dirty="0"/>
              <a:t>Проверка понимания материала</a:t>
            </a:r>
            <a:r>
              <a:rPr lang="ru-RU" i="1" dirty="0"/>
              <a:t>. </a:t>
            </a:r>
            <a:r>
              <a:rPr lang="ru-RU" dirty="0"/>
              <a:t>Проверка-повторение с заранее подготовленными или спонтанными вопросами позволяет в тот же момент оценить вместе с детьми их знания. Краткий проверочный обзор пройденного помогает ученикам и учителю выявить материал, который нуждается в повторении и пересмотре, и спланировать следующие этапы курса</a:t>
            </a:r>
            <a:r>
              <a:rPr lang="ru-RU" dirty="0" smtClean="0"/>
              <a:t>.</a:t>
            </a: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7265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Техники формирующего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Краткий пятиминутный обзор-резюме результатов прошлого урока</a:t>
            </a:r>
            <a:r>
              <a:rPr lang="ru-RU" i="1" dirty="0"/>
              <a:t>. </a:t>
            </a:r>
            <a:r>
              <a:rPr lang="ru-RU" dirty="0"/>
              <a:t>Для этого учитель использует вопросы, которые задаются без поднятия руки и могут обсуждаться с соседом. Детям предлагается быстро обсудить с партнёром то, что они поняли или не поняли на прошлом уроке. </a:t>
            </a:r>
            <a:r>
              <a:rPr lang="ru-RU" dirty="0" smtClean="0"/>
              <a:t>После </a:t>
            </a:r>
            <a:r>
              <a:rPr lang="ru-RU" dirty="0"/>
              <a:t>обсуждения учитель спрашивает детей, какие вопросы у них возникли, и таким образом собирает все ключевые моменты, которые не были поняты классом. Эта ситуация не является контрольным опросом, её цель – диагностика. На основе заданных вопросов и наблюдений учитель может оценить, что дети понимают на данный момент и каковы их возможности продвижения</a:t>
            </a:r>
            <a:r>
              <a:rPr lang="ru-RU" i="1" dirty="0"/>
              <a:t>. </a:t>
            </a:r>
            <a:r>
              <a:rPr lang="ru-RU" dirty="0"/>
              <a:t>Позволяет включить в работу всех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6" y="286603"/>
            <a:ext cx="9248503" cy="1450757"/>
          </a:xfrm>
        </p:spPr>
        <p:txBody>
          <a:bodyPr/>
          <a:lstStyle/>
          <a:p>
            <a:r>
              <a:rPr lang="ru-RU" dirty="0" smtClean="0"/>
              <a:t>Обратная связь как основа формирующего 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083" y="2786260"/>
            <a:ext cx="10361596" cy="2830769"/>
          </a:xfrm>
        </p:spPr>
        <p:txBody>
          <a:bodyPr>
            <a:norm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ажно</a:t>
            </a:r>
            <a:r>
              <a:rPr lang="ru-RU" sz="2800" dirty="0"/>
              <a:t>, чтобы информация, которую даёт </a:t>
            </a:r>
            <a:r>
              <a:rPr lang="ru-RU" sz="2800" dirty="0" smtClean="0"/>
              <a:t>ученику учитель</a:t>
            </a:r>
            <a:r>
              <a:rPr lang="ru-RU" sz="2800" dirty="0"/>
              <a:t>, мотивировала его продвигаться, делать усилия и </a:t>
            </a:r>
            <a:r>
              <a:rPr lang="ru-RU" sz="2800" dirty="0" smtClean="0"/>
              <a:t>надеяться на </a:t>
            </a:r>
            <a:r>
              <a:rPr lang="ru-RU" sz="2800" dirty="0"/>
              <a:t>успех.</a:t>
            </a:r>
          </a:p>
          <a:p>
            <a:r>
              <a:rPr lang="ru-RU" sz="2800" dirty="0"/>
              <a:t>Важно иметь в виду </a:t>
            </a:r>
            <a:r>
              <a:rPr lang="ru-RU" sz="2800" b="1" i="1" dirty="0"/>
              <a:t>основный принцип </a:t>
            </a:r>
            <a:r>
              <a:rPr lang="ru-RU" sz="2800" dirty="0"/>
              <a:t>такой обратной </a:t>
            </a:r>
            <a:r>
              <a:rPr lang="ru-RU" sz="2800" dirty="0" smtClean="0"/>
              <a:t>связи: оценивание</a:t>
            </a:r>
            <a:r>
              <a:rPr lang="ru-RU" sz="2800" dirty="0"/>
              <a:t>, которое поддерживает учение, укрепляет </a:t>
            </a:r>
            <a:r>
              <a:rPr lang="ru-RU" sz="2800" dirty="0" smtClean="0"/>
              <a:t>мотивацию, направляя </a:t>
            </a:r>
            <a:r>
              <a:rPr lang="ru-RU" sz="2800" dirty="0"/>
              <a:t>учащихся на прогресс и достижения, а не неудачи.</a:t>
            </a:r>
          </a:p>
        </p:txBody>
      </p:sp>
    </p:spTree>
    <p:extLst>
      <p:ext uri="{BB962C8B-B14F-4D97-AF65-F5344CB8AC3E}">
        <p14:creationId xmlns:p14="http://schemas.microsoft.com/office/powerpoint/2010/main" val="1721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Обратная связь как основа формирующего 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ринципы </a:t>
            </a:r>
            <a:r>
              <a:rPr lang="ru-RU" sz="2800" i="1" dirty="0"/>
              <a:t>оказания обратной </a:t>
            </a:r>
            <a:r>
              <a:rPr lang="ru-RU" sz="2800" i="1" dirty="0" smtClean="0"/>
              <a:t>связи</a:t>
            </a:r>
            <a:r>
              <a:rPr lang="en-US" sz="2800" i="1" dirty="0" smtClean="0"/>
              <a:t>:</a:t>
            </a:r>
            <a:endParaRPr lang="ru-RU" sz="2800" i="1" dirty="0" smtClean="0"/>
          </a:p>
          <a:p>
            <a:r>
              <a:rPr lang="ru-RU" sz="2800" b="1" dirty="0"/>
              <a:t>1. Показывать, что получилось хорошо. </a:t>
            </a:r>
            <a:r>
              <a:rPr lang="ru-RU" sz="2800" dirty="0"/>
              <a:t>Учитель находит </a:t>
            </a:r>
            <a:r>
              <a:rPr lang="ru-RU" sz="2800" dirty="0" smtClean="0"/>
              <a:t>три наиболее </a:t>
            </a:r>
            <a:r>
              <a:rPr lang="ru-RU" sz="2800" dirty="0"/>
              <a:t>удачных места в работе, которые соотносятся с </a:t>
            </a:r>
            <a:r>
              <a:rPr lang="ru-RU" sz="2800" dirty="0" smtClean="0"/>
              <a:t>учебными целями</a:t>
            </a:r>
            <a:r>
              <a:rPr lang="ru-RU" sz="2800" dirty="0"/>
              <a:t>, и подчёркивает их, выделяет цветом или </a:t>
            </a:r>
            <a:r>
              <a:rPr lang="ru-RU" sz="2800" dirty="0" smtClean="0"/>
              <a:t>берёт </a:t>
            </a:r>
            <a:r>
              <a:rPr lang="ru-RU" sz="2800" dirty="0"/>
              <a:t>в рамку. </a:t>
            </a:r>
            <a:r>
              <a:rPr lang="ru-RU" sz="2800" dirty="0" smtClean="0"/>
              <a:t>Это избавляет </a:t>
            </a:r>
            <a:r>
              <a:rPr lang="ru-RU" sz="2800" dirty="0"/>
              <a:t>его от необходимости делать многословную запись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2. Указывать, что нуждается в улучшении (исправлении</a:t>
            </a:r>
            <a:r>
              <a:rPr lang="ru-RU" sz="2800" b="1" dirty="0" smtClean="0"/>
              <a:t>). </a:t>
            </a:r>
            <a:r>
              <a:rPr lang="ru-RU" sz="2800" dirty="0" smtClean="0"/>
              <a:t>Учитель</a:t>
            </a:r>
            <a:r>
              <a:rPr lang="ru-RU" sz="2800" dirty="0"/>
              <a:t>, используя специальные символы, например </a:t>
            </a:r>
            <a:r>
              <a:rPr lang="ru-RU" sz="2800" dirty="0" smtClean="0"/>
              <a:t>стрелку, галочку </a:t>
            </a:r>
            <a:r>
              <a:rPr lang="ru-RU" sz="2800" dirty="0"/>
              <a:t>и т.п., отмечает абсолютно точно места в работе, </a:t>
            </a:r>
            <a:r>
              <a:rPr lang="ru-RU" sz="2800" dirty="0" smtClean="0"/>
              <a:t>которые необходимо </a:t>
            </a:r>
            <a:r>
              <a:rPr lang="ru-RU" sz="2800" dirty="0"/>
              <a:t>исправить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Обратная связь как основа формирующего 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8" y="1845733"/>
            <a:ext cx="11658600" cy="4422719"/>
          </a:xfrm>
        </p:spPr>
        <p:txBody>
          <a:bodyPr>
            <a:normAutofit lnSpcReduction="10000"/>
          </a:bodyPr>
          <a:lstStyle/>
          <a:p>
            <a:r>
              <a:rPr lang="ru-RU" sz="2400" i="1" dirty="0"/>
              <a:t>Принципы оказания обратной связи</a:t>
            </a:r>
            <a:r>
              <a:rPr lang="en-US" sz="2400" i="1" dirty="0" smtClean="0"/>
              <a:t>:</a:t>
            </a:r>
            <a:endParaRPr lang="ru-RU" sz="2400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3. Давать рекомендации о необходимых </a:t>
            </a:r>
            <a:r>
              <a:rPr lang="ru-RU" sz="2400" b="1" dirty="0" smtClean="0"/>
              <a:t>исправлениях. </a:t>
            </a:r>
            <a:r>
              <a:rPr lang="ru-RU" sz="2400" dirty="0" smtClean="0"/>
              <a:t>Учитель </a:t>
            </a:r>
            <a:r>
              <a:rPr lang="ru-RU" sz="2400" dirty="0"/>
              <a:t>пишет, что нужно сделать для исправления и </a:t>
            </a:r>
            <a:r>
              <a:rPr lang="ru-RU" sz="2400" dirty="0" smtClean="0"/>
              <a:t>улучшения работы</a:t>
            </a:r>
            <a:r>
              <a:rPr lang="ru-RU" sz="2400" dirty="0"/>
              <a:t>, чтобы ученик знал, как ему добиться нужного </a:t>
            </a:r>
            <a:r>
              <a:rPr lang="ru-RU" sz="2400" dirty="0" smtClean="0"/>
              <a:t>результата. Для </a:t>
            </a:r>
            <a:r>
              <a:rPr lang="ru-RU" sz="2400" dirty="0"/>
              <a:t>этого существует три способа, каждый из них связан с </a:t>
            </a:r>
            <a:r>
              <a:rPr lang="ru-RU" sz="2400" dirty="0" smtClean="0"/>
              <a:t>определённой </a:t>
            </a:r>
            <a:r>
              <a:rPr lang="ru-RU" sz="2400" dirty="0"/>
              <a:t>областью </a:t>
            </a:r>
            <a:r>
              <a:rPr lang="ru-RU" sz="2400" dirty="0" smtClean="0"/>
              <a:t>исправлений: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/>
              <a:t>напоминание </a:t>
            </a:r>
            <a:r>
              <a:rPr lang="ru-RU" sz="2400" dirty="0"/>
              <a:t>(ученику напоминают установленные </a:t>
            </a:r>
            <a:r>
              <a:rPr lang="ru-RU" sz="2400" dirty="0" smtClean="0"/>
              <a:t>учебные цели</a:t>
            </a:r>
            <a:r>
              <a:rPr lang="ru-RU" sz="2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i="1" dirty="0" smtClean="0"/>
              <a:t>показ </a:t>
            </a:r>
            <a:r>
              <a:rPr lang="ru-RU" sz="2400" dirty="0"/>
              <a:t>(приводят примеры того, что ученику необходимо </a:t>
            </a:r>
            <a:r>
              <a:rPr lang="ru-RU" sz="2400" dirty="0" smtClean="0"/>
              <a:t>сделать</a:t>
            </a:r>
            <a:r>
              <a:rPr lang="ru-RU" sz="24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/>
              <a:t>пример </a:t>
            </a:r>
            <a:r>
              <a:rPr lang="ru-RU" sz="2400" dirty="0"/>
              <a:t>(предлагают конкретные выражения, слова и </a:t>
            </a:r>
            <a:r>
              <a:rPr lang="ru-RU" sz="2400" dirty="0" smtClean="0"/>
              <a:t>формы, которые </a:t>
            </a:r>
            <a:r>
              <a:rPr lang="ru-RU" sz="2400" dirty="0"/>
              <a:t>надо копировать</a:t>
            </a:r>
            <a:r>
              <a:rPr lang="ru-RU" sz="2400" dirty="0" smtClean="0"/>
              <a:t>)</a:t>
            </a:r>
          </a:p>
          <a:p>
            <a:r>
              <a:rPr lang="ru-RU" sz="2400" b="1" dirty="0"/>
              <a:t>4. Создавать возможность вносить исправления. </a:t>
            </a:r>
            <a:r>
              <a:rPr lang="ru-RU" sz="2400" dirty="0"/>
              <a:t>На </a:t>
            </a:r>
            <a:r>
              <a:rPr lang="ru-RU" sz="2400" dirty="0" smtClean="0"/>
              <a:t>уроке детям </a:t>
            </a:r>
            <a:r>
              <a:rPr lang="ru-RU" sz="2400" dirty="0"/>
              <a:t>дают время (примерно 10 минут), чтобы прочитать </a:t>
            </a:r>
            <a:r>
              <a:rPr lang="ru-RU" sz="2400" dirty="0" smtClean="0"/>
              <a:t>рекомендации </a:t>
            </a:r>
            <a:r>
              <a:rPr lang="ru-RU" sz="2400" dirty="0"/>
              <a:t>и сделать соответствующие исправления. Учитель </a:t>
            </a:r>
            <a:r>
              <a:rPr lang="ru-RU" sz="2400" dirty="0" smtClean="0"/>
              <a:t>может попросить </a:t>
            </a:r>
            <a:r>
              <a:rPr lang="ru-RU" sz="2400" dirty="0"/>
              <a:t>тех учеников, кто уже </a:t>
            </a:r>
            <a:r>
              <a:rPr lang="ru-RU" sz="2400" dirty="0" smtClean="0"/>
              <a:t>справился </a:t>
            </a:r>
            <a:r>
              <a:rPr lang="ru-RU" sz="2400" dirty="0"/>
              <a:t>со своей работой, </a:t>
            </a:r>
            <a:r>
              <a:rPr lang="ru-RU" sz="2400" dirty="0" smtClean="0"/>
              <a:t>по мочь </a:t>
            </a:r>
            <a:r>
              <a:rPr lang="ru-RU" sz="2400" dirty="0"/>
              <a:t>тем, кто испытывает затруднения.</a:t>
            </a:r>
            <a:endParaRPr lang="ru-RU" sz="24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6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484" y="2416115"/>
            <a:ext cx="5945738" cy="190805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  <a:ea typeface="+mn-ea"/>
                <a:cs typeface="+mn-cs"/>
              </a:rPr>
              <a:t>1. Определите </a:t>
            </a:r>
            <a:r>
              <a:rPr lang="ru-RU" sz="3200" dirty="0">
                <a:latin typeface="+mn-lt"/>
                <a:ea typeface="+mn-ea"/>
                <a:cs typeface="+mn-cs"/>
              </a:rPr>
              <a:t>время действия картины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?</a:t>
            </a:r>
            <a:br>
              <a:rPr lang="ru-RU" sz="3200" dirty="0" smtClean="0">
                <a:latin typeface="+mn-lt"/>
                <a:ea typeface="+mn-ea"/>
                <a:cs typeface="+mn-cs"/>
              </a:rPr>
            </a:br>
            <a:r>
              <a:rPr lang="ru-RU" sz="3200" dirty="0" smtClean="0">
                <a:latin typeface="+mn-lt"/>
                <a:ea typeface="+mn-ea"/>
                <a:cs typeface="+mn-cs"/>
              </a:rPr>
              <a:t>2. Что 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оценивали 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в советской школе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?</a:t>
            </a:r>
            <a:br>
              <a:rPr lang="ru-RU" sz="3200" dirty="0" smtClean="0">
                <a:latin typeface="+mn-lt"/>
                <a:ea typeface="+mn-ea"/>
                <a:cs typeface="+mn-cs"/>
              </a:rPr>
            </a:br>
            <a:r>
              <a:rPr lang="ru-RU" sz="3200" dirty="0" smtClean="0">
                <a:latin typeface="+mn-lt"/>
                <a:ea typeface="+mn-ea"/>
                <a:cs typeface="+mn-cs"/>
              </a:rPr>
              <a:t>3. </a:t>
            </a:r>
            <a:r>
              <a:rPr lang="ru-RU" sz="3200" dirty="0">
                <a:latin typeface="+mn-lt"/>
                <a:ea typeface="+mn-ea"/>
                <a:cs typeface="+mn-cs"/>
              </a:rPr>
              <a:t>К</a:t>
            </a:r>
            <a:r>
              <a:rPr lang="ru-RU" sz="3200" dirty="0">
                <a:latin typeface="+mn-lt"/>
                <a:ea typeface="+mn-ea"/>
                <a:cs typeface="+mn-cs"/>
              </a:rPr>
              <a:t>ого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>оценивали?</a:t>
            </a:r>
            <a:r>
              <a:rPr lang="ru-RU" sz="3200" dirty="0" smtClean="0"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latin typeface="+mn-lt"/>
                <a:ea typeface="+mn-ea"/>
                <a:cs typeface="+mn-cs"/>
              </a:rPr>
            </a:br>
            <a:r>
              <a:rPr lang="ru-RU" sz="3200" dirty="0" smtClean="0">
                <a:latin typeface="+mn-lt"/>
                <a:ea typeface="+mn-ea"/>
                <a:cs typeface="+mn-cs"/>
              </a:rPr>
              <a:t>3. Как оценивали?</a:t>
            </a:r>
            <a:endParaRPr lang="ru-RU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2" y="1930919"/>
            <a:ext cx="4387040" cy="4910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5271" y="5842255"/>
            <a:ext cx="5448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Ф. Решетников. Опять двойка. </a:t>
            </a:r>
          </a:p>
        </p:txBody>
      </p:sp>
    </p:spTree>
    <p:extLst>
      <p:ext uri="{BB962C8B-B14F-4D97-AF65-F5344CB8AC3E}">
        <p14:creationId xmlns:p14="http://schemas.microsoft.com/office/powerpoint/2010/main" val="33231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368" y="286603"/>
            <a:ext cx="8973312" cy="10849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Техники формирующего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оценивания: рефлексия и </a:t>
            </a:r>
            <a:r>
              <a:rPr lang="ru-RU" b="1" dirty="0" err="1">
                <a:latin typeface="+mn-lt"/>
              </a:rPr>
              <a:t>самооценивание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947" y="1894114"/>
            <a:ext cx="11393906" cy="4398402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1" dirty="0"/>
              <a:t>Методика «Недельные отчёты»</a:t>
            </a:r>
          </a:p>
          <a:p>
            <a:r>
              <a:rPr lang="ru-RU" sz="2600" dirty="0"/>
              <a:t>Использование методики «Недельные отчёты» позволяет </a:t>
            </a:r>
            <a:r>
              <a:rPr lang="ru-RU" sz="2600" dirty="0" smtClean="0"/>
              <a:t>обеспечивать </a:t>
            </a:r>
            <a:r>
              <a:rPr lang="ru-RU" sz="2600" dirty="0"/>
              <a:t>быструю обратную связь, с помощью которой </a:t>
            </a:r>
            <a:r>
              <a:rPr lang="ru-RU" sz="2600" dirty="0" smtClean="0"/>
              <a:t>ученики сообщают</a:t>
            </a:r>
            <a:r>
              <a:rPr lang="ru-RU" sz="2600" dirty="0"/>
              <a:t>, чему они научились за неделю и какие трудности у </a:t>
            </a:r>
            <a:r>
              <a:rPr lang="ru-RU" sz="2600" dirty="0" smtClean="0"/>
              <a:t>них возникли</a:t>
            </a:r>
            <a:r>
              <a:rPr lang="ru-RU" sz="2600" dirty="0"/>
              <a:t>. Эту методику можно использовать в работе с </a:t>
            </a:r>
            <a:r>
              <a:rPr lang="ru-RU" sz="2600" dirty="0" smtClean="0"/>
              <a:t>детьми, которые </a:t>
            </a:r>
            <a:r>
              <a:rPr lang="ru-RU" sz="2600" dirty="0"/>
              <a:t>уже могут определить, насколько им понятен </a:t>
            </a:r>
            <a:r>
              <a:rPr lang="ru-RU" sz="2600" dirty="0" smtClean="0"/>
              <a:t>материал и </a:t>
            </a:r>
            <a:r>
              <a:rPr lang="ru-RU" sz="2600" dirty="0"/>
              <a:t>сформулировать вопрос, если чувствуют себя неуверенно. </a:t>
            </a:r>
            <a:r>
              <a:rPr lang="ru-RU" sz="2600" dirty="0" smtClean="0"/>
              <a:t>Как правило</a:t>
            </a:r>
            <a:r>
              <a:rPr lang="ru-RU" sz="2600" dirty="0"/>
              <a:t>, этого можно ожидать от учеников, достигших </a:t>
            </a:r>
            <a:r>
              <a:rPr lang="ru-RU" sz="2600" dirty="0" smtClean="0"/>
              <a:t>подросткового </a:t>
            </a:r>
            <a:r>
              <a:rPr lang="ru-RU" sz="2600" dirty="0"/>
              <a:t>возраста, то есть в середине основной школы. Но </a:t>
            </a:r>
            <a:r>
              <a:rPr lang="ru-RU" sz="2600" dirty="0" smtClean="0"/>
              <a:t>решение, справятся </a:t>
            </a:r>
            <a:r>
              <a:rPr lang="ru-RU" sz="2600" dirty="0"/>
              <a:t>ученики с такой задачей или нет, остаётся за учителем.</a:t>
            </a:r>
          </a:p>
          <a:p>
            <a:r>
              <a:rPr lang="ru-RU" sz="2600" dirty="0"/>
              <a:t>Форма проведения методики достаточно простая. «</a:t>
            </a:r>
            <a:r>
              <a:rPr lang="ru-RU" sz="2600" dirty="0" smtClean="0"/>
              <a:t>Недельные отчёты</a:t>
            </a:r>
            <a:r>
              <a:rPr lang="ru-RU" sz="2600" dirty="0"/>
              <a:t>» – это опросные листы, которые ученики заполняют раз </a:t>
            </a:r>
            <a:r>
              <a:rPr lang="ru-RU" sz="2600" dirty="0" smtClean="0"/>
              <a:t>в неделю</a:t>
            </a:r>
            <a:r>
              <a:rPr lang="ru-RU" sz="2600" dirty="0"/>
              <a:t>, отвечая на 3 вопроса:</a:t>
            </a:r>
          </a:p>
          <a:p>
            <a:r>
              <a:rPr lang="ru-RU" sz="2600" dirty="0" smtClean="0"/>
              <a:t>1</a:t>
            </a:r>
            <a:r>
              <a:rPr lang="en-US" sz="2600" dirty="0" smtClean="0"/>
              <a:t>.</a:t>
            </a:r>
            <a:r>
              <a:rPr lang="ru-RU" sz="2600" dirty="0" smtClean="0"/>
              <a:t> Чему </a:t>
            </a:r>
            <a:r>
              <a:rPr lang="ru-RU" sz="2600" dirty="0"/>
              <a:t>я </a:t>
            </a:r>
            <a:r>
              <a:rPr lang="ru-RU" sz="2600" dirty="0" smtClean="0"/>
              <a:t>научился </a:t>
            </a:r>
            <a:r>
              <a:rPr lang="ru-RU" sz="2600" dirty="0"/>
              <a:t>за эту неделю</a:t>
            </a:r>
            <a:r>
              <a:rPr lang="ru-RU" sz="2600" dirty="0" smtClean="0"/>
              <a:t>?</a:t>
            </a:r>
          </a:p>
          <a:p>
            <a:r>
              <a:rPr lang="ru-RU" sz="2600" dirty="0"/>
              <a:t>2. Какие вопросы остались для меня неясными?</a:t>
            </a:r>
          </a:p>
          <a:p>
            <a:r>
              <a:rPr lang="ru-RU" sz="2600" dirty="0"/>
              <a:t>3. Какие вопросы я задал бы ученикам, если бы я был </a:t>
            </a:r>
            <a:r>
              <a:rPr lang="ru-RU" sz="2600" dirty="0" smtClean="0"/>
              <a:t>учителем, чтобы </a:t>
            </a:r>
            <a:r>
              <a:rPr lang="ru-RU" sz="2600" dirty="0"/>
              <a:t>проверить, поняли ли они материал?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6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Техники формирующего оценивания</a:t>
            </a:r>
            <a:r>
              <a:rPr lang="en-US" b="1" dirty="0" smtClean="0">
                <a:latin typeface="+mn-lt"/>
              </a:rPr>
              <a:t>:</a:t>
            </a:r>
            <a:r>
              <a:rPr lang="ru-RU" b="1" dirty="0" smtClean="0">
                <a:latin typeface="+mn-lt"/>
              </a:rPr>
              <a:t> рефлексия и </a:t>
            </a:r>
            <a:r>
              <a:rPr lang="ru-RU" b="1" dirty="0" err="1" smtClean="0">
                <a:latin typeface="+mn-lt"/>
              </a:rPr>
              <a:t>сомооценивание</a:t>
            </a: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95" y="1845734"/>
            <a:ext cx="10662385" cy="4023360"/>
          </a:xfrm>
        </p:spPr>
        <p:txBody>
          <a:bodyPr>
            <a:noAutofit/>
          </a:bodyPr>
          <a:lstStyle/>
          <a:p>
            <a:r>
              <a:rPr lang="ru-RU" sz="2400" b="1" i="1" dirty="0"/>
              <a:t>Методика «</a:t>
            </a:r>
            <a:r>
              <a:rPr lang="en-US" sz="2400" b="1" i="1" dirty="0"/>
              <a:t>C</a:t>
            </a:r>
            <a:r>
              <a:rPr lang="ru-RU" sz="2400" b="1" i="1" dirty="0"/>
              <a:t>оставление тестов»</a:t>
            </a:r>
          </a:p>
          <a:p>
            <a:r>
              <a:rPr lang="ru-RU" sz="2400" dirty="0"/>
              <a:t>Методика «Составление тестов» – универсальная </a:t>
            </a:r>
            <a:r>
              <a:rPr lang="ru-RU" sz="2400" dirty="0" smtClean="0"/>
              <a:t>процедура, которую </a:t>
            </a:r>
            <a:r>
              <a:rPr lang="ru-RU" sz="2400" dirty="0"/>
              <a:t>можно использовать как в начальной школе, так и в </a:t>
            </a:r>
            <a:r>
              <a:rPr lang="ru-RU" sz="2400" dirty="0" smtClean="0"/>
              <a:t>работе со </a:t>
            </a:r>
            <a:r>
              <a:rPr lang="ru-RU" sz="2400" dirty="0"/>
              <a:t>старшими учащимися. Ее суть состоит в том, что учащиеся </a:t>
            </a:r>
            <a:r>
              <a:rPr lang="ru-RU" sz="2400" dirty="0" smtClean="0"/>
              <a:t>самостоятельно </a:t>
            </a:r>
            <a:r>
              <a:rPr lang="ru-RU" sz="2400" dirty="0"/>
              <a:t>формулируют вопросы по теме. В этом </a:t>
            </a:r>
            <a:r>
              <a:rPr lang="ru-RU" sz="2400" dirty="0" smtClean="0"/>
              <a:t>заключается основа </a:t>
            </a:r>
            <a:r>
              <a:rPr lang="ru-RU" sz="2400" dirty="0"/>
              <a:t>данной процедуры, а вокруг нее выстраивается </a:t>
            </a:r>
            <a:r>
              <a:rPr lang="ru-RU" sz="2400" dirty="0" smtClean="0"/>
              <a:t>большое число </a:t>
            </a:r>
            <a:r>
              <a:rPr lang="ru-RU" sz="2400" dirty="0"/>
              <a:t>переменных, которые могут иметь важное </a:t>
            </a:r>
            <a:r>
              <a:rPr lang="ru-RU" sz="2400" dirty="0" smtClean="0"/>
              <a:t>педагогическое значение</a:t>
            </a:r>
            <a:r>
              <a:rPr lang="ru-RU" sz="2400" dirty="0"/>
              <a:t>. Эти переменные определяют, на каком этапе </a:t>
            </a:r>
            <a:r>
              <a:rPr lang="ru-RU" sz="2400" dirty="0" smtClean="0"/>
              <a:t>учебного процесса </a:t>
            </a:r>
            <a:r>
              <a:rPr lang="ru-RU" sz="2400" dirty="0"/>
              <a:t>проводится тестирование, какие требования к </a:t>
            </a:r>
            <a:r>
              <a:rPr lang="ru-RU" sz="2400" dirty="0" smtClean="0"/>
              <a:t>объему и </a:t>
            </a:r>
            <a:r>
              <a:rPr lang="ru-RU" sz="2400" dirty="0"/>
              <a:t>виду тестовых вопросов предъявляются, какие ответы на </a:t>
            </a:r>
            <a:r>
              <a:rPr lang="ru-RU" sz="2400" dirty="0" smtClean="0"/>
              <a:t>эти вопросы </a:t>
            </a:r>
            <a:r>
              <a:rPr lang="ru-RU" sz="2400" dirty="0"/>
              <a:t>ожидаются, кого опрашивают и т.д. Составление </a:t>
            </a:r>
            <a:r>
              <a:rPr lang="ru-RU" sz="2400" dirty="0" smtClean="0"/>
              <a:t>тестов представляет </a:t>
            </a:r>
            <a:r>
              <a:rPr lang="ru-RU" sz="2400" dirty="0"/>
              <a:t>собой индивидуальную творческую работу </a:t>
            </a:r>
            <a:r>
              <a:rPr lang="ru-RU" sz="2400" dirty="0" smtClean="0"/>
              <a:t>учащегося, которая </a:t>
            </a:r>
            <a:r>
              <a:rPr lang="ru-RU" sz="2400" dirty="0"/>
              <a:t>проявляет не только его знания, подготовленность, но </a:t>
            </a:r>
            <a:r>
              <a:rPr lang="ru-RU" sz="2400" dirty="0" smtClean="0"/>
              <a:t>и мотивацию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7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488" y="762802"/>
            <a:ext cx="9046464" cy="547205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800" b="1" u="sng" dirty="0" smtClean="0"/>
              <a:t>Пример шкалы оценивания вопросов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1 </a:t>
            </a:r>
            <a:r>
              <a:rPr lang="ru-RU" sz="2400" dirty="0"/>
              <a:t>балл – вопрос на фактическое знание по данной теме.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2 </a:t>
            </a:r>
            <a:r>
              <a:rPr lang="ru-RU" sz="2400" dirty="0"/>
              <a:t>балла – вопрос на применение фактического знания по </a:t>
            </a:r>
            <a:r>
              <a:rPr lang="ru-RU" sz="2400" dirty="0" smtClean="0"/>
              <a:t>данной </a:t>
            </a:r>
            <a:r>
              <a:rPr lang="ru-RU" sz="2400" dirty="0"/>
              <a:t>теме</a:t>
            </a:r>
            <a:r>
              <a:rPr lang="ru-RU" sz="2400" dirty="0" smtClean="0"/>
              <a:t>.</a:t>
            </a:r>
            <a:endParaRPr lang="ru-R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3 </a:t>
            </a:r>
            <a:r>
              <a:rPr lang="ru-RU" sz="2400" dirty="0"/>
              <a:t>балла – вопрос, требующий приведения примера.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4 </a:t>
            </a:r>
            <a:r>
              <a:rPr lang="ru-RU" sz="2400" dirty="0"/>
              <a:t>балла – вопрос, требующий объяснения, которого не </a:t>
            </a:r>
            <a:r>
              <a:rPr lang="ru-RU" sz="2400" dirty="0" smtClean="0"/>
              <a:t>было на </a:t>
            </a:r>
            <a:r>
              <a:rPr lang="ru-RU" sz="2400" dirty="0"/>
              <a:t>уроках или в учебнике.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5 </a:t>
            </a:r>
            <a:r>
              <a:rPr lang="ru-RU" sz="2400" dirty="0"/>
              <a:t>баллов – вопрос-задача, не слишком громоздкий в </a:t>
            </a:r>
            <a:r>
              <a:rPr lang="ru-RU" sz="2400" dirty="0" smtClean="0"/>
              <a:t>формулировке </a:t>
            </a:r>
            <a:r>
              <a:rPr lang="ru-RU" sz="2400" dirty="0"/>
              <a:t>и не требующий дополнительных записей при </a:t>
            </a:r>
            <a:r>
              <a:rPr lang="ru-RU" sz="2400" dirty="0" smtClean="0"/>
              <a:t>решении</a:t>
            </a:r>
            <a:r>
              <a:rPr lang="ru-RU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 smtClean="0"/>
              <a:t>1 </a:t>
            </a:r>
            <a:r>
              <a:rPr lang="ru-RU" sz="2400" dirty="0"/>
              <a:t>балл может быть присужден за оригинальность каждому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/>
              <a:t>вопросу.</a:t>
            </a:r>
          </a:p>
        </p:txBody>
      </p:sp>
    </p:spTree>
    <p:extLst>
      <p:ext uri="{BB962C8B-B14F-4D97-AF65-F5344CB8AC3E}">
        <p14:creationId xmlns:p14="http://schemas.microsoft.com/office/powerpoint/2010/main" val="9169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792" y="286603"/>
            <a:ext cx="9009888" cy="11451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Техники формирующего оценивания</a:t>
            </a:r>
            <a:r>
              <a:rPr lang="en-US" b="1" dirty="0">
                <a:latin typeface="+mn-lt"/>
              </a:rPr>
              <a:t>:</a:t>
            </a:r>
            <a:r>
              <a:rPr lang="ru-RU" b="1" dirty="0">
                <a:latin typeface="+mn-lt"/>
              </a:rPr>
              <a:t> рефлексия и </a:t>
            </a:r>
            <a:r>
              <a:rPr lang="ru-RU" b="1" dirty="0" err="1">
                <a:latin typeface="+mn-lt"/>
              </a:rPr>
              <a:t>сомооценивание</a:t>
            </a:r>
            <a:r>
              <a:rPr lang="ru-RU" b="1" dirty="0"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319" y="1834988"/>
            <a:ext cx="10638322" cy="402336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Техника </a:t>
            </a:r>
            <a:r>
              <a:rPr lang="ru-RU" sz="2800" b="1" i="1" dirty="0"/>
              <a:t>«</a:t>
            </a:r>
            <a:r>
              <a:rPr lang="ru-RU" sz="2800" b="1" i="1" dirty="0" smtClean="0"/>
              <a:t>Оценка </a:t>
            </a:r>
            <a:r>
              <a:rPr lang="ru-RU" sz="2800" b="1" i="1" dirty="0"/>
              <a:t>экзамена</a:t>
            </a:r>
            <a:r>
              <a:rPr lang="ru-RU" sz="2800" b="1" i="1" dirty="0" smtClean="0"/>
              <a:t>» </a:t>
            </a:r>
            <a:r>
              <a:rPr lang="ru-RU" sz="2800" dirty="0"/>
              <a:t>Эту оценку дают ученики и обращают её к учителю </a:t>
            </a:r>
            <a:r>
              <a:rPr lang="ru-RU" sz="2800" dirty="0" smtClean="0"/>
              <a:t>как форму </a:t>
            </a:r>
            <a:r>
              <a:rPr lang="ru-RU" sz="2800" dirty="0"/>
              <a:t>обратной связи, показывающей их отношение к тем </a:t>
            </a:r>
            <a:r>
              <a:rPr lang="ru-RU" sz="2800" dirty="0" smtClean="0"/>
              <a:t>тестовым </a:t>
            </a:r>
            <a:r>
              <a:rPr lang="ru-RU" sz="2800" dirty="0"/>
              <a:t>заданиям, которые учитель предложил им для проверки.</a:t>
            </a:r>
          </a:p>
          <a:p>
            <a:r>
              <a:rPr lang="ru-RU" sz="2800" dirty="0"/>
              <a:t>Для этого учителю нужно включить в тест наряду с </a:t>
            </a:r>
            <a:r>
              <a:rPr lang="ru-RU" sz="2800" dirty="0" smtClean="0"/>
              <a:t>проверочными </a:t>
            </a:r>
            <a:r>
              <a:rPr lang="ru-RU" sz="2800" dirty="0"/>
              <a:t>вопросами вопросы про то, как они оценивают задания </a:t>
            </a:r>
            <a:r>
              <a:rPr lang="ru-RU" sz="2800" dirty="0" smtClean="0"/>
              <a:t>теста. Например</a:t>
            </a:r>
            <a:r>
              <a:rPr lang="ru-RU" sz="2800" dirty="0"/>
              <a:t>: «Какое задание было для тебя самым трудным?», «</a:t>
            </a:r>
            <a:r>
              <a:rPr lang="ru-RU" sz="2800" dirty="0" smtClean="0"/>
              <a:t>Какой вопрос </a:t>
            </a:r>
            <a:r>
              <a:rPr lang="ru-RU" sz="2800" dirty="0"/>
              <a:t>показался наиболее интересным?», «В ответе на какой </a:t>
            </a:r>
            <a:r>
              <a:rPr lang="ru-RU" sz="2800" dirty="0" smtClean="0"/>
              <a:t>вопрос </a:t>
            </a:r>
            <a:r>
              <a:rPr lang="ru-RU" sz="2800" dirty="0"/>
              <a:t>ты не уверен?», «Какое задание попадает в самую суть </a:t>
            </a:r>
            <a:r>
              <a:rPr lang="ru-RU" sz="2800" dirty="0" smtClean="0"/>
              <a:t>изученного </a:t>
            </a:r>
            <a:r>
              <a:rPr lang="ru-RU" sz="2800" dirty="0"/>
              <a:t>материала?» и т.д. Комментарии учеников позволят </a:t>
            </a:r>
            <a:r>
              <a:rPr lang="ru-RU" sz="2800" dirty="0" smtClean="0"/>
              <a:t>учителю оценить</a:t>
            </a:r>
            <a:r>
              <a:rPr lang="ru-RU" sz="2800" dirty="0"/>
              <a:t>, насколько составленный им тест является </a:t>
            </a:r>
            <a:r>
              <a:rPr lang="ru-RU" sz="2800" dirty="0" smtClean="0"/>
              <a:t>реалистичным и </a:t>
            </a:r>
            <a:r>
              <a:rPr lang="ru-RU" sz="2800" dirty="0"/>
              <a:t>справедливым инструментом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17064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+mn-lt"/>
              </a:rPr>
              <a:t>Критериальное</a:t>
            </a:r>
            <a:r>
              <a:rPr lang="ru-RU" b="1" dirty="0" smtClean="0">
                <a:latin typeface="+mn-lt"/>
              </a:rPr>
              <a:t> оценивание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«Рубрики» как инструмент формирующего </a:t>
            </a:r>
            <a:r>
              <a:rPr lang="ru-RU" sz="2400" b="1" i="1" dirty="0" smtClean="0"/>
              <a:t>оценивания </a:t>
            </a:r>
            <a:r>
              <a:rPr lang="ru-RU" sz="2400" dirty="0" smtClean="0"/>
              <a:t>Довольно </a:t>
            </a:r>
            <a:r>
              <a:rPr lang="ru-RU" sz="2400" dirty="0"/>
              <a:t>часто ученики, получив оценку, говорят: «Я не </a:t>
            </a:r>
            <a:r>
              <a:rPr lang="ru-RU" sz="2400" dirty="0" smtClean="0"/>
              <a:t>понимаю</a:t>
            </a:r>
            <a:r>
              <a:rPr lang="ru-RU" sz="2400" dirty="0"/>
              <a:t>, чего от меня хотят!» или возмущаются: «Почему “4”, а не “5</a:t>
            </a:r>
            <a:r>
              <a:rPr lang="ru-RU" sz="2400" dirty="0" smtClean="0"/>
              <a:t>”?» Ученики </a:t>
            </a:r>
            <a:r>
              <a:rPr lang="ru-RU" sz="2400" dirty="0"/>
              <a:t>должны понимать, каких достижений мы от них </a:t>
            </a:r>
            <a:r>
              <a:rPr lang="ru-RU" sz="2400" dirty="0" smtClean="0"/>
              <a:t>ожидаем при </a:t>
            </a:r>
            <a:r>
              <a:rPr lang="ru-RU" sz="2400" dirty="0"/>
              <a:t>оценивании и, что наиболее важно, какими критериями </a:t>
            </a:r>
            <a:r>
              <a:rPr lang="ru-RU" sz="2400" dirty="0" smtClean="0"/>
              <a:t>при этом </a:t>
            </a:r>
            <a:r>
              <a:rPr lang="ru-RU" sz="2400" dirty="0"/>
              <a:t>пользуемся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Одним из наиболее популярных инструментов </a:t>
            </a:r>
            <a:r>
              <a:rPr lang="ru-RU" sz="2400" dirty="0" smtClean="0"/>
              <a:t>оценивания, основанного </a:t>
            </a:r>
            <a:r>
              <a:rPr lang="ru-RU" sz="2400" dirty="0"/>
              <a:t>на заранее заданных и понятных ученикам </a:t>
            </a:r>
            <a:r>
              <a:rPr lang="ru-RU" sz="2400" dirty="0" smtClean="0"/>
              <a:t>критериях, являются </a:t>
            </a:r>
            <a:r>
              <a:rPr lang="ru-RU" sz="2400" dirty="0"/>
              <a:t>так называемые «Оценочные рубрики». Именно такое </a:t>
            </a:r>
            <a:r>
              <a:rPr lang="ru-RU" sz="2400" dirty="0" smtClean="0"/>
              <a:t>название </a:t>
            </a:r>
            <a:r>
              <a:rPr lang="ru-RU" sz="2400" dirty="0"/>
              <a:t>закрепилось за этой оценочной методикой в литературе.</a:t>
            </a:r>
          </a:p>
          <a:p>
            <a:r>
              <a:rPr lang="ru-RU" sz="2400" dirty="0"/>
              <a:t>«Рубрики» представляют собой таблицы, которые </a:t>
            </a:r>
            <a:r>
              <a:rPr lang="ru-RU" sz="2400" dirty="0" smtClean="0"/>
              <a:t>содержат критерии </a:t>
            </a:r>
            <a:r>
              <a:rPr lang="ru-RU" sz="2400" dirty="0"/>
              <a:t>для оценки выполнения самых разнообразных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39804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8" y="286603"/>
            <a:ext cx="9196251" cy="19993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Условия включения формирующего оценивания в учебный процесс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358309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Первое </a:t>
            </a:r>
            <a:r>
              <a:rPr lang="ru-RU" sz="2800" b="1" i="1" dirty="0"/>
              <a:t>и самое главное</a:t>
            </a:r>
            <a:r>
              <a:rPr lang="ru-RU" sz="2800" i="1" dirty="0"/>
              <a:t>: </a:t>
            </a:r>
            <a:r>
              <a:rPr lang="ru-RU" sz="2800" dirty="0"/>
              <a:t>использование различных </a:t>
            </a:r>
            <a:r>
              <a:rPr lang="ru-RU" sz="2800" dirty="0" smtClean="0"/>
              <a:t>инструментов формирующего </a:t>
            </a:r>
            <a:r>
              <a:rPr lang="ru-RU" sz="2800" dirty="0"/>
              <a:t>оценивания требует определённой </a:t>
            </a:r>
            <a:r>
              <a:rPr lang="ru-RU" sz="2800" dirty="0" smtClean="0"/>
              <a:t>организации учебного </a:t>
            </a:r>
            <a:r>
              <a:rPr lang="ru-RU" sz="2800" dirty="0"/>
              <a:t>процесса. Внедрение новых методик и </a:t>
            </a:r>
            <a:r>
              <a:rPr lang="ru-RU" sz="2800" dirty="0" smtClean="0"/>
              <a:t>инструментов возможно</a:t>
            </a:r>
            <a:r>
              <a:rPr lang="ru-RU" sz="2800" dirty="0"/>
              <a:t>, только когда ученик активно вовлечён в учебный </a:t>
            </a:r>
            <a:r>
              <a:rPr lang="ru-RU" sz="2800" dirty="0" smtClean="0"/>
              <a:t>процесс</a:t>
            </a:r>
            <a:r>
              <a:rPr lang="ru-RU" sz="2800" dirty="0"/>
              <a:t>, когда на уроке есть место взаимодействию учеников в </a:t>
            </a:r>
            <a:r>
              <a:rPr lang="ru-RU" sz="2800" dirty="0" smtClean="0"/>
              <a:t>парах и </a:t>
            </a:r>
            <a:r>
              <a:rPr lang="ru-RU" sz="2800" dirty="0"/>
              <a:t>группах, обсуждению с учителем, свободным вопросам.</a:t>
            </a:r>
          </a:p>
        </p:txBody>
      </p:sp>
    </p:spTree>
    <p:extLst>
      <p:ext uri="{BB962C8B-B14F-4D97-AF65-F5344CB8AC3E}">
        <p14:creationId xmlns:p14="http://schemas.microsoft.com/office/powerpoint/2010/main" val="16809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83" y="450669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Условия включения формирующего оценивания в учебный </a:t>
            </a:r>
            <a:r>
              <a:rPr lang="ru-RU" b="1" dirty="0" smtClean="0">
                <a:latin typeface="+mn-lt"/>
              </a:rPr>
              <a:t>процесс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85211"/>
            <a:ext cx="10058400" cy="3883883"/>
          </a:xfrm>
        </p:spPr>
        <p:txBody>
          <a:bodyPr>
            <a:normAutofit/>
          </a:bodyPr>
          <a:lstStyle/>
          <a:p>
            <a:r>
              <a:rPr lang="ru-RU" sz="2800" b="1" i="1" dirty="0"/>
              <a:t>Второе важное условие </a:t>
            </a:r>
            <a:r>
              <a:rPr lang="ru-RU" sz="2800" dirty="0"/>
              <a:t>относится к использованию </a:t>
            </a:r>
            <a:r>
              <a:rPr lang="ru-RU" sz="2800" dirty="0" smtClean="0"/>
              <a:t>результатов оценивания</a:t>
            </a:r>
            <a:r>
              <a:rPr lang="ru-RU" sz="2800" dirty="0"/>
              <a:t>. Чтобы оценивание действительно было </a:t>
            </a:r>
            <a:r>
              <a:rPr lang="ru-RU" sz="2800" dirty="0" smtClean="0"/>
              <a:t>формирующим</a:t>
            </a:r>
            <a:r>
              <a:rPr lang="ru-RU" sz="2800" dirty="0"/>
              <a:t>, необходимо, чтобы его результаты использовались </a:t>
            </a:r>
            <a:r>
              <a:rPr lang="ru-RU" sz="2800" dirty="0" smtClean="0"/>
              <a:t>для корректировки </a:t>
            </a:r>
            <a:r>
              <a:rPr lang="ru-RU" sz="2800" dirty="0"/>
              <a:t>учения и преподавания. Они обязательно </a:t>
            </a:r>
            <a:r>
              <a:rPr lang="ru-RU" sz="2800" dirty="0" smtClean="0"/>
              <a:t>должны «передаваться</a:t>
            </a:r>
            <a:r>
              <a:rPr lang="ru-RU" sz="2800" dirty="0"/>
              <a:t>» в руки ученика и использоваться для </a:t>
            </a:r>
            <a:r>
              <a:rPr lang="ru-RU" sz="2800" dirty="0" smtClean="0"/>
              <a:t>планирования. </a:t>
            </a:r>
            <a:r>
              <a:rPr lang="ru-RU" sz="2800" u="sng" dirty="0" smtClean="0"/>
              <a:t>Только </a:t>
            </a:r>
            <a:r>
              <a:rPr lang="ru-RU" sz="2800" u="sng" dirty="0"/>
              <a:t>тогда формирующее оценивание будет положительно </a:t>
            </a:r>
            <a:r>
              <a:rPr lang="ru-RU" sz="2800" u="sng" dirty="0" smtClean="0"/>
              <a:t>влиять </a:t>
            </a:r>
            <a:r>
              <a:rPr lang="ru-RU" sz="2800" u="sng" dirty="0"/>
              <a:t>на учебную мотивацию школьников и на их самооценку.</a:t>
            </a:r>
          </a:p>
        </p:txBody>
      </p:sp>
    </p:spTree>
    <p:extLst>
      <p:ext uri="{BB962C8B-B14F-4D97-AF65-F5344CB8AC3E}">
        <p14:creationId xmlns:p14="http://schemas.microsoft.com/office/powerpoint/2010/main" val="5438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Условия включения формирующего оценивания в учебный процесс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2279904"/>
            <a:ext cx="11531065" cy="3747262"/>
          </a:xfrm>
        </p:spPr>
        <p:txBody>
          <a:bodyPr>
            <a:normAutofit/>
          </a:bodyPr>
          <a:lstStyle/>
          <a:p>
            <a:r>
              <a:rPr lang="ru-RU" sz="2800" i="1" dirty="0"/>
              <a:t>И, </a:t>
            </a:r>
            <a:r>
              <a:rPr lang="ru-RU" sz="2800" b="1" i="1" dirty="0"/>
              <a:t>наконец</a:t>
            </a:r>
            <a:r>
              <a:rPr lang="ru-RU" sz="2800" i="1" dirty="0"/>
              <a:t>, </a:t>
            </a:r>
            <a:r>
              <a:rPr lang="ru-RU" sz="2800" dirty="0"/>
              <a:t>надо ясно осознавать, что введение </a:t>
            </a:r>
            <a:r>
              <a:rPr lang="ru-RU" sz="2800" dirty="0" smtClean="0"/>
              <a:t>формирующего оценивания </a:t>
            </a:r>
            <a:r>
              <a:rPr lang="ru-RU" sz="2800" dirty="0"/>
              <a:t>неизбежно связано с изменением того, как </a:t>
            </a:r>
            <a:r>
              <a:rPr lang="ru-RU" sz="2800" dirty="0" smtClean="0"/>
              <a:t>учитель понимает </a:t>
            </a:r>
            <a:r>
              <a:rPr lang="ru-RU" sz="2800" dirty="0"/>
              <a:t>свою роль в отношениях с учениками, и того, как </a:t>
            </a:r>
            <a:r>
              <a:rPr lang="ru-RU" sz="2800" dirty="0" smtClean="0"/>
              <a:t>он действует </a:t>
            </a:r>
            <a:r>
              <a:rPr lang="ru-RU" sz="2800" dirty="0"/>
              <a:t>в классе, его личного педагогического стиля. Надо </a:t>
            </a:r>
            <a:r>
              <a:rPr lang="ru-RU" sz="2800" dirty="0" smtClean="0"/>
              <a:t>также понимать</a:t>
            </a:r>
            <a:r>
              <a:rPr lang="ru-RU" sz="2800" dirty="0"/>
              <a:t>, что жёсткий внешний контроль и отчётность не </a:t>
            </a:r>
            <a:r>
              <a:rPr lang="ru-RU" sz="2800" dirty="0" smtClean="0"/>
              <a:t>способствуют </a:t>
            </a:r>
            <a:r>
              <a:rPr lang="ru-RU" sz="2800" dirty="0"/>
              <a:t>развитию новой оценочной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8477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88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Личностные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777525"/>
            <a:ext cx="11531065" cy="45788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18.11. Оценка личностных результатов обучающихся </a:t>
            </a:r>
            <a:r>
              <a:rPr lang="ru-RU" dirty="0" smtClean="0"/>
              <a:t>осуществляется через </a:t>
            </a:r>
            <a:r>
              <a:rPr lang="ru-RU" dirty="0"/>
              <a:t>оценку достижения планируемых результатов освоения </a:t>
            </a:r>
            <a:r>
              <a:rPr lang="ru-RU" dirty="0" smtClean="0"/>
              <a:t>образовательной </a:t>
            </a:r>
            <a:r>
              <a:rPr lang="ru-RU" dirty="0"/>
              <a:t>программы, которые устанавливаются требованиями </a:t>
            </a:r>
            <a:r>
              <a:rPr lang="ru-RU" dirty="0" smtClean="0"/>
              <a:t>ФГОС ООО (ФГОС НОО, ФГОС СОО)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18.12. Формирование личностных результатов обеспечивается в </a:t>
            </a:r>
            <a:r>
              <a:rPr lang="ru-RU" dirty="0" smtClean="0"/>
              <a:t>ходе реализации </a:t>
            </a:r>
            <a:r>
              <a:rPr lang="ru-RU" dirty="0"/>
              <a:t>всех компонентов образовательной деятельности, </a:t>
            </a:r>
            <a:r>
              <a:rPr lang="ru-RU" dirty="0" smtClean="0"/>
              <a:t>включая внеурочную </a:t>
            </a:r>
            <a:r>
              <a:rPr lang="ru-RU" dirty="0"/>
              <a:t>деятельность. </a:t>
            </a:r>
            <a:r>
              <a:rPr lang="ru-RU" b="1" dirty="0"/>
              <a:t>Достижение личностных результатов не </a:t>
            </a:r>
            <a:r>
              <a:rPr lang="ru-RU" b="1" dirty="0" smtClean="0"/>
              <a:t>выносится на </a:t>
            </a:r>
            <a:r>
              <a:rPr lang="ru-RU" b="1" dirty="0"/>
              <a:t>итоговую оценку обучающихся, а является предметом </a:t>
            </a:r>
            <a:r>
              <a:rPr lang="ru-RU" b="1" dirty="0" smtClean="0"/>
              <a:t>оценки эффективности </a:t>
            </a:r>
            <a:r>
              <a:rPr lang="ru-RU" b="1" dirty="0" err="1"/>
              <a:t>воспитательно</a:t>
            </a:r>
            <a:r>
              <a:rPr lang="ru-RU" b="1" dirty="0"/>
              <a:t>-образовательной </a:t>
            </a:r>
            <a:r>
              <a:rPr lang="ru-RU" b="1" dirty="0" smtClean="0"/>
              <a:t>деятельности образовательной </a:t>
            </a:r>
            <a:r>
              <a:rPr lang="ru-RU" b="1" dirty="0"/>
              <a:t>организации и образовательных систем разного уровня.</a:t>
            </a:r>
          </a:p>
          <a:p>
            <a:pPr marL="0" indent="0">
              <a:buNone/>
            </a:pPr>
            <a:r>
              <a:rPr lang="ru-RU" dirty="0"/>
              <a:t>18.13. Во внутреннем мониторинге возможна оценка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отдельных </a:t>
            </a:r>
            <a:r>
              <a:rPr lang="ru-RU" dirty="0"/>
              <a:t>личностных результатов, проявляющихся в участии </a:t>
            </a:r>
            <a:r>
              <a:rPr lang="ru-RU" dirty="0" smtClean="0"/>
              <a:t>обучающихся в </a:t>
            </a:r>
            <a:r>
              <a:rPr lang="ru-RU" dirty="0"/>
              <a:t>общественно значимых мероприятиях федерального, </a:t>
            </a:r>
            <a:r>
              <a:rPr lang="ru-RU" dirty="0" smtClean="0"/>
              <a:t>регионального, муниципального </a:t>
            </a:r>
            <a:r>
              <a:rPr lang="ru-RU" dirty="0"/>
              <a:t>уровней и уровня образовательной организации; </a:t>
            </a:r>
            <a:r>
              <a:rPr lang="ru-RU" dirty="0" smtClean="0"/>
              <a:t>в соблюдении </a:t>
            </a:r>
            <a:r>
              <a:rPr lang="ru-RU" dirty="0"/>
              <a:t>норм и правил, установленных в </a:t>
            </a:r>
            <a:r>
              <a:rPr lang="ru-RU" dirty="0" smtClean="0"/>
              <a:t>общеобразовательной организации</a:t>
            </a:r>
            <a:r>
              <a:rPr lang="ru-RU" dirty="0"/>
              <a:t>; в ценностно-смысловых установках </a:t>
            </a:r>
            <a:r>
              <a:rPr lang="ru-RU" dirty="0" smtClean="0"/>
              <a:t>обучающихся, формируемых </a:t>
            </a:r>
            <a:r>
              <a:rPr lang="ru-RU" dirty="0"/>
              <a:t>средствами учебных предметов; в ответственности </a:t>
            </a:r>
            <a:r>
              <a:rPr lang="ru-RU" dirty="0" smtClean="0"/>
              <a:t>за результаты </a:t>
            </a:r>
            <a:r>
              <a:rPr lang="ru-RU" dirty="0"/>
              <a:t>обучения; способности проводить осознанный выбор </a:t>
            </a:r>
            <a:r>
              <a:rPr lang="ru-RU" dirty="0" smtClean="0"/>
              <a:t>своей образовательной </a:t>
            </a:r>
            <a:r>
              <a:rPr lang="ru-RU" dirty="0"/>
              <a:t>траектории, в том числе выбор профессии.</a:t>
            </a:r>
          </a:p>
          <a:p>
            <a:pPr marL="0" indent="0">
              <a:buNone/>
            </a:pPr>
            <a:r>
              <a:rPr lang="ru-RU" dirty="0"/>
              <a:t>18.14. Результаты, полученные в ходе как внешних, так и </a:t>
            </a:r>
            <a:r>
              <a:rPr lang="ru-RU" dirty="0" smtClean="0"/>
              <a:t>внутренних мониторингов</a:t>
            </a:r>
            <a:r>
              <a:rPr lang="ru-RU" dirty="0"/>
              <a:t>, допускается использовать только в виде </a:t>
            </a:r>
            <a:r>
              <a:rPr lang="ru-RU" dirty="0" smtClean="0"/>
              <a:t>агрегированных (</a:t>
            </a:r>
            <a:r>
              <a:rPr lang="ru-RU" b="1" dirty="0" smtClean="0"/>
              <a:t>усредненных</a:t>
            </a:r>
            <a:r>
              <a:rPr lang="ru-RU" b="1" dirty="0"/>
              <a:t>, анонимных</a:t>
            </a:r>
            <a:r>
              <a:rPr lang="ru-RU" dirty="0"/>
              <a:t>)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77061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и кого оцениваем сейчас?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786071"/>
            <a:ext cx="11531065" cy="4802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Федеральный закон РФ «Образовании в РФ» №273-ФЗ от 29.12.2012</a:t>
            </a:r>
          </a:p>
          <a:p>
            <a:pPr marL="0" indent="0">
              <a:lnSpc>
                <a:spcPct val="100000"/>
              </a:lnSpc>
              <a:spcBef>
                <a:spcPts val="650"/>
              </a:spcBef>
              <a:buNone/>
            </a:pP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0" indent="-457200">
              <a:lnSpc>
                <a:spcPct val="100000"/>
              </a:lnSpc>
              <a:spcBef>
                <a:spcPts val="555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ru-RU" sz="2400" dirty="0"/>
              <a:t>начального общего образования (приказ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№ 286 от 31.05.2021)</a:t>
            </a:r>
          </a:p>
          <a:p>
            <a:pPr marL="590550" indent="-4572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ru-RU" sz="2400" dirty="0"/>
              <a:t>основного общего образования (приказ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№ 287 от 31.05.2021)</a:t>
            </a:r>
          </a:p>
          <a:p>
            <a:pPr marL="590550" indent="-4572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ru-RU" sz="2400" dirty="0"/>
              <a:t>среднего общего образования (приказ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№ 732 от 12.08.2022)</a:t>
            </a:r>
          </a:p>
          <a:p>
            <a:pPr marL="0" indent="0">
              <a:lnSpc>
                <a:spcPct val="100000"/>
              </a:lnSpc>
              <a:spcBef>
                <a:spcPts val="555"/>
              </a:spcBef>
              <a:buNone/>
            </a:pPr>
            <a:r>
              <a:rPr lang="ru-R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</a:t>
            </a:r>
            <a:r>
              <a:rPr lang="ru-R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0" indent="-457200">
              <a:lnSpc>
                <a:spcPct val="100000"/>
              </a:lnSpc>
              <a:spcBef>
                <a:spcPts val="55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ru-RU" sz="2400" dirty="0"/>
              <a:t>начального общего образования (приказ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№ 372 от 18.05.2023)</a:t>
            </a:r>
          </a:p>
          <a:p>
            <a:pPr marL="590550" indent="-457200">
              <a:lnSpc>
                <a:spcPct val="100000"/>
              </a:lnSpc>
              <a:spcBef>
                <a:spcPts val="250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ru-RU" sz="2400" dirty="0"/>
              <a:t>основного общего образования (приказ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№ 370 от 18.05.2023)</a:t>
            </a:r>
          </a:p>
          <a:p>
            <a:pPr marL="590550" indent="-457200">
              <a:lnSpc>
                <a:spcPct val="100000"/>
              </a:lnSpc>
              <a:spcBef>
                <a:spcPts val="254"/>
              </a:spcBef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ru-RU" sz="2400" dirty="0"/>
              <a:t>среднего общего образования (приказ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№ 371от 18.05.2023)</a:t>
            </a:r>
          </a:p>
          <a:p>
            <a:pPr marL="0" indent="0">
              <a:lnSpc>
                <a:spcPct val="100000"/>
              </a:lnSpc>
              <a:spcBef>
                <a:spcPts val="550"/>
              </a:spcBef>
              <a:buNone/>
            </a:pPr>
            <a:r>
              <a:rPr lang="ru-R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</a:t>
            </a:r>
            <a:r>
              <a:rPr lang="ru-R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ru-R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результаты (НОО)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Учитывая особенности групп личностных результатов, учитель </a:t>
            </a:r>
            <a:r>
              <a:rPr lang="ru-RU" dirty="0" smtClean="0"/>
              <a:t>может осуществлять </a:t>
            </a:r>
            <a:r>
              <a:rPr lang="ru-RU" dirty="0"/>
              <a:t>оценку только следующих качеств:</a:t>
            </a:r>
          </a:p>
          <a:p>
            <a:pPr lvl="1"/>
            <a:r>
              <a:rPr lang="ru-RU" dirty="0"/>
              <a:t>наличие и характеристика мотива познания и учения;</a:t>
            </a:r>
          </a:p>
          <a:p>
            <a:pPr lvl="1"/>
            <a:r>
              <a:rPr lang="ru-RU" dirty="0"/>
              <a:t>наличие умений принимать и удерживать учебную задачу, </a:t>
            </a:r>
            <a:r>
              <a:rPr lang="ru-RU" dirty="0" smtClean="0"/>
              <a:t>планировать учебные </a:t>
            </a:r>
            <a:r>
              <a:rPr lang="ru-RU" dirty="0"/>
              <a:t>действия;</a:t>
            </a:r>
          </a:p>
          <a:p>
            <a:pPr lvl="1"/>
            <a:r>
              <a:rPr lang="ru-RU" dirty="0"/>
              <a:t>способность осуществлять самоконтроль и </a:t>
            </a:r>
            <a:r>
              <a:rPr lang="ru-RU" dirty="0" smtClean="0"/>
              <a:t>самооценку</a:t>
            </a:r>
          </a:p>
          <a:p>
            <a:pPr marL="457200" lvl="1" indent="0">
              <a:buNone/>
            </a:pPr>
            <a:r>
              <a:rPr lang="ru-RU" dirty="0" smtClean="0"/>
              <a:t>Диагностические </a:t>
            </a:r>
            <a:r>
              <a:rPr lang="ru-RU" dirty="0"/>
              <a:t>задания, устанавливающие уровень этих качеств, целесообразно интегрировать с заданиями по оценке </a:t>
            </a:r>
            <a:r>
              <a:rPr lang="ru-RU" dirty="0" err="1"/>
              <a:t>метапредметных</a:t>
            </a:r>
            <a:r>
              <a:rPr lang="ru-RU" dirty="0"/>
              <a:t> регулятивных универсальных учебных действий.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519731" y="6417892"/>
            <a:ext cx="348218" cy="2991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0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Оценка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</a:t>
            </a:r>
            <a:r>
              <a:rPr lang="ru-RU" dirty="0" smtClean="0"/>
              <a:t>осуществляется администрацией </a:t>
            </a:r>
            <a:r>
              <a:rPr lang="ru-RU" dirty="0"/>
              <a:t>образовательной организации в ходе </a:t>
            </a:r>
            <a:r>
              <a:rPr lang="ru-RU" dirty="0" smtClean="0"/>
              <a:t>внутреннего мониторинга</a:t>
            </a:r>
            <a:r>
              <a:rPr lang="ru-RU" dirty="0"/>
              <a:t>. Содержание и периодичность внутреннего </a:t>
            </a:r>
            <a:r>
              <a:rPr lang="ru-RU" dirty="0" smtClean="0"/>
              <a:t>мониторинга устанавливаются </a:t>
            </a:r>
            <a:r>
              <a:rPr lang="ru-RU" dirty="0"/>
              <a:t>решением педагогического совета </a:t>
            </a:r>
            <a:r>
              <a:rPr lang="ru-RU" dirty="0" smtClean="0"/>
              <a:t>образовательной организации</a:t>
            </a:r>
            <a:r>
              <a:rPr lang="ru-RU" dirty="0"/>
              <a:t>. Инструментарий может строиться на </a:t>
            </a:r>
            <a:r>
              <a:rPr lang="ru-RU" dirty="0" err="1"/>
              <a:t>межпредметной</a:t>
            </a:r>
            <a:r>
              <a:rPr lang="ru-RU" dirty="0"/>
              <a:t> основе </a:t>
            </a:r>
            <a:r>
              <a:rPr lang="ru-RU" dirty="0" smtClean="0"/>
              <a:t>и включать </a:t>
            </a:r>
            <a:r>
              <a:rPr lang="ru-RU" dirty="0"/>
              <a:t>диагностические материалы по оценке </a:t>
            </a:r>
            <a:r>
              <a:rPr lang="ru-RU" dirty="0" smtClean="0"/>
              <a:t>читательской, естественнонаучной</a:t>
            </a:r>
            <a:r>
              <a:rPr lang="ru-RU" dirty="0"/>
              <a:t>, математической, цифровой, финансовой </a:t>
            </a:r>
            <a:r>
              <a:rPr lang="ru-RU" dirty="0" smtClean="0"/>
              <a:t>грамотности</a:t>
            </a:r>
            <a:r>
              <a:rPr lang="ru-RU" b="1" dirty="0" smtClean="0"/>
              <a:t>,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</a:t>
            </a:r>
            <a:r>
              <a:rPr lang="ru-RU" b="1" dirty="0"/>
              <a:t>регулятивных, коммуникативных и </a:t>
            </a:r>
            <a:r>
              <a:rPr lang="ru-RU" b="1" dirty="0" smtClean="0"/>
              <a:t>познавательных универсальных </a:t>
            </a:r>
            <a:r>
              <a:rPr lang="ru-RU" b="1" dirty="0"/>
              <a:t>учебных действий</a:t>
            </a:r>
            <a:r>
              <a:rPr lang="ru-RU" dirty="0" smtClean="0"/>
              <a:t>.(-НОО только)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05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</a:t>
            </a:r>
            <a:r>
              <a:rPr lang="ru-RU" dirty="0" err="1" smtClean="0"/>
              <a:t>резльтаты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проверки </a:t>
            </a:r>
            <a:r>
              <a:rPr lang="ru-RU" b="1" dirty="0"/>
              <a:t>читательской грамотности </a:t>
            </a:r>
            <a:r>
              <a:rPr lang="ru-RU" dirty="0"/>
              <a:t>‒ письменная работа </a:t>
            </a:r>
            <a:r>
              <a:rPr lang="ru-RU" dirty="0" smtClean="0"/>
              <a:t>на </a:t>
            </a:r>
            <a:r>
              <a:rPr lang="ru-RU" b="1" dirty="0" err="1" smtClean="0"/>
              <a:t>межпредметной</a:t>
            </a:r>
            <a:r>
              <a:rPr lang="ru-RU" b="1" dirty="0" smtClean="0"/>
              <a:t> </a:t>
            </a:r>
            <a:r>
              <a:rPr lang="ru-RU" b="1" dirty="0"/>
              <a:t>основе</a:t>
            </a:r>
            <a:r>
              <a:rPr lang="ru-RU" dirty="0"/>
              <a:t>;</a:t>
            </a:r>
          </a:p>
          <a:p>
            <a:r>
              <a:rPr lang="ru-RU" dirty="0"/>
              <a:t>для проверки </a:t>
            </a:r>
            <a:r>
              <a:rPr lang="ru-RU" b="1" dirty="0"/>
              <a:t>цифровой грамотности </a:t>
            </a:r>
            <a:r>
              <a:rPr lang="ru-RU" dirty="0"/>
              <a:t>‒ практическая работа в </a:t>
            </a:r>
            <a:r>
              <a:rPr lang="ru-RU" dirty="0" smtClean="0"/>
              <a:t>сочетании с </a:t>
            </a:r>
            <a:r>
              <a:rPr lang="ru-RU" dirty="0"/>
              <a:t>письменной (компьютеризованной) частью;</a:t>
            </a:r>
          </a:p>
          <a:p>
            <a:r>
              <a:rPr lang="ru-RU" dirty="0"/>
              <a:t>для проверки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b="1" dirty="0"/>
              <a:t>регулятивных, коммуникативных </a:t>
            </a:r>
            <a:r>
              <a:rPr lang="ru-RU" b="1" dirty="0" smtClean="0"/>
              <a:t>и познавательных </a:t>
            </a:r>
            <a:r>
              <a:rPr lang="ru-RU" b="1" dirty="0"/>
              <a:t>универсальных учебных </a:t>
            </a:r>
            <a:r>
              <a:rPr lang="ru-RU" dirty="0"/>
              <a:t>действий – экспертная </a:t>
            </a:r>
            <a:r>
              <a:rPr lang="ru-RU" dirty="0" smtClean="0"/>
              <a:t>оценка процесса </a:t>
            </a:r>
            <a:r>
              <a:rPr lang="ru-RU" dirty="0"/>
              <a:t>и результатов выполнения групповых и (или) </a:t>
            </a:r>
            <a:r>
              <a:rPr lang="ru-RU" dirty="0" smtClean="0"/>
              <a:t>индивидуальных учебных </a:t>
            </a:r>
            <a:r>
              <a:rPr lang="ru-RU" dirty="0"/>
              <a:t>исследований и проектов.</a:t>
            </a:r>
          </a:p>
          <a:p>
            <a:pPr marL="0" indent="0">
              <a:buNone/>
            </a:pPr>
            <a:r>
              <a:rPr lang="ru-RU" dirty="0"/>
              <a:t>Каждый из перечисленных видов диагностики проводится </a:t>
            </a:r>
            <a:r>
              <a:rPr lang="ru-RU" dirty="0" smtClean="0"/>
              <a:t>с периодичностью </a:t>
            </a:r>
            <a:r>
              <a:rPr lang="ru-RU" dirty="0"/>
              <a:t>не менее чем </a:t>
            </a:r>
            <a:r>
              <a:rPr lang="ru-RU" b="1" dirty="0"/>
              <a:t>один раз в два года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2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</a:t>
            </a: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/>
              <a:t>Групповые и </a:t>
            </a:r>
            <a:r>
              <a:rPr lang="ru-RU" b="1" dirty="0" smtClean="0"/>
              <a:t>индивидуальные п</a:t>
            </a:r>
            <a:r>
              <a:rPr lang="ru-RU" b="1" dirty="0" smtClean="0"/>
              <a:t>роекты</a:t>
            </a:r>
            <a:r>
              <a:rPr lang="ru-RU" dirty="0" smtClean="0"/>
              <a:t> выполняются </a:t>
            </a:r>
            <a:r>
              <a:rPr lang="ru-RU" dirty="0"/>
              <a:t>обучающимся в рамках одного </a:t>
            </a:r>
            <a:r>
              <a:rPr lang="ru-RU" dirty="0" smtClean="0"/>
              <a:t>из учебных </a:t>
            </a:r>
            <a:r>
              <a:rPr lang="ru-RU" dirty="0"/>
              <a:t>предметов или на </a:t>
            </a:r>
            <a:r>
              <a:rPr lang="ru-RU" dirty="0" err="1"/>
              <a:t>межпредметной</a:t>
            </a:r>
            <a:r>
              <a:rPr lang="ru-RU" dirty="0"/>
              <a:t> основе с </a:t>
            </a:r>
            <a:r>
              <a:rPr lang="ru-RU" b="1" dirty="0" smtClean="0"/>
              <a:t>целью продемонстрировать </a:t>
            </a:r>
            <a:r>
              <a:rPr lang="ru-RU" b="1" dirty="0"/>
              <a:t>свои достижения в самостоятельном </a:t>
            </a:r>
            <a:r>
              <a:rPr lang="ru-RU" b="1" dirty="0" smtClean="0"/>
              <a:t>освоении содержания </a:t>
            </a:r>
            <a:r>
              <a:rPr lang="ru-RU" b="1" dirty="0"/>
              <a:t>избранных областей знаний и (или) видов деятельности </a:t>
            </a:r>
            <a:r>
              <a:rPr lang="ru-RU" b="1" dirty="0" smtClean="0"/>
              <a:t>и способность </a:t>
            </a:r>
            <a:r>
              <a:rPr lang="ru-RU" b="1" dirty="0"/>
              <a:t>проектировать и осуществлять целесообразную </a:t>
            </a:r>
            <a:r>
              <a:rPr lang="ru-RU" b="1" dirty="0" smtClean="0"/>
              <a:t>и результативную </a:t>
            </a:r>
            <a:r>
              <a:rPr lang="ru-RU" b="1" dirty="0"/>
              <a:t>деятельно</a:t>
            </a:r>
            <a:r>
              <a:rPr lang="ru-RU" dirty="0"/>
              <a:t>сть (учебно-познавательную, </a:t>
            </a:r>
            <a:r>
              <a:rPr lang="ru-RU" dirty="0" smtClean="0"/>
              <a:t>конструкторскую</a:t>
            </a:r>
            <a:r>
              <a:rPr lang="ru-RU" dirty="0" smtClean="0"/>
              <a:t>, социальную</a:t>
            </a:r>
            <a:r>
              <a:rPr lang="ru-RU" dirty="0"/>
              <a:t>, художественно-творческую и другие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Проектно-исследовательская работа</a:t>
            </a:r>
          </a:p>
          <a:p>
            <a:pPr marL="0" indent="0">
              <a:buNone/>
            </a:pPr>
            <a:r>
              <a:rPr lang="ru-RU" dirty="0" smtClean="0"/>
              <a:t>1. Выбор </a:t>
            </a:r>
            <a:r>
              <a:rPr lang="ru-RU" dirty="0"/>
              <a:t>темы проекта </a:t>
            </a:r>
            <a:r>
              <a:rPr lang="ru-RU" b="1" dirty="0"/>
              <a:t>осуществляется обучающимися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2. Результатом </a:t>
            </a:r>
            <a:r>
              <a:rPr lang="ru-RU" dirty="0"/>
              <a:t>проекта является одна из следующих </a:t>
            </a:r>
            <a:r>
              <a:rPr lang="ru-RU" dirty="0" smtClean="0"/>
              <a:t>работ: </a:t>
            </a:r>
            <a:r>
              <a:rPr lang="ru-RU" b="1" dirty="0" smtClean="0"/>
              <a:t>письменная </a:t>
            </a:r>
            <a:r>
              <a:rPr lang="ru-RU" b="1" dirty="0"/>
              <a:t>работа</a:t>
            </a:r>
            <a:r>
              <a:rPr lang="ru-RU" dirty="0"/>
              <a:t> (эссе, реферат, аналитические материалы, </a:t>
            </a:r>
            <a:r>
              <a:rPr lang="ru-RU" dirty="0" smtClean="0"/>
              <a:t>обзорные материалы</a:t>
            </a:r>
            <a:r>
              <a:rPr lang="ru-RU" dirty="0"/>
              <a:t>, отчёты о проведённых исследованиях, стендовый доклад </a:t>
            </a:r>
            <a:r>
              <a:rPr lang="ru-RU" dirty="0" smtClean="0"/>
              <a:t>и другие</a:t>
            </a:r>
            <a:r>
              <a:rPr lang="ru-RU" dirty="0"/>
              <a:t>);</a:t>
            </a:r>
          </a:p>
          <a:p>
            <a:r>
              <a:rPr lang="ru-RU" b="1" dirty="0"/>
              <a:t>художественная творческая работа </a:t>
            </a:r>
            <a:r>
              <a:rPr lang="ru-RU" dirty="0"/>
              <a:t>(в области литературы, </a:t>
            </a:r>
            <a:r>
              <a:rPr lang="ru-RU" dirty="0" smtClean="0"/>
              <a:t>музыки, изобразительного </a:t>
            </a:r>
            <a:r>
              <a:rPr lang="ru-RU" dirty="0"/>
              <a:t>искусства), представленная в виде прозаического </a:t>
            </a:r>
            <a:r>
              <a:rPr lang="ru-RU" dirty="0" smtClean="0"/>
              <a:t>или стихотворного </a:t>
            </a:r>
            <a:r>
              <a:rPr lang="ru-RU" dirty="0"/>
              <a:t>произведения, инсценировки, художественной </a:t>
            </a:r>
            <a:r>
              <a:rPr lang="ru-RU" dirty="0" smtClean="0"/>
              <a:t>декламации, исполнения </a:t>
            </a:r>
            <a:r>
              <a:rPr lang="ru-RU" dirty="0"/>
              <a:t>музыкального произведения, компьютерной анимации и </a:t>
            </a:r>
            <a:r>
              <a:rPr lang="ru-RU" dirty="0" smtClean="0"/>
              <a:t>других; материальный </a:t>
            </a:r>
            <a:r>
              <a:rPr lang="ru-RU" dirty="0"/>
              <a:t>объект, макет, иное конструкторское </a:t>
            </a:r>
            <a:r>
              <a:rPr lang="ru-RU" dirty="0" smtClean="0"/>
              <a:t>изделие; отчётные </a:t>
            </a:r>
            <a:r>
              <a:rPr lang="ru-RU" dirty="0"/>
              <a:t>материалы по социальному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36832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878695"/>
            <a:ext cx="11531065" cy="45391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оценивается по критериям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познавательных </a:t>
            </a:r>
            <a:r>
              <a:rPr lang="ru-RU" dirty="0"/>
              <a:t>универсальных учебных действий, </a:t>
            </a:r>
            <a:r>
              <a:rPr lang="ru-RU" dirty="0" smtClean="0"/>
              <a:t>включающих способность </a:t>
            </a:r>
            <a:r>
              <a:rPr lang="ru-RU" dirty="0"/>
              <a:t>к самостоятельному приобретению знаний и решению </a:t>
            </a:r>
            <a:r>
              <a:rPr lang="ru-RU" dirty="0" smtClean="0"/>
              <a:t>проблем, умение </a:t>
            </a:r>
            <a:r>
              <a:rPr lang="ru-RU" dirty="0"/>
              <a:t>поставить проблему и выбрать способы её решения, в том числе </a:t>
            </a:r>
            <a:r>
              <a:rPr lang="ru-RU" dirty="0" smtClean="0"/>
              <a:t>поиск и </a:t>
            </a:r>
            <a:r>
              <a:rPr lang="ru-RU" dirty="0"/>
              <a:t>обработку информации, формулировку выводов и (или) обоснование </a:t>
            </a:r>
            <a:r>
              <a:rPr lang="ru-RU" dirty="0" smtClean="0"/>
              <a:t>и реализацию </a:t>
            </a:r>
            <a:r>
              <a:rPr lang="ru-RU" dirty="0"/>
              <a:t>принятого решения, обоснование и создание модели, </a:t>
            </a:r>
            <a:r>
              <a:rPr lang="ru-RU" dirty="0" smtClean="0"/>
              <a:t>прогноза, макета</a:t>
            </a:r>
            <a:r>
              <a:rPr lang="ru-RU" dirty="0"/>
              <a:t>, объекта, творческого решения и других;</a:t>
            </a:r>
          </a:p>
          <a:p>
            <a:r>
              <a:rPr lang="ru-RU" dirty="0"/>
              <a:t>предметных знаний и способов действий: умение раскрыть </a:t>
            </a:r>
            <a:r>
              <a:rPr lang="ru-RU" dirty="0" smtClean="0"/>
              <a:t>содержание работы</a:t>
            </a:r>
            <a:r>
              <a:rPr lang="ru-RU" dirty="0"/>
              <a:t>, грамотно и обоснованно в соответствии с </a:t>
            </a:r>
            <a:r>
              <a:rPr lang="ru-RU" dirty="0" smtClean="0"/>
              <a:t>рассматриваемой проблемой </a:t>
            </a:r>
            <a:r>
              <a:rPr lang="ru-RU" dirty="0"/>
              <a:t>или темой использовать имеющиеся знания и способы действий;</a:t>
            </a:r>
          </a:p>
          <a:p>
            <a:r>
              <a:rPr lang="ru-RU" dirty="0"/>
              <a:t>регулятивных универсальных учебных действий: </a:t>
            </a:r>
            <a:r>
              <a:rPr lang="ru-RU" dirty="0" smtClean="0"/>
              <a:t>умение самостоятельно </a:t>
            </a:r>
            <a:r>
              <a:rPr lang="ru-RU" dirty="0"/>
              <a:t>планировать и управлять своей </a:t>
            </a:r>
            <a:r>
              <a:rPr lang="ru-RU" dirty="0" smtClean="0"/>
              <a:t>познавательной деятельностью </a:t>
            </a:r>
            <a:r>
              <a:rPr lang="ru-RU" dirty="0"/>
              <a:t>во времени; использовать ресурсные возможности </a:t>
            </a:r>
            <a:r>
              <a:rPr lang="ru-RU" dirty="0" smtClean="0"/>
              <a:t>для достижения </a:t>
            </a:r>
            <a:r>
              <a:rPr lang="ru-RU" dirty="0"/>
              <a:t>целей; осуществлять выбор конструктивных стратегий в </a:t>
            </a:r>
            <a:r>
              <a:rPr lang="ru-RU" dirty="0" smtClean="0"/>
              <a:t>трудных ситуациях</a:t>
            </a:r>
            <a:r>
              <a:rPr lang="ru-RU" dirty="0"/>
              <a:t>;</a:t>
            </a:r>
          </a:p>
          <a:p>
            <a:r>
              <a:rPr lang="ru-RU" dirty="0"/>
              <a:t>коммуникативных универсальных учебных действий: умение </a:t>
            </a:r>
            <a:r>
              <a:rPr lang="ru-RU" dirty="0" smtClean="0"/>
              <a:t>ясно изложить </a:t>
            </a:r>
            <a:r>
              <a:rPr lang="ru-RU" dirty="0"/>
              <a:t>и оформить выполненную работу, представить её </a:t>
            </a:r>
            <a:r>
              <a:rPr lang="ru-RU" dirty="0" smtClean="0"/>
              <a:t>результаты, аргументированно </a:t>
            </a:r>
            <a:r>
              <a:rPr lang="ru-RU" dirty="0"/>
              <a:t>ответить на вопросы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562460" y="6417892"/>
            <a:ext cx="305489" cy="307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8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оценке предметных результатов оцениваются достижения обучающихся планируемых результатов по отдельным учебным </a:t>
            </a:r>
            <a:r>
              <a:rPr lang="ru-RU" dirty="0" smtClean="0"/>
              <a:t>предметам</a:t>
            </a:r>
          </a:p>
          <a:p>
            <a:r>
              <a:rPr lang="ru-RU" dirty="0"/>
              <a:t>Оценка предметных результатов осуществляется педагогическим работником в ходе процедур текущего, тематического, промежуточного и итогового контроля.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80449" y="6229884"/>
            <a:ext cx="495656" cy="3247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8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 и кого оцениваем?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956987"/>
            <a:ext cx="11531065" cy="4572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i="1" dirty="0" smtClean="0"/>
              <a:t>Функции оценивания:</a:t>
            </a:r>
          </a:p>
          <a:p>
            <a:r>
              <a:rPr lang="ru-RU" sz="4400" dirty="0" smtClean="0"/>
              <a:t>Ориентация образовательного процесса на достижение планируемых результатов освоения (ФОП)</a:t>
            </a:r>
          </a:p>
          <a:p>
            <a:r>
              <a:rPr lang="ru-RU" sz="4400" dirty="0" smtClean="0"/>
              <a:t>Обеспечение эффективной обратной связи, позволяющей осуществлять управление образовательным процессом</a:t>
            </a:r>
          </a:p>
          <a:p>
            <a:pPr marL="0" indent="0">
              <a:buNone/>
            </a:pPr>
            <a:r>
              <a:rPr lang="ru-RU" sz="4400" b="1" i="1" dirty="0" smtClean="0"/>
              <a:t>Цели образовательной деятельности в образовательной организации:</a:t>
            </a:r>
            <a:endParaRPr lang="ru-RU" sz="4400" b="1" i="1" dirty="0"/>
          </a:p>
          <a:p>
            <a:r>
              <a:rPr lang="ru-RU" sz="4400" dirty="0" smtClean="0"/>
              <a:t>Оценка образовательных достижений обучающихся на различных этапах обучения, процедура внутреннего мониторинга образовательной организации, мониторинговые исследования муниципального, регионального и федерального уровней</a:t>
            </a:r>
          </a:p>
          <a:p>
            <a:r>
              <a:rPr lang="ru-RU" sz="4400" dirty="0" smtClean="0"/>
              <a:t>Оценка результатов деятельности педагогических работников как основа аттестационных процедур</a:t>
            </a:r>
          </a:p>
          <a:p>
            <a:r>
              <a:rPr lang="ru-RU" sz="4400" dirty="0" smtClean="0"/>
              <a:t>Оценка результатов деятельности образовательной организации как основа аккредитационных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6734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 объектом системы оценки, её содержательной и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базой выступают требования ФГОС (НОО, ООО, СОО), </a:t>
            </a:r>
            <a:r>
              <a:rPr lang="ru-RU" b="1" i="1" dirty="0" smtClean="0"/>
              <a:t>которые конкретизируются в планируемых результатах освоения обучающимися ФОП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Основной объект оценки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8" y="4434010"/>
            <a:ext cx="727315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6"/>
            <a:ext cx="9894771" cy="1002202"/>
          </a:xfrm>
        </p:spPr>
        <p:txBody>
          <a:bodyPr/>
          <a:lstStyle/>
          <a:p>
            <a:pPr algn="ctr"/>
            <a:r>
              <a:rPr lang="ru-RU" dirty="0" smtClean="0"/>
              <a:t>Внутренний 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Внутренний мониторинг включает следующие процедуры: </a:t>
            </a:r>
            <a:endParaRPr lang="ru-RU" dirty="0" smtClean="0"/>
          </a:p>
          <a:p>
            <a:r>
              <a:rPr lang="ru-RU" dirty="0" smtClean="0"/>
              <a:t>стартовая </a:t>
            </a:r>
            <a:r>
              <a:rPr lang="ru-RU" dirty="0"/>
              <a:t>диагностика;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уровня достижения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</a:t>
            </a:r>
            <a:r>
              <a:rPr lang="ru-RU" dirty="0" smtClean="0"/>
              <a:t>результатов;</a:t>
            </a:r>
          </a:p>
          <a:p>
            <a:r>
              <a:rPr lang="ru-RU" dirty="0" smtClean="0"/>
              <a:t>оценка </a:t>
            </a:r>
            <a:r>
              <a:rPr lang="ru-RU" dirty="0"/>
              <a:t>уровня </a:t>
            </a:r>
            <a:r>
              <a:rPr lang="ru-RU" dirty="0" smtClean="0"/>
              <a:t>функциональной </a:t>
            </a:r>
            <a:r>
              <a:rPr lang="ru-RU" dirty="0"/>
              <a:t>грамотности;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уровня профессионального мастерства педагогического работника, осуществляемого на основе выполнения обучающимися проверочных работ, анализа посещённых уроков, анализа качества учебных заданий, предлагаемых педагогическим работником обучающимся</a:t>
            </a:r>
            <a:r>
              <a:rPr lang="ru-RU" dirty="0" smtClean="0"/>
              <a:t>.</a:t>
            </a:r>
          </a:p>
          <a:p>
            <a:r>
              <a:rPr lang="ru-RU" u="sng" dirty="0"/>
              <a:t>Содержание и периодичность внутреннего мониторинга устанавливаются решением педагогического совета образовательной организации. Результаты внутреннего мониторинга являются основанием подготовки рекомендаций для текущей коррекции учебного процесса и его индивидуализации и (или) для повышения квалификации педагогического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28346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и как  </a:t>
            </a:r>
            <a:r>
              <a:rPr lang="ru-RU" dirty="0" smtClean="0"/>
              <a:t>оцениваем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hlinkClick r:id="rId2" action="ppaction://hlinksldjump"/>
              </a:rPr>
              <a:t>Личностные результаты</a:t>
            </a:r>
            <a:r>
              <a:rPr lang="ru-RU" dirty="0"/>
              <a:t> — сформировавшаяся в образовательном процессе </a:t>
            </a:r>
            <a:r>
              <a:rPr lang="ru-RU" b="1" dirty="0"/>
              <a:t>система ценностных отношений</a:t>
            </a:r>
            <a:r>
              <a:rPr lang="ru-RU" dirty="0"/>
              <a:t> обучающихся к себе, другим участникам образовательного процесса, самому образовательному процессу и его результатам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err="1" smtClean="0">
                <a:hlinkClick r:id="rId3" action="ppaction://hlinksldjump"/>
              </a:rPr>
              <a:t>Метапредметные</a:t>
            </a:r>
            <a:r>
              <a:rPr lang="ru-RU" b="1" dirty="0" smtClean="0">
                <a:hlinkClick r:id="rId3" action="ppaction://hlinksldjump"/>
              </a:rPr>
              <a:t> </a:t>
            </a:r>
            <a:r>
              <a:rPr lang="ru-RU" b="1" dirty="0">
                <a:hlinkClick r:id="rId3" action="ppaction://hlinksldjump"/>
              </a:rPr>
              <a:t>результаты</a:t>
            </a:r>
            <a:r>
              <a:rPr lang="ru-RU" dirty="0"/>
              <a:t> — освоенные обучающимися на базе одного, нескольких или всех учебных предметов </a:t>
            </a:r>
            <a:r>
              <a:rPr lang="ru-RU" b="1" dirty="0"/>
              <a:t>способы деятельности</a:t>
            </a:r>
            <a:r>
              <a:rPr lang="ru-RU" dirty="0"/>
              <a:t>, применимые как в рамках образовательного процесса, так и при решении проблем в реальных жизненных ситуациях;</a:t>
            </a:r>
          </a:p>
          <a:p>
            <a:r>
              <a:rPr lang="ru-RU" b="1" dirty="0" smtClean="0">
                <a:hlinkClick r:id="rId4" action="ppaction://hlinksldjump"/>
              </a:rPr>
              <a:t>Предметные </a:t>
            </a:r>
            <a:r>
              <a:rPr lang="ru-RU" b="1" dirty="0">
                <a:hlinkClick r:id="rId4" action="ppaction://hlinksldjump"/>
              </a:rPr>
              <a:t>результаты</a:t>
            </a:r>
            <a:r>
              <a:rPr lang="ru-RU" dirty="0"/>
              <a:t> — усвоение обучаемыми конкретных элементов социального опыта, изучаемого в рамках отдельного учебного предмета, то есть </a:t>
            </a:r>
            <a:r>
              <a:rPr lang="ru-RU" b="1" dirty="0"/>
              <a:t>знаний, умений и навыков</a:t>
            </a:r>
            <a:r>
              <a:rPr lang="ru-RU" dirty="0"/>
              <a:t>, </a:t>
            </a:r>
            <a:r>
              <a:rPr lang="ru-RU" b="1" dirty="0"/>
              <a:t>опыта решения проблем, опыта творческой деятельности; </a:t>
            </a:r>
          </a:p>
        </p:txBody>
      </p:sp>
    </p:spTree>
    <p:extLst>
      <p:ext uri="{BB962C8B-B14F-4D97-AF65-F5344CB8AC3E}">
        <p14:creationId xmlns:p14="http://schemas.microsoft.com/office/powerpoint/2010/main" val="793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оцениваем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92431274"/>
              </p:ext>
            </p:extLst>
          </p:nvPr>
        </p:nvGraphicFramePr>
        <p:xfrm>
          <a:off x="152235" y="119517"/>
          <a:ext cx="11861076" cy="664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4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4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Процедура оценки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Объект оценки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Результат оценки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Кто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осуществляет (отв.)/формы, методы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549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Стартовая диагностика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(в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первый год изучения предмета)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Структура мотивации,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сформированность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учебной деятельности, владение универсальными и специфическими для учебных предметов познавательными средствами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Корректировка учебных программ и индивидуализация учебного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Администрация,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комплексная проверочная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работа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Текущая оценка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(формирующая оценка)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Индивидуальное продвижение в освоении программы учебного предмета.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Тематические планируемые результаты, этапы освоения которых зафиксированные в тематическом планировании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Индивидуализация учебного процесса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устные и письменные опросы, практические, творческие работы, само-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взаимооценка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рефлексия, листы продвижения …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Тематическая 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Уровень достижения тематических планируемых результатов.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Тематических планируемых результатов по предмету,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зафиксированных в УМК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Коррекция учебного процесса, индивидуализация учебного процесса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администрация /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регламентируется локальным актом школы. / Проверочные работы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395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Промежуточная аттестация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Предметные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метапредметные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результаты. (Результаты накопленной оценки и результаты выполнения тематических проверочных работ)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Основание для перевода в следующий класс.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Регламентируется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локальным актом школы. Администрация, </a:t>
                      </a:r>
                      <a:r>
                        <a:rPr lang="ru-RU" sz="120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/накопленная оценка, тематические проверочные работы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1401"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Психолого-педагогическое наблюдение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Педагогическое наблюдение призвано обеспечить постоянное наблюдение и оценку роста и развития каждого ребенка с целью оказания ему своевременной помощи и поддержки, а также для целенаправленного планирования изменений в условиях, в формах и видах деятельности, которые соответствовали бы индивидуальным потребностям детей.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Корректировка учебного и воспитательного процесса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Администрация, </a:t>
                      </a:r>
                      <a:r>
                        <a:rPr lang="ru-RU" sz="1200" kern="12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учителя,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школьный психолог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814">
                <a:tc>
                  <a:txBody>
                    <a:bodyPr/>
                    <a:lstStyle/>
                    <a:p>
                      <a:r>
                        <a:rPr lang="ru-RU" sz="12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Внутришкольный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мониторинг</a:t>
                      </a:r>
                      <a:endParaRPr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Метапредметные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предметные, личностные (часть) результаты, читательская грамотность, ИКТ-компетентность (результаты реализации программ, входящих в ООП) …</a:t>
                      </a:r>
                      <a:endParaRPr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Внутренняя оценка качества образования в ОО. Коррекция</a:t>
                      </a: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</a:t>
                      </a:r>
                      <a:endParaRPr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Регламентируется локальным актом школы (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Внутренней системы оценки качества образования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). Администрация</a:t>
                      </a:r>
                      <a:endParaRPr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1C02F3-CF1A-470A-80FE-5E6DA4ED697F}"/>
</file>

<file path=customXml/itemProps2.xml><?xml version="1.0" encoding="utf-8"?>
<ds:datastoreItem xmlns:ds="http://schemas.openxmlformats.org/officeDocument/2006/customXml" ds:itemID="{313EA190-F021-4C7C-981D-58763C73C243}"/>
</file>

<file path=customXml/itemProps3.xml><?xml version="1.0" encoding="utf-8"?>
<ds:datastoreItem xmlns:ds="http://schemas.openxmlformats.org/officeDocument/2006/customXml" ds:itemID="{4967C0B3-2D17-44E5-B3C5-6FACA3F22A88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1623</TotalTime>
  <Words>4069</Words>
  <Application>Microsoft Office PowerPoint</Application>
  <PresentationFormat>Широкоэкранный</PresentationFormat>
  <Paragraphs>256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Century Gothic</vt:lpstr>
      <vt:lpstr>Garamond</vt:lpstr>
      <vt:lpstr>Microsoft Sans Serif</vt:lpstr>
      <vt:lpstr>Times New Roman</vt:lpstr>
      <vt:lpstr>Wingdings</vt:lpstr>
      <vt:lpstr>коиро1</vt:lpstr>
      <vt:lpstr>Современные подходы к оцениванию</vt:lpstr>
      <vt:lpstr>Пятибалльная система: как и зачем?</vt:lpstr>
      <vt:lpstr>1. Определите время действия картины? 2. Что оценивали в советской школе? 3. Кого оценивали? 3. Как оценивали?</vt:lpstr>
      <vt:lpstr>Что и кого оцениваем сейчас?</vt:lpstr>
      <vt:lpstr>Что  и кого оцениваем?</vt:lpstr>
      <vt:lpstr>Основной объект оценки</vt:lpstr>
      <vt:lpstr>Внутренний мониторинг</vt:lpstr>
      <vt:lpstr>Что и как  оцениваем?</vt:lpstr>
      <vt:lpstr>Как оцениваем?</vt:lpstr>
      <vt:lpstr>Как оцениваем?</vt:lpstr>
      <vt:lpstr>Независимая оценка качества подготовки обучающихся</vt:lpstr>
      <vt:lpstr>Презентация PowerPoint</vt:lpstr>
      <vt:lpstr>Презентация PowerPoint</vt:lpstr>
      <vt:lpstr>Презентация PowerPoint</vt:lpstr>
      <vt:lpstr>ФОП НООО, ООО, СОО</vt:lpstr>
      <vt:lpstr>Два подхода к  использованию оценивания</vt:lpstr>
      <vt:lpstr>Что такое формирующее оценивание?</vt:lpstr>
      <vt:lpstr>Принципы использования формирующего оценивания</vt:lpstr>
      <vt:lpstr>Презентация PowerPoint</vt:lpstr>
      <vt:lpstr>Виды и формы учебных работ</vt:lpstr>
      <vt:lpstr>Презентация PowerPoint</vt:lpstr>
      <vt:lpstr>Дорожная карта</vt:lpstr>
      <vt:lpstr>Техники формирующего оценивания</vt:lpstr>
      <vt:lpstr>Техники формирующего оценивания</vt:lpstr>
      <vt:lpstr>Техники  формирующего оценивания</vt:lpstr>
      <vt:lpstr>Техники формирующего оценивания</vt:lpstr>
      <vt:lpstr>Обратная связь как основа формирующего учения</vt:lpstr>
      <vt:lpstr>Обратная связь как основа формирующего учения</vt:lpstr>
      <vt:lpstr>Обратная связь как основа формирующего учения</vt:lpstr>
      <vt:lpstr>Техники формирующего оценивания: рефлексия и самооценивание</vt:lpstr>
      <vt:lpstr>Техники формирующего оценивания: рефлексия и сомооценивание </vt:lpstr>
      <vt:lpstr>Презентация PowerPoint</vt:lpstr>
      <vt:lpstr>Техники формирующего оценивания: рефлексия и сомооценивание </vt:lpstr>
      <vt:lpstr>Критериальное оценивание</vt:lpstr>
      <vt:lpstr>Условия включения формирующего оценивания в учебный процесс </vt:lpstr>
      <vt:lpstr>Условия включения формирующего оценивания в учебный процесс</vt:lpstr>
      <vt:lpstr>Условия включения формирующего оценивания в учебный процесс</vt:lpstr>
      <vt:lpstr>Презентация PowerPoint</vt:lpstr>
      <vt:lpstr>Личностные результаты</vt:lpstr>
      <vt:lpstr>Личностные результаты (НОО)</vt:lpstr>
      <vt:lpstr>Метапредметные результаты</vt:lpstr>
      <vt:lpstr>Метапредметные резльтаты</vt:lpstr>
      <vt:lpstr>Метапредметные результаты</vt:lpstr>
      <vt:lpstr>Метапредметные результаты</vt:lpstr>
      <vt:lpstr>Метапредметные результаты</vt:lpstr>
      <vt:lpstr>Предметные 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2019-01-29T07:21:30Z</dcterms:created>
  <dcterms:modified xsi:type="dcterms:W3CDTF">2024-10-31T09:33:36Z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