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9" r:id="rId8"/>
    <p:sldId id="262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1\Рабочий стол\урок\Aladdin.jpg"/>
          <p:cNvPicPr>
            <a:picLocks noChangeAspect="1" noChangeArrowheads="1"/>
          </p:cNvPicPr>
          <p:nvPr/>
        </p:nvPicPr>
        <p:blipFill>
          <a:blip r:embed="rId2"/>
          <a:srcRect l="4762" t="4950" r="6349" b="3471"/>
          <a:stretch>
            <a:fillRect/>
          </a:stretch>
        </p:blipFill>
        <p:spPr bwMode="auto">
          <a:xfrm>
            <a:off x="2571736" y="857232"/>
            <a:ext cx="4000528" cy="528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1\Рабочий стол\урок\ala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000372"/>
            <a:ext cx="2357454" cy="3492322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</p:pic>
      <p:sp>
        <p:nvSpPr>
          <p:cNvPr id="4" name="Выноска-облако 3"/>
          <p:cNvSpPr/>
          <p:nvPr/>
        </p:nvSpPr>
        <p:spPr>
          <a:xfrm>
            <a:off x="1785918" y="285728"/>
            <a:ext cx="4000528" cy="2500330"/>
          </a:xfrm>
          <a:prstGeom prst="cloudCallout">
            <a:avLst>
              <a:gd name="adj1" fmla="val 40812"/>
              <a:gd name="adj2" fmla="val 602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14546" y="1000108"/>
            <a:ext cx="33132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Char char="!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Домашнее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задание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 386, №395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37622" y="1571612"/>
            <a:ext cx="860637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/>
              </a:rPr>
              <a:t>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вы считаете, что вы поняли тему сегодняшнего урока, то наклейте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розовый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листочек на смешанную дробь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/>
              </a:rPr>
              <a:t>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вы считаете, что не достаточно усвоили материал,        то наклейте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голубой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листочек на смешанную дробь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/>
              </a:rPr>
              <a:t>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вы считаете, что вы не поняли тему сегодняшнего урока, то наклейте желтый листочек на смешанную дробь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357166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Разбейте числа на 2 группы:</a:t>
            </a:r>
          </a:p>
          <a:p>
            <a:pPr algn="ctr"/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 I - натуральные числа; II - дробные числа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571744"/>
            <a:ext cx="1064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12,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228599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2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314324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3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235743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11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321468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2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72132" y="271462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3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00892" y="2786058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2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72396" y="228599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1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43834" y="321468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3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428625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3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728" y="51435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5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00364" y="4572008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29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72066" y="457200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7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421481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7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43702" y="500063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4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2357430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86182" y="2428868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429520" y="2428868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85852" y="4357694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500826" y="4286256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43438" y="2571744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928926" y="2643182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000760" y="2714620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215338" y="2714620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714744" y="4572008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071670" y="4572008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00694" y="4572008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I - натуральные числа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000108"/>
            <a:ext cx="1064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12,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100010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3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1000108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1000108"/>
            <a:ext cx="10614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29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75140" y="1000108"/>
            <a:ext cx="4340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6248" y="1000108"/>
            <a:ext cx="6412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7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371475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2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457200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3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43108" y="378619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11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57422" y="464344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2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0034" y="3786190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3857628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00364" y="4000504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85852" y="4071942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414338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2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429124" y="364331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1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500562" y="457200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3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86248" y="3786190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72066" y="4071942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072198" y="37147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3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72198" y="457200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5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786446" y="3929066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715140" y="4000504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,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643834" y="378619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7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572396" y="457200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4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429520" y="3857628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__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2910" y="3000372"/>
            <a:ext cx="4071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II - дробные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1071546"/>
            <a:ext cx="85531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 натуральные числа отличаются от дробных?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7158" y="3571876"/>
            <a:ext cx="51793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означает черта в дроби?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14348" y="1928802"/>
            <a:ext cx="5696881" cy="83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761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Целые числа обозначают целые единицы,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дробные – части единиц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199043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57224" y="4286256"/>
            <a:ext cx="4178773" cy="463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761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Черта означает знак деление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42878" y="1142984"/>
            <a:ext cx="85011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какой группе можно отнести  число              ?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6643702" y="571480"/>
          <a:ext cx="961800" cy="164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Формула" r:id="rId3" imgW="228501" imgH="393529" progId="Equation.3">
                  <p:embed/>
                </p:oleObj>
              </mc:Choice>
              <mc:Fallback>
                <p:oleObj name="Формула" r:id="rId3" imgW="228501" imgH="39352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702" y="571480"/>
                        <a:ext cx="961800" cy="1643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0034" y="2571744"/>
            <a:ext cx="50404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заметили интересного?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00100" y="3214686"/>
            <a:ext cx="5764976" cy="463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761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Состоит из целой части и дробной части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199043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71472" y="4143380"/>
            <a:ext cx="4893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Какая цель нашего урока?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42976" y="4929198"/>
            <a:ext cx="4859151" cy="83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761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Узнать название дроби состоящей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целой и дробной части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4678" y="214290"/>
            <a:ext cx="3222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Смешанные числа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71472" y="1071546"/>
            <a:ext cx="764386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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Смешанными числами называются числа, состоящие из целой и дробной части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199043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71472" y="2071678"/>
            <a:ext cx="6829989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Char char="!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Запись числа, содержащую целую и дробную части называют смешанной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19904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643578"/>
            <a:ext cx="1785950" cy="783806"/>
          </a:xfrm>
          <a:prstGeom prst="rect">
            <a:avLst/>
          </a:prstGeom>
          <a:noFill/>
        </p:spPr>
      </p:pic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428992" y="2786058"/>
            <a:ext cx="36387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дробная черта по середине целой части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4286248" y="4714884"/>
            <a:ext cx="16706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дробная часть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000496" y="3429000"/>
            <a:ext cx="1399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целая часть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071802" y="5857892"/>
            <a:ext cx="55576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Пример: 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(принято записывать короче)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714348" y="3286124"/>
            <a:ext cx="1302585" cy="1852024"/>
            <a:chOff x="7000892" y="2285992"/>
            <a:chExt cx="1302585" cy="185202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000892" y="2786058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</a:rPr>
                <a:t>1</a:t>
              </a:r>
              <a:endPara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572396" y="2285992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</a:rPr>
                <a:t>2</a:t>
              </a:r>
              <a:endPara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7643834" y="3214686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</a:rPr>
                <a:t>3</a:t>
              </a:r>
              <a:endPara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429520" y="2428868"/>
              <a:ext cx="87395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</a:rPr>
                <a:t>__</a:t>
              </a:r>
              <a:endPara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428993" y="4071941"/>
            <a:ext cx="714379" cy="1533745"/>
            <a:chOff x="3428992" y="3929066"/>
            <a:chExt cx="873957" cy="1893439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3571868" y="3929066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</a:rPr>
                <a:t>2</a:t>
              </a:r>
              <a:endPara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endParaRP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3428992" y="4071942"/>
              <a:ext cx="873957" cy="1750563"/>
              <a:chOff x="7215206" y="4357694"/>
              <a:chExt cx="873957" cy="1750563"/>
            </a:xfrm>
          </p:grpSpPr>
          <p:sp>
            <p:nvSpPr>
              <p:cNvPr id="20" name="Прямоугольник 19"/>
              <p:cNvSpPr/>
              <p:nvPr/>
            </p:nvSpPr>
            <p:spPr>
              <a:xfrm>
                <a:off x="7302601" y="5184926"/>
                <a:ext cx="535724" cy="923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54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</a:rPr>
                  <a:t>3</a:t>
                </a:r>
                <a:endParaRPr lang="ru-RU" sz="54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7215206" y="4357694"/>
                <a:ext cx="873957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54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</a:rPr>
                  <a:t>__</a:t>
                </a:r>
                <a:endParaRPr lang="ru-RU" sz="54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</a:endParaRPr>
              </a:p>
            </p:txBody>
          </p:sp>
        </p:grpSp>
      </p:grpSp>
      <p:sp>
        <p:nvSpPr>
          <p:cNvPr id="22" name="Прямоугольник 21"/>
          <p:cNvSpPr/>
          <p:nvPr/>
        </p:nvSpPr>
        <p:spPr>
          <a:xfrm>
            <a:off x="3571868" y="3214686"/>
            <a:ext cx="4286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1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22530" grpId="0"/>
      <p:bldP spid="22535" grpId="0"/>
      <p:bldP spid="22536" grpId="0"/>
      <p:bldP spid="12" grpId="0"/>
      <p:bldP spid="13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28596" y="500042"/>
            <a:ext cx="3429024" cy="2246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№ 1: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Два яблока нужно разделить поровну между тремя детьми. Сколько должен получить один ребенок?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сделать так чтобы каждый получил свою долю?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14678" y="2928934"/>
            <a:ext cx="4357718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№ 2:   </a:t>
            </a:r>
            <a:endParaRPr kumimoji="0" lang="ru-RU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Пять одинаковых яблок нужно поровну разделить между тремя детьми. Сколько должен получить один ребенок?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 целых яблок получит каждый ребёнок?</a:t>
            </a:r>
            <a:endParaRPr kumimoji="0" lang="ru-RU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929190" y="5143512"/>
            <a:ext cx="3643338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№ 3: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Придумайте свою задачу и предложите её решить соседу. 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oy-upside-dow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5" y="3643314"/>
            <a:ext cx="2214546" cy="3174348"/>
          </a:xfrm>
          <a:prstGeom prst="rect">
            <a:avLst/>
          </a:prstGeom>
        </p:spPr>
      </p:pic>
      <p:pic>
        <p:nvPicPr>
          <p:cNvPr id="4" name="Рисунок 3" descr="Muscle_bo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7166"/>
            <a:ext cx="1857356" cy="2263997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0232" y="1500174"/>
            <a:ext cx="54292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Физкультминутка!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писали, мы писали,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Наши пальчики устали,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сейчас мы отдохнём,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Сделаем зарядку.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«1» подняться, подтянуться.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«2» согнуться, разогнуться.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«3» в ладоши 3 хлопка, головою 3 кивка.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«4» руки шире.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«5» руками помахать.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«6» тихонько за парту сесть.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428860" y="214290"/>
            <a:ext cx="36513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Самостоятельная работа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1071546"/>
            <a:ext cx="4500594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Представьте дробь в виде смешанного числа: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Запишите закрашенную часть фигуры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Трое друзей: Коля, Саша и Петя нашли 32 гриба и решили разделить поровну. Сколько грибов принесет каждый мальчик домой?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477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74625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" name="Рисунок 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000372"/>
            <a:ext cx="1428760" cy="1404126"/>
          </a:xfrm>
          <a:prstGeom prst="rect">
            <a:avLst/>
          </a:prstGeom>
          <a:noFill/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572000" y="1000108"/>
            <a:ext cx="45720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47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Представьте дробь в виде смешанного числа: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Запишите закрашенную часть фигуры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46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74625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Трое друзей: Коля, Саша и Петя нашли 29 грибов и решили разделить поровну. Сколько грибов принесет каждый мальчик домой?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477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1714488"/>
            <a:ext cx="428628" cy="779324"/>
          </a:xfrm>
          <a:prstGeom prst="rect">
            <a:avLst/>
          </a:prstGeom>
          <a:noFill/>
        </p:spPr>
      </p:pic>
      <p:pic>
        <p:nvPicPr>
          <p:cNvPr id="22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714488"/>
            <a:ext cx="428628" cy="779324"/>
          </a:xfrm>
          <a:prstGeom prst="rect">
            <a:avLst/>
          </a:prstGeom>
          <a:noFill/>
        </p:spPr>
      </p:pic>
      <p:pic>
        <p:nvPicPr>
          <p:cNvPr id="23" name="Рисунок 16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3071810"/>
            <a:ext cx="1447894" cy="1294329"/>
          </a:xfrm>
          <a:prstGeom prst="rect">
            <a:avLst/>
          </a:prstGeom>
          <a:noFill/>
        </p:spPr>
      </p:pic>
      <p:cxnSp>
        <p:nvCxnSpPr>
          <p:cNvPr id="25" name="Прямая соединительная линия 24"/>
          <p:cNvCxnSpPr/>
          <p:nvPr/>
        </p:nvCxnSpPr>
        <p:spPr>
          <a:xfrm rot="5400000">
            <a:off x="1750993" y="3464719"/>
            <a:ext cx="549993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CDAEAF3FE4A8145A5F21C7C22D9CA24" ma:contentTypeVersion="0" ma:contentTypeDescription="Создание документа." ma:contentTypeScope="" ma:versionID="b7a2d377768ae814c385a33b5803eeb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C50AA4-188B-4B5F-9ECF-4C07351FDDA6}"/>
</file>

<file path=customXml/itemProps2.xml><?xml version="1.0" encoding="utf-8"?>
<ds:datastoreItem xmlns:ds="http://schemas.openxmlformats.org/officeDocument/2006/customXml" ds:itemID="{88E62227-97DE-4F2B-BF20-B237E467BF38}"/>
</file>

<file path=customXml/itemProps3.xml><?xml version="1.0" encoding="utf-8"?>
<ds:datastoreItem xmlns:ds="http://schemas.openxmlformats.org/officeDocument/2006/customXml" ds:itemID="{6BBECADD-B125-4045-ABBC-A31545D88598}"/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408</Words>
  <Application>Microsoft Office PowerPoint</Application>
  <PresentationFormat>Экран (4:3)</PresentationFormat>
  <Paragraphs>124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Wingdings 2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смешанных чисел </dc:title>
  <cp:lastModifiedBy>ГАЛИНА</cp:lastModifiedBy>
  <cp:revision>37</cp:revision>
  <dcterms:modified xsi:type="dcterms:W3CDTF">2017-02-05T11:44:26Z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0x0101006CDAEAF3FE4A8145A5F21C7C22D9CA24</vt:lpwstr>
  </property>
</Properties>
</file>