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notesSlides/notesSlide20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8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5" r:id="rId2"/>
    <p:sldId id="296" r:id="rId3"/>
    <p:sldId id="268" r:id="rId4"/>
    <p:sldId id="265" r:id="rId5"/>
    <p:sldId id="266" r:id="rId6"/>
    <p:sldId id="269" r:id="rId7"/>
    <p:sldId id="264" r:id="rId8"/>
    <p:sldId id="257" r:id="rId9"/>
    <p:sldId id="286" r:id="rId10"/>
    <p:sldId id="291" r:id="rId11"/>
    <p:sldId id="293" r:id="rId12"/>
    <p:sldId id="288" r:id="rId13"/>
    <p:sldId id="262" r:id="rId14"/>
    <p:sldId id="277" r:id="rId15"/>
    <p:sldId id="263" r:id="rId16"/>
    <p:sldId id="280" r:id="rId17"/>
    <p:sldId id="284" r:id="rId18"/>
    <p:sldId id="276" r:id="rId19"/>
    <p:sldId id="281" r:id="rId20"/>
    <p:sldId id="278" r:id="rId21"/>
    <p:sldId id="294" r:id="rId22"/>
    <p:sldId id="29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06" autoAdjust="0"/>
    <p:restoredTop sz="94660"/>
  </p:normalViewPr>
  <p:slideViewPr>
    <p:cSldViewPr>
      <p:cViewPr>
        <p:scale>
          <a:sx n="80" d="100"/>
          <a:sy n="80" d="100"/>
        </p:scale>
        <p:origin x="-900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4F72127-7ED8-4746-A6C5-2940426F4DE2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3B3113D-FDF2-4A91-BCD6-1DD52EAAD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3413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10469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7867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3697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8813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0660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6718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6465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67832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2824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9839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6583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4484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448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4491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1318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6734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3397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8075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605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B3113D-FDF2-4A91-BCD6-1DD52EAAD9F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44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53329-4054-486D-9D93-7B55230AC328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666BA-10C6-4DC3-B688-6C0BEC0396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179B0-D34C-4CED-A024-67773B042D14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65486-2F12-47E4-BBC4-F993A8B23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7672B-021E-43AB-9C4A-22A5CFD59E98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B6EB3-B83D-4353-9FEC-E20C8F4B5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F0D8-3F65-4148-A7EE-3C874093C0B3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4AD49-3B1C-4986-8FEA-FBB4121B15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F4295-D221-447C-A69F-AB48ACF4BD30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E9EDE-36F0-4D7F-AAFC-6956951D5A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8A31E-3CAF-429D-B096-E36F2B8B2688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45D31-8839-4B53-984E-6AAC96DA5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47538-1BE7-4EE7-AC01-3FF345F62CA9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C83E8-F070-4E72-BE59-C3B37D43C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EF015-E514-4E19-A90B-749541B0F040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EA96D-79E5-43E5-A2F6-F6BAA07DA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6F54A-2585-4CF6-A27D-78236165A3EA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7D812-A67B-4606-AECE-5D5AF390D3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6A8CC-3AA8-488B-99A4-50D569C74765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84A58-3029-425D-9CD0-29D478E1F8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81518-E69E-4817-995A-E4C3A294A097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D31B8-94F9-4808-9FC8-DAD21F2866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B0F79F-8FE3-403B-906F-202C2B5B38B4}" type="datetimeFigureOut">
              <a:rPr lang="ru-RU"/>
              <a:pPr>
                <a:defRPr/>
              </a:pPr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EFE84B-F092-4297-A452-FD6A4638E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ogo-rai.ru/images/spichki/spichki-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1999"/>
            <a:ext cx="3000375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908720"/>
            <a:ext cx="47564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 спичками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769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5" name="Picture 1" descr="Игра с квадратам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13" y="142875"/>
            <a:ext cx="2643187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253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6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000125" y="0"/>
            <a:ext cx="60007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" pitchFamily="18" charset="0"/>
              </a:rPr>
              <a:t>Двенадцать спичек лежат так, как показано на рисунке.</a:t>
            </a:r>
            <a:br>
              <a:rPr lang="ru-RU" sz="2400" b="1">
                <a:latin typeface="Century" pitchFamily="18" charset="0"/>
              </a:rPr>
            </a:br>
            <a:r>
              <a:rPr lang="ru-RU" sz="2400" b="1">
                <a:latin typeface="Century" pitchFamily="18" charset="0"/>
              </a:rPr>
              <a:t>     Выполните следующее задание:</a:t>
            </a:r>
            <a:br>
              <a:rPr lang="ru-RU" sz="2400" b="1">
                <a:latin typeface="Century" pitchFamily="18" charset="0"/>
              </a:rPr>
            </a:br>
            <a:r>
              <a:rPr lang="ru-RU" sz="2400" b="1">
                <a:latin typeface="Century" pitchFamily="18" charset="0"/>
              </a:rPr>
              <a:t>в) переложите 4 спички так, чтобы образовалось 3 одинаковых квадрата;</a:t>
            </a:r>
            <a:br>
              <a:rPr lang="ru-RU" sz="2400" b="1">
                <a:latin typeface="Century" pitchFamily="18" charset="0"/>
              </a:rPr>
            </a:br>
            <a:endParaRPr lang="ru-RU" sz="2400" b="1">
              <a:latin typeface="Century" pitchFamily="18" charset="0"/>
            </a:endParaRPr>
          </a:p>
        </p:txBody>
      </p:sp>
      <p:grpSp>
        <p:nvGrpSpPr>
          <p:cNvPr id="17" name="Group 11"/>
          <p:cNvGrpSpPr>
            <a:grpSpLocks/>
          </p:cNvGrpSpPr>
          <p:nvPr/>
        </p:nvGrpSpPr>
        <p:grpSpPr bwMode="auto">
          <a:xfrm rot="2753367">
            <a:off x="533401" y="2733675"/>
            <a:ext cx="1147762" cy="1176337"/>
            <a:chOff x="2400" y="1584"/>
            <a:chExt cx="816" cy="813"/>
          </a:xfrm>
        </p:grpSpPr>
        <p:sp>
          <p:nvSpPr>
            <p:cNvPr id="2258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8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 rot="2753367">
            <a:off x="2033588" y="2733675"/>
            <a:ext cx="1147762" cy="1176338"/>
            <a:chOff x="2400" y="1584"/>
            <a:chExt cx="816" cy="813"/>
          </a:xfrm>
        </p:grpSpPr>
        <p:sp>
          <p:nvSpPr>
            <p:cNvPr id="2258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8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" name="Group 11"/>
          <p:cNvGrpSpPr>
            <a:grpSpLocks/>
          </p:cNvGrpSpPr>
          <p:nvPr/>
        </p:nvGrpSpPr>
        <p:grpSpPr bwMode="auto">
          <a:xfrm rot="2753367">
            <a:off x="533401" y="4305300"/>
            <a:ext cx="1147762" cy="1176337"/>
            <a:chOff x="2400" y="1584"/>
            <a:chExt cx="816" cy="813"/>
          </a:xfrm>
        </p:grpSpPr>
        <p:sp>
          <p:nvSpPr>
            <p:cNvPr id="2258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8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6" name="Group 11"/>
          <p:cNvGrpSpPr>
            <a:grpSpLocks/>
          </p:cNvGrpSpPr>
          <p:nvPr/>
        </p:nvGrpSpPr>
        <p:grpSpPr bwMode="auto">
          <a:xfrm rot="2753367">
            <a:off x="2105026" y="4305300"/>
            <a:ext cx="1147762" cy="1176337"/>
            <a:chOff x="2400" y="1584"/>
            <a:chExt cx="816" cy="813"/>
          </a:xfrm>
        </p:grpSpPr>
        <p:sp>
          <p:nvSpPr>
            <p:cNvPr id="2257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8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9" name="Group 11"/>
          <p:cNvGrpSpPr>
            <a:grpSpLocks/>
          </p:cNvGrpSpPr>
          <p:nvPr/>
        </p:nvGrpSpPr>
        <p:grpSpPr bwMode="auto">
          <a:xfrm rot="2753367">
            <a:off x="533400" y="5805488"/>
            <a:ext cx="1147763" cy="1176337"/>
            <a:chOff x="2400" y="1584"/>
            <a:chExt cx="816" cy="813"/>
          </a:xfrm>
        </p:grpSpPr>
        <p:sp>
          <p:nvSpPr>
            <p:cNvPr id="2257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7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 rot="2753367">
            <a:off x="2033587" y="5805488"/>
            <a:ext cx="1147763" cy="1176338"/>
            <a:chOff x="2400" y="1584"/>
            <a:chExt cx="816" cy="813"/>
          </a:xfrm>
        </p:grpSpPr>
        <p:sp>
          <p:nvSpPr>
            <p:cNvPr id="2257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7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5" name="Group 11"/>
          <p:cNvGrpSpPr>
            <a:grpSpLocks/>
          </p:cNvGrpSpPr>
          <p:nvPr/>
        </p:nvGrpSpPr>
        <p:grpSpPr bwMode="auto">
          <a:xfrm rot="-2604046">
            <a:off x="-252413" y="3519488"/>
            <a:ext cx="1147763" cy="1176337"/>
            <a:chOff x="2400" y="1584"/>
            <a:chExt cx="816" cy="813"/>
          </a:xfrm>
        </p:grpSpPr>
        <p:sp>
          <p:nvSpPr>
            <p:cNvPr id="2257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7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 rot="-2660149">
            <a:off x="1247775" y="3519488"/>
            <a:ext cx="1147763" cy="1176337"/>
            <a:chOff x="2400" y="1584"/>
            <a:chExt cx="816" cy="813"/>
          </a:xfrm>
        </p:grpSpPr>
        <p:sp>
          <p:nvSpPr>
            <p:cNvPr id="2257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7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1" name="Group 11"/>
          <p:cNvGrpSpPr>
            <a:grpSpLocks/>
          </p:cNvGrpSpPr>
          <p:nvPr/>
        </p:nvGrpSpPr>
        <p:grpSpPr bwMode="auto">
          <a:xfrm rot="-2660149">
            <a:off x="2747963" y="3519488"/>
            <a:ext cx="1147762" cy="1176337"/>
            <a:chOff x="2400" y="1584"/>
            <a:chExt cx="816" cy="813"/>
          </a:xfrm>
        </p:grpSpPr>
        <p:sp>
          <p:nvSpPr>
            <p:cNvPr id="2256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7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4" name="Group 11"/>
          <p:cNvGrpSpPr>
            <a:grpSpLocks/>
          </p:cNvGrpSpPr>
          <p:nvPr/>
        </p:nvGrpSpPr>
        <p:grpSpPr bwMode="auto">
          <a:xfrm rot="-2660149">
            <a:off x="-252413" y="5019675"/>
            <a:ext cx="1147763" cy="1176338"/>
            <a:chOff x="2400" y="1584"/>
            <a:chExt cx="816" cy="813"/>
          </a:xfrm>
        </p:grpSpPr>
        <p:sp>
          <p:nvSpPr>
            <p:cNvPr id="2256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6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7" name="Group 11"/>
          <p:cNvGrpSpPr>
            <a:grpSpLocks/>
          </p:cNvGrpSpPr>
          <p:nvPr/>
        </p:nvGrpSpPr>
        <p:grpSpPr bwMode="auto">
          <a:xfrm rot="-2660149">
            <a:off x="1247775" y="5019675"/>
            <a:ext cx="1147763" cy="1176338"/>
            <a:chOff x="2400" y="1584"/>
            <a:chExt cx="816" cy="813"/>
          </a:xfrm>
        </p:grpSpPr>
        <p:sp>
          <p:nvSpPr>
            <p:cNvPr id="2256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6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0" name="Group 11"/>
          <p:cNvGrpSpPr>
            <a:grpSpLocks/>
          </p:cNvGrpSpPr>
          <p:nvPr/>
        </p:nvGrpSpPr>
        <p:grpSpPr bwMode="auto">
          <a:xfrm rot="-2660149">
            <a:off x="2747963" y="5091113"/>
            <a:ext cx="1147762" cy="1176337"/>
            <a:chOff x="2400" y="1584"/>
            <a:chExt cx="816" cy="813"/>
          </a:xfrm>
        </p:grpSpPr>
        <p:sp>
          <p:nvSpPr>
            <p:cNvPr id="2256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6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3" name="Group 11"/>
          <p:cNvGrpSpPr>
            <a:grpSpLocks/>
          </p:cNvGrpSpPr>
          <p:nvPr/>
        </p:nvGrpSpPr>
        <p:grpSpPr bwMode="auto">
          <a:xfrm rot="-2660149">
            <a:off x="2747963" y="1876425"/>
            <a:ext cx="1147762" cy="1176338"/>
            <a:chOff x="2400" y="1584"/>
            <a:chExt cx="816" cy="813"/>
          </a:xfrm>
        </p:grpSpPr>
        <p:sp>
          <p:nvSpPr>
            <p:cNvPr id="2256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6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6" name="Group 11"/>
          <p:cNvGrpSpPr>
            <a:grpSpLocks/>
          </p:cNvGrpSpPr>
          <p:nvPr/>
        </p:nvGrpSpPr>
        <p:grpSpPr bwMode="auto">
          <a:xfrm rot="-2660149">
            <a:off x="4319588" y="1947863"/>
            <a:ext cx="1147762" cy="1176337"/>
            <a:chOff x="2400" y="1584"/>
            <a:chExt cx="816" cy="813"/>
          </a:xfrm>
        </p:grpSpPr>
        <p:sp>
          <p:nvSpPr>
            <p:cNvPr id="2255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6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9" name="Group 11"/>
          <p:cNvGrpSpPr>
            <a:grpSpLocks/>
          </p:cNvGrpSpPr>
          <p:nvPr/>
        </p:nvGrpSpPr>
        <p:grpSpPr bwMode="auto">
          <a:xfrm rot="2795062">
            <a:off x="3532982" y="2734469"/>
            <a:ext cx="1147762" cy="1174750"/>
            <a:chOff x="2400" y="1584"/>
            <a:chExt cx="816" cy="813"/>
          </a:xfrm>
        </p:grpSpPr>
        <p:sp>
          <p:nvSpPr>
            <p:cNvPr id="2255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5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2" name="Group 11"/>
          <p:cNvGrpSpPr>
            <a:grpSpLocks/>
          </p:cNvGrpSpPr>
          <p:nvPr/>
        </p:nvGrpSpPr>
        <p:grpSpPr bwMode="auto">
          <a:xfrm rot="2721632">
            <a:off x="3533776" y="1162050"/>
            <a:ext cx="1147762" cy="1176337"/>
            <a:chOff x="2400" y="1584"/>
            <a:chExt cx="816" cy="813"/>
          </a:xfrm>
        </p:grpSpPr>
        <p:sp>
          <p:nvSpPr>
            <p:cNvPr id="2255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255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5" name="Picture 1" descr="Игра с квадратам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38" y="357188"/>
            <a:ext cx="2581275" cy="26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6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928688" y="285750"/>
            <a:ext cx="54292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" pitchFamily="18" charset="0"/>
              </a:rPr>
              <a:t>Двенадцать спичек лежат так, как показано на рисунке.</a:t>
            </a:r>
            <a:br>
              <a:rPr lang="ru-RU" sz="2400" b="1">
                <a:latin typeface="Century" pitchFamily="18" charset="0"/>
              </a:rPr>
            </a:br>
            <a:r>
              <a:rPr lang="ru-RU" sz="2400" b="1">
                <a:latin typeface="Century" pitchFamily="18" charset="0"/>
              </a:rPr>
              <a:t>     Выполните следующее задание:</a:t>
            </a:r>
            <a:br>
              <a:rPr lang="ru-RU" sz="2400" b="1">
                <a:latin typeface="Century" pitchFamily="18" charset="0"/>
              </a:rPr>
            </a:br>
            <a:r>
              <a:rPr lang="ru-RU" sz="2400" b="1">
                <a:latin typeface="Century" pitchFamily="18" charset="0"/>
              </a:rPr>
              <a:t>г) переложите 2 спички так, чтобы образовалось 7 квадратов;</a:t>
            </a:r>
          </a:p>
        </p:txBody>
      </p:sp>
      <p:grpSp>
        <p:nvGrpSpPr>
          <p:cNvPr id="17" name="Group 11"/>
          <p:cNvGrpSpPr>
            <a:grpSpLocks/>
          </p:cNvGrpSpPr>
          <p:nvPr/>
        </p:nvGrpSpPr>
        <p:grpSpPr bwMode="auto">
          <a:xfrm rot="2753367">
            <a:off x="2033587" y="2233613"/>
            <a:ext cx="1147763" cy="1176338"/>
            <a:chOff x="2400" y="1584"/>
            <a:chExt cx="816" cy="813"/>
          </a:xfrm>
        </p:grpSpPr>
        <p:sp>
          <p:nvSpPr>
            <p:cNvPr id="2360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60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 rot="2753367">
            <a:off x="3533775" y="2233613"/>
            <a:ext cx="1147763" cy="1176337"/>
            <a:chOff x="2400" y="1584"/>
            <a:chExt cx="816" cy="813"/>
          </a:xfrm>
        </p:grpSpPr>
        <p:sp>
          <p:nvSpPr>
            <p:cNvPr id="2360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60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" name="Group 11"/>
          <p:cNvGrpSpPr>
            <a:grpSpLocks/>
          </p:cNvGrpSpPr>
          <p:nvPr/>
        </p:nvGrpSpPr>
        <p:grpSpPr bwMode="auto">
          <a:xfrm rot="2753367">
            <a:off x="2033587" y="3805238"/>
            <a:ext cx="1147763" cy="1176338"/>
            <a:chOff x="2400" y="1584"/>
            <a:chExt cx="816" cy="813"/>
          </a:xfrm>
        </p:grpSpPr>
        <p:sp>
          <p:nvSpPr>
            <p:cNvPr id="2359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60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6" name="Group 11"/>
          <p:cNvGrpSpPr>
            <a:grpSpLocks/>
          </p:cNvGrpSpPr>
          <p:nvPr/>
        </p:nvGrpSpPr>
        <p:grpSpPr bwMode="auto">
          <a:xfrm rot="2753367">
            <a:off x="3605212" y="3805238"/>
            <a:ext cx="1147763" cy="1176338"/>
            <a:chOff x="2400" y="1584"/>
            <a:chExt cx="816" cy="813"/>
          </a:xfrm>
        </p:grpSpPr>
        <p:sp>
          <p:nvSpPr>
            <p:cNvPr id="2359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9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9" name="Group 11"/>
          <p:cNvGrpSpPr>
            <a:grpSpLocks/>
          </p:cNvGrpSpPr>
          <p:nvPr/>
        </p:nvGrpSpPr>
        <p:grpSpPr bwMode="auto">
          <a:xfrm rot="-2660149">
            <a:off x="2747963" y="3019425"/>
            <a:ext cx="1147762" cy="1176338"/>
            <a:chOff x="2400" y="1584"/>
            <a:chExt cx="816" cy="813"/>
          </a:xfrm>
        </p:grpSpPr>
        <p:sp>
          <p:nvSpPr>
            <p:cNvPr id="2359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9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 rot="-2660149">
            <a:off x="2747963" y="4519613"/>
            <a:ext cx="1147762" cy="1176337"/>
            <a:chOff x="2400" y="1584"/>
            <a:chExt cx="816" cy="813"/>
          </a:xfrm>
        </p:grpSpPr>
        <p:sp>
          <p:nvSpPr>
            <p:cNvPr id="2359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9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5" name="Group 11"/>
          <p:cNvGrpSpPr>
            <a:grpSpLocks/>
          </p:cNvGrpSpPr>
          <p:nvPr/>
        </p:nvGrpSpPr>
        <p:grpSpPr bwMode="auto">
          <a:xfrm rot="-2660149">
            <a:off x="4319588" y="3019425"/>
            <a:ext cx="1147762" cy="1176338"/>
            <a:chOff x="2400" y="1584"/>
            <a:chExt cx="816" cy="813"/>
          </a:xfrm>
        </p:grpSpPr>
        <p:sp>
          <p:nvSpPr>
            <p:cNvPr id="2359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9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 rot="-2660149">
            <a:off x="1247775" y="3019425"/>
            <a:ext cx="1147763" cy="1176338"/>
            <a:chOff x="2400" y="1584"/>
            <a:chExt cx="816" cy="813"/>
          </a:xfrm>
        </p:grpSpPr>
        <p:sp>
          <p:nvSpPr>
            <p:cNvPr id="2358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9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1" name="Group 11"/>
          <p:cNvGrpSpPr>
            <a:grpSpLocks/>
          </p:cNvGrpSpPr>
          <p:nvPr/>
        </p:nvGrpSpPr>
        <p:grpSpPr bwMode="auto">
          <a:xfrm rot="-2660149">
            <a:off x="4319588" y="4591050"/>
            <a:ext cx="1147762" cy="1176338"/>
            <a:chOff x="2400" y="1584"/>
            <a:chExt cx="816" cy="813"/>
          </a:xfrm>
        </p:grpSpPr>
        <p:sp>
          <p:nvSpPr>
            <p:cNvPr id="2358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8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4" name="Group 11"/>
          <p:cNvGrpSpPr>
            <a:grpSpLocks/>
          </p:cNvGrpSpPr>
          <p:nvPr/>
        </p:nvGrpSpPr>
        <p:grpSpPr bwMode="auto">
          <a:xfrm rot="-2660149">
            <a:off x="1247775" y="4591050"/>
            <a:ext cx="1147763" cy="1176338"/>
            <a:chOff x="2400" y="1584"/>
            <a:chExt cx="816" cy="813"/>
          </a:xfrm>
        </p:grpSpPr>
        <p:sp>
          <p:nvSpPr>
            <p:cNvPr id="2358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8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7" name="Group 11"/>
          <p:cNvGrpSpPr>
            <a:grpSpLocks/>
          </p:cNvGrpSpPr>
          <p:nvPr/>
        </p:nvGrpSpPr>
        <p:grpSpPr bwMode="auto">
          <a:xfrm rot="2753367">
            <a:off x="1962151" y="5305425"/>
            <a:ext cx="1147762" cy="1176337"/>
            <a:chOff x="2400" y="1584"/>
            <a:chExt cx="816" cy="813"/>
          </a:xfrm>
        </p:grpSpPr>
        <p:sp>
          <p:nvSpPr>
            <p:cNvPr id="2358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8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0" name="Group 11"/>
          <p:cNvGrpSpPr>
            <a:grpSpLocks/>
          </p:cNvGrpSpPr>
          <p:nvPr/>
        </p:nvGrpSpPr>
        <p:grpSpPr bwMode="auto">
          <a:xfrm rot="2753367">
            <a:off x="3533776" y="5305425"/>
            <a:ext cx="1147762" cy="1176337"/>
            <a:chOff x="2400" y="1584"/>
            <a:chExt cx="816" cy="813"/>
          </a:xfrm>
        </p:grpSpPr>
        <p:sp>
          <p:nvSpPr>
            <p:cNvPr id="2358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8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3" name="Group 11"/>
          <p:cNvGrpSpPr>
            <a:grpSpLocks/>
          </p:cNvGrpSpPr>
          <p:nvPr/>
        </p:nvGrpSpPr>
        <p:grpSpPr bwMode="auto">
          <a:xfrm rot="2753367">
            <a:off x="3533775" y="3090863"/>
            <a:ext cx="1147763" cy="1176337"/>
            <a:chOff x="2400" y="1584"/>
            <a:chExt cx="816" cy="813"/>
          </a:xfrm>
        </p:grpSpPr>
        <p:sp>
          <p:nvSpPr>
            <p:cNvPr id="2357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8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6" name="Group 11"/>
          <p:cNvGrpSpPr>
            <a:grpSpLocks/>
          </p:cNvGrpSpPr>
          <p:nvPr/>
        </p:nvGrpSpPr>
        <p:grpSpPr bwMode="auto">
          <a:xfrm rot="-2662753">
            <a:off x="3533775" y="3019425"/>
            <a:ext cx="1147763" cy="1176338"/>
            <a:chOff x="2400" y="1584"/>
            <a:chExt cx="816" cy="813"/>
          </a:xfrm>
        </p:grpSpPr>
        <p:sp>
          <p:nvSpPr>
            <p:cNvPr id="2357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357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0" y="-1285875"/>
            <a:ext cx="29972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2849" bIns="33327" anchor="ctr">
            <a:spAutoFit/>
          </a:bodyPr>
          <a:lstStyle/>
          <a:p>
            <a:r>
              <a:rPr lang="ru-RU" sz="800">
                <a:solidFill>
                  <a:srgbClr val="666666"/>
                </a:solidFill>
              </a:rPr>
              <a:t/>
            </a:r>
            <a:br>
              <a:rPr lang="ru-RU" sz="800">
                <a:solidFill>
                  <a:srgbClr val="666666"/>
                </a:solidFill>
              </a:rPr>
            </a:br>
            <a:endParaRPr lang="ru-RU" sz="800">
              <a:solidFill>
                <a:srgbClr val="666666"/>
              </a:solidFill>
            </a:endParaRPr>
          </a:p>
          <a:p>
            <a:pPr eaLnBrk="0" fontAlgn="ctr" hangingPunct="0"/>
            <a:r>
              <a:rPr lang="ru-RU" sz="800">
                <a:solidFill>
                  <a:srgbClr val="666666"/>
                </a:solidFill>
              </a:rPr>
              <a:t>  </a:t>
            </a:r>
            <a:r>
              <a:rPr lang="ru-RU" sz="14900">
                <a:solidFill>
                  <a:srgbClr val="666666"/>
                </a:solidFill>
              </a:rPr>
              <a:t> </a:t>
            </a:r>
            <a:r>
              <a:rPr lang="ru-RU" sz="800">
                <a:solidFill>
                  <a:srgbClr val="666666"/>
                </a:solidFill>
              </a:rPr>
              <a:t>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43" name="Picture 3" descr="Квадрат из 12 спиче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" y="2286000"/>
            <a:ext cx="3500438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143000" y="142875"/>
            <a:ext cx="80010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" pitchFamily="18" charset="0"/>
              </a:rPr>
              <a:t>Двенадцать спичек лежат так, как показано на рисунке. Выполните следующее задание:</a:t>
            </a:r>
            <a:br>
              <a:rPr lang="ru-RU" sz="2800" b="1">
                <a:latin typeface="Century" pitchFamily="18" charset="0"/>
              </a:rPr>
            </a:br>
            <a:r>
              <a:rPr lang="ru-RU" sz="2800" b="1">
                <a:latin typeface="Century" pitchFamily="18" charset="0"/>
              </a:rPr>
              <a:t>д) переложите 4 спички так, чтобы образовалось 10 квадратов.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458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6</a:t>
            </a:r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 rot="-2691728">
            <a:off x="7605713" y="2305050"/>
            <a:ext cx="1147762" cy="1176338"/>
            <a:chOff x="2400" y="1584"/>
            <a:chExt cx="816" cy="813"/>
          </a:xfrm>
        </p:grpSpPr>
        <p:sp>
          <p:nvSpPr>
            <p:cNvPr id="2463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3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" name="Group 11"/>
          <p:cNvGrpSpPr>
            <a:grpSpLocks/>
          </p:cNvGrpSpPr>
          <p:nvPr/>
        </p:nvGrpSpPr>
        <p:grpSpPr bwMode="auto">
          <a:xfrm rot="-2691728">
            <a:off x="4248150" y="4019550"/>
            <a:ext cx="1147763" cy="1176338"/>
            <a:chOff x="2400" y="1584"/>
            <a:chExt cx="816" cy="813"/>
          </a:xfrm>
        </p:grpSpPr>
        <p:sp>
          <p:nvSpPr>
            <p:cNvPr id="2462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3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9" name="Group 11"/>
          <p:cNvGrpSpPr>
            <a:grpSpLocks/>
          </p:cNvGrpSpPr>
          <p:nvPr/>
        </p:nvGrpSpPr>
        <p:grpSpPr bwMode="auto">
          <a:xfrm rot="2657694">
            <a:off x="5105400" y="4805363"/>
            <a:ext cx="1147763" cy="1176337"/>
            <a:chOff x="2400" y="1584"/>
            <a:chExt cx="816" cy="813"/>
          </a:xfrm>
        </p:grpSpPr>
        <p:sp>
          <p:nvSpPr>
            <p:cNvPr id="2462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2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2" name="Group 11"/>
          <p:cNvGrpSpPr>
            <a:grpSpLocks/>
          </p:cNvGrpSpPr>
          <p:nvPr/>
        </p:nvGrpSpPr>
        <p:grpSpPr bwMode="auto">
          <a:xfrm rot="2657694">
            <a:off x="6819900" y="1590675"/>
            <a:ext cx="1147763" cy="1176338"/>
            <a:chOff x="2400" y="1584"/>
            <a:chExt cx="816" cy="813"/>
          </a:xfrm>
        </p:grpSpPr>
        <p:sp>
          <p:nvSpPr>
            <p:cNvPr id="2462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2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5" name="Group 11"/>
          <p:cNvGrpSpPr>
            <a:grpSpLocks/>
          </p:cNvGrpSpPr>
          <p:nvPr/>
        </p:nvGrpSpPr>
        <p:grpSpPr bwMode="auto">
          <a:xfrm rot="2657694">
            <a:off x="6819900" y="3162300"/>
            <a:ext cx="1147763" cy="1176338"/>
            <a:chOff x="2400" y="1584"/>
            <a:chExt cx="816" cy="813"/>
          </a:xfrm>
        </p:grpSpPr>
        <p:sp>
          <p:nvSpPr>
            <p:cNvPr id="2462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2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8" name="Group 11"/>
          <p:cNvGrpSpPr>
            <a:grpSpLocks/>
          </p:cNvGrpSpPr>
          <p:nvPr/>
        </p:nvGrpSpPr>
        <p:grpSpPr bwMode="auto">
          <a:xfrm rot="-2691728">
            <a:off x="5962650" y="2376488"/>
            <a:ext cx="1147763" cy="1176337"/>
            <a:chOff x="2400" y="1584"/>
            <a:chExt cx="816" cy="813"/>
          </a:xfrm>
        </p:grpSpPr>
        <p:sp>
          <p:nvSpPr>
            <p:cNvPr id="2462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2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1" name="Group 11"/>
          <p:cNvGrpSpPr>
            <a:grpSpLocks/>
          </p:cNvGrpSpPr>
          <p:nvPr/>
        </p:nvGrpSpPr>
        <p:grpSpPr bwMode="auto">
          <a:xfrm rot="-2691728">
            <a:off x="5962650" y="4019550"/>
            <a:ext cx="1147763" cy="1176338"/>
            <a:chOff x="2400" y="1584"/>
            <a:chExt cx="816" cy="813"/>
          </a:xfrm>
        </p:grpSpPr>
        <p:sp>
          <p:nvSpPr>
            <p:cNvPr id="2461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2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4" name="Group 11"/>
          <p:cNvGrpSpPr>
            <a:grpSpLocks/>
          </p:cNvGrpSpPr>
          <p:nvPr/>
        </p:nvGrpSpPr>
        <p:grpSpPr bwMode="auto">
          <a:xfrm rot="2657694">
            <a:off x="5105400" y="3233738"/>
            <a:ext cx="1147763" cy="1176337"/>
            <a:chOff x="2400" y="1584"/>
            <a:chExt cx="816" cy="813"/>
          </a:xfrm>
        </p:grpSpPr>
        <p:sp>
          <p:nvSpPr>
            <p:cNvPr id="2461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1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0" name="Group 11"/>
          <p:cNvGrpSpPr>
            <a:grpSpLocks/>
          </p:cNvGrpSpPr>
          <p:nvPr/>
        </p:nvGrpSpPr>
        <p:grpSpPr bwMode="auto">
          <a:xfrm rot="2657694">
            <a:off x="5105400" y="1590675"/>
            <a:ext cx="1147763" cy="1176338"/>
            <a:chOff x="2400" y="1584"/>
            <a:chExt cx="816" cy="813"/>
          </a:xfrm>
        </p:grpSpPr>
        <p:sp>
          <p:nvSpPr>
            <p:cNvPr id="2461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1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3" name="Group 11"/>
          <p:cNvGrpSpPr>
            <a:grpSpLocks/>
          </p:cNvGrpSpPr>
          <p:nvPr/>
        </p:nvGrpSpPr>
        <p:grpSpPr bwMode="auto">
          <a:xfrm rot="2657694">
            <a:off x="6819900" y="4805363"/>
            <a:ext cx="1147763" cy="1176337"/>
            <a:chOff x="2400" y="1584"/>
            <a:chExt cx="816" cy="813"/>
          </a:xfrm>
        </p:grpSpPr>
        <p:sp>
          <p:nvSpPr>
            <p:cNvPr id="2461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1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6" name="Group 11"/>
          <p:cNvGrpSpPr>
            <a:grpSpLocks/>
          </p:cNvGrpSpPr>
          <p:nvPr/>
        </p:nvGrpSpPr>
        <p:grpSpPr bwMode="auto">
          <a:xfrm rot="-2691728">
            <a:off x="4248150" y="2376488"/>
            <a:ext cx="1147763" cy="1176337"/>
            <a:chOff x="2400" y="1584"/>
            <a:chExt cx="816" cy="813"/>
          </a:xfrm>
        </p:grpSpPr>
        <p:sp>
          <p:nvSpPr>
            <p:cNvPr id="2461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1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9" name="Group 11"/>
          <p:cNvGrpSpPr>
            <a:grpSpLocks/>
          </p:cNvGrpSpPr>
          <p:nvPr/>
        </p:nvGrpSpPr>
        <p:grpSpPr bwMode="auto">
          <a:xfrm rot="-2691728">
            <a:off x="7605713" y="3948113"/>
            <a:ext cx="1147762" cy="1176337"/>
            <a:chOff x="2400" y="1584"/>
            <a:chExt cx="816" cy="813"/>
          </a:xfrm>
        </p:grpSpPr>
        <p:sp>
          <p:nvSpPr>
            <p:cNvPr id="2460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1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5" name="Group 11"/>
          <p:cNvGrpSpPr>
            <a:grpSpLocks/>
          </p:cNvGrpSpPr>
          <p:nvPr/>
        </p:nvGrpSpPr>
        <p:grpSpPr bwMode="auto">
          <a:xfrm rot="2657694">
            <a:off x="6819900" y="2376488"/>
            <a:ext cx="1147763" cy="1176337"/>
            <a:chOff x="2400" y="1584"/>
            <a:chExt cx="816" cy="813"/>
          </a:xfrm>
        </p:grpSpPr>
        <p:sp>
          <p:nvSpPr>
            <p:cNvPr id="2460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0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8" name="Group 11"/>
          <p:cNvGrpSpPr>
            <a:grpSpLocks/>
          </p:cNvGrpSpPr>
          <p:nvPr/>
        </p:nvGrpSpPr>
        <p:grpSpPr bwMode="auto">
          <a:xfrm rot="-2718253">
            <a:off x="6819901" y="2447925"/>
            <a:ext cx="1147762" cy="1176337"/>
            <a:chOff x="2400" y="1584"/>
            <a:chExt cx="816" cy="813"/>
          </a:xfrm>
        </p:grpSpPr>
        <p:sp>
          <p:nvSpPr>
            <p:cNvPr id="2460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0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1" name="Group 11"/>
          <p:cNvGrpSpPr>
            <a:grpSpLocks/>
          </p:cNvGrpSpPr>
          <p:nvPr/>
        </p:nvGrpSpPr>
        <p:grpSpPr bwMode="auto">
          <a:xfrm rot="2657694">
            <a:off x="5105400" y="4019550"/>
            <a:ext cx="1147763" cy="1176338"/>
            <a:chOff x="2400" y="1584"/>
            <a:chExt cx="816" cy="813"/>
          </a:xfrm>
        </p:grpSpPr>
        <p:sp>
          <p:nvSpPr>
            <p:cNvPr id="2460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0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4" name="Group 11"/>
          <p:cNvGrpSpPr>
            <a:grpSpLocks/>
          </p:cNvGrpSpPr>
          <p:nvPr/>
        </p:nvGrpSpPr>
        <p:grpSpPr bwMode="auto">
          <a:xfrm rot="-2660850">
            <a:off x="5105400" y="4019550"/>
            <a:ext cx="1147763" cy="1176338"/>
            <a:chOff x="2400" y="1584"/>
            <a:chExt cx="816" cy="813"/>
          </a:xfrm>
        </p:grpSpPr>
        <p:sp>
          <p:nvSpPr>
            <p:cNvPr id="2460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460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143000" y="214313"/>
            <a:ext cx="4786313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 </a:t>
            </a:r>
            <a:r>
              <a:rPr lang="ru-RU" sz="2400" b="1">
                <a:latin typeface="Century" pitchFamily="18" charset="0"/>
              </a:rPr>
              <a:t>Переложите четыре спички из шестнадцати, чтобы получилось три квадрата.</a:t>
            </a:r>
            <a:r>
              <a:rPr lang="ru-RU">
                <a:latin typeface="Calibri" pitchFamily="34" charset="0"/>
              </a:rPr>
              <a:t/>
            </a:r>
            <a:br>
              <a:rPr lang="ru-RU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  <p:pic>
        <p:nvPicPr>
          <p:cNvPr id="5121" name="Picture 1" descr="Четыре из шестнадцат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0" y="142875"/>
            <a:ext cx="3000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7</a:t>
            </a:r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 rot="-2720978">
            <a:off x="182563" y="3833812"/>
            <a:ext cx="909638" cy="893763"/>
            <a:chOff x="2400" y="1584"/>
            <a:chExt cx="816" cy="813"/>
          </a:xfrm>
        </p:grpSpPr>
        <p:sp>
          <p:nvSpPr>
            <p:cNvPr id="2572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2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 rot="-2720978">
            <a:off x="182563" y="5048250"/>
            <a:ext cx="909637" cy="893763"/>
            <a:chOff x="2400" y="1584"/>
            <a:chExt cx="816" cy="813"/>
          </a:xfrm>
        </p:grpSpPr>
        <p:sp>
          <p:nvSpPr>
            <p:cNvPr id="2572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2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7" name="Group 11"/>
          <p:cNvGrpSpPr>
            <a:grpSpLocks/>
          </p:cNvGrpSpPr>
          <p:nvPr/>
        </p:nvGrpSpPr>
        <p:grpSpPr bwMode="auto">
          <a:xfrm rot="-2720978">
            <a:off x="182563" y="2547937"/>
            <a:ext cx="909638" cy="893763"/>
            <a:chOff x="2400" y="1584"/>
            <a:chExt cx="816" cy="813"/>
          </a:xfrm>
        </p:grpSpPr>
        <p:sp>
          <p:nvSpPr>
            <p:cNvPr id="2572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2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 rot="2681411">
            <a:off x="825500" y="5619750"/>
            <a:ext cx="909638" cy="893763"/>
            <a:chOff x="2400" y="1584"/>
            <a:chExt cx="816" cy="813"/>
          </a:xfrm>
        </p:grpSpPr>
        <p:sp>
          <p:nvSpPr>
            <p:cNvPr id="2572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2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" name="Group 11"/>
          <p:cNvGrpSpPr>
            <a:grpSpLocks/>
          </p:cNvGrpSpPr>
          <p:nvPr/>
        </p:nvGrpSpPr>
        <p:grpSpPr bwMode="auto">
          <a:xfrm rot="2681411">
            <a:off x="2039938" y="5619750"/>
            <a:ext cx="909637" cy="893763"/>
            <a:chOff x="2400" y="1584"/>
            <a:chExt cx="816" cy="813"/>
          </a:xfrm>
        </p:grpSpPr>
        <p:sp>
          <p:nvSpPr>
            <p:cNvPr id="2571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1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6" name="Group 11"/>
          <p:cNvGrpSpPr>
            <a:grpSpLocks/>
          </p:cNvGrpSpPr>
          <p:nvPr/>
        </p:nvGrpSpPr>
        <p:grpSpPr bwMode="auto">
          <a:xfrm rot="2681411">
            <a:off x="3254375" y="5619750"/>
            <a:ext cx="909638" cy="893763"/>
            <a:chOff x="2400" y="1584"/>
            <a:chExt cx="816" cy="813"/>
          </a:xfrm>
        </p:grpSpPr>
        <p:sp>
          <p:nvSpPr>
            <p:cNvPr id="2571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1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9" name="Group 11"/>
          <p:cNvGrpSpPr>
            <a:grpSpLocks/>
          </p:cNvGrpSpPr>
          <p:nvPr/>
        </p:nvGrpSpPr>
        <p:grpSpPr bwMode="auto">
          <a:xfrm rot="2681411">
            <a:off x="825500" y="1976438"/>
            <a:ext cx="909638" cy="893762"/>
            <a:chOff x="2400" y="1584"/>
            <a:chExt cx="816" cy="813"/>
          </a:xfrm>
        </p:grpSpPr>
        <p:sp>
          <p:nvSpPr>
            <p:cNvPr id="2571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1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 rot="2681411">
            <a:off x="2039938" y="1976438"/>
            <a:ext cx="909637" cy="893762"/>
            <a:chOff x="2400" y="1584"/>
            <a:chExt cx="816" cy="813"/>
          </a:xfrm>
        </p:grpSpPr>
        <p:sp>
          <p:nvSpPr>
            <p:cNvPr id="2571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1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5" name="Group 11"/>
          <p:cNvGrpSpPr>
            <a:grpSpLocks/>
          </p:cNvGrpSpPr>
          <p:nvPr/>
        </p:nvGrpSpPr>
        <p:grpSpPr bwMode="auto">
          <a:xfrm rot="2681411">
            <a:off x="3254375" y="1976438"/>
            <a:ext cx="909638" cy="893762"/>
            <a:chOff x="2400" y="1584"/>
            <a:chExt cx="816" cy="813"/>
          </a:xfrm>
        </p:grpSpPr>
        <p:sp>
          <p:nvSpPr>
            <p:cNvPr id="2571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1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 rot="-2720978">
            <a:off x="3897313" y="2619375"/>
            <a:ext cx="909637" cy="893763"/>
            <a:chOff x="2400" y="1584"/>
            <a:chExt cx="816" cy="813"/>
          </a:xfrm>
        </p:grpSpPr>
        <p:sp>
          <p:nvSpPr>
            <p:cNvPr id="2570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0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1" name="Group 11"/>
          <p:cNvGrpSpPr>
            <a:grpSpLocks/>
          </p:cNvGrpSpPr>
          <p:nvPr/>
        </p:nvGrpSpPr>
        <p:grpSpPr bwMode="auto">
          <a:xfrm rot="-2720978">
            <a:off x="3897313" y="3833812"/>
            <a:ext cx="909638" cy="893763"/>
            <a:chOff x="2400" y="1584"/>
            <a:chExt cx="816" cy="813"/>
          </a:xfrm>
        </p:grpSpPr>
        <p:sp>
          <p:nvSpPr>
            <p:cNvPr id="2570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0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4" name="Group 11"/>
          <p:cNvGrpSpPr>
            <a:grpSpLocks/>
          </p:cNvGrpSpPr>
          <p:nvPr/>
        </p:nvGrpSpPr>
        <p:grpSpPr bwMode="auto">
          <a:xfrm rot="-2720978">
            <a:off x="3897313" y="4976812"/>
            <a:ext cx="909638" cy="893763"/>
            <a:chOff x="2400" y="1584"/>
            <a:chExt cx="816" cy="813"/>
          </a:xfrm>
        </p:grpSpPr>
        <p:sp>
          <p:nvSpPr>
            <p:cNvPr id="2570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0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7" name="Group 11"/>
          <p:cNvGrpSpPr>
            <a:grpSpLocks/>
          </p:cNvGrpSpPr>
          <p:nvPr/>
        </p:nvGrpSpPr>
        <p:grpSpPr bwMode="auto">
          <a:xfrm rot="-2720978">
            <a:off x="1397000" y="3762376"/>
            <a:ext cx="909637" cy="893762"/>
            <a:chOff x="2400" y="1584"/>
            <a:chExt cx="816" cy="813"/>
          </a:xfrm>
        </p:grpSpPr>
        <p:sp>
          <p:nvSpPr>
            <p:cNvPr id="2570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0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0" name="Group 11"/>
          <p:cNvGrpSpPr>
            <a:grpSpLocks/>
          </p:cNvGrpSpPr>
          <p:nvPr/>
        </p:nvGrpSpPr>
        <p:grpSpPr bwMode="auto">
          <a:xfrm rot="-2720978">
            <a:off x="2611438" y="3762375"/>
            <a:ext cx="909637" cy="893763"/>
            <a:chOff x="2400" y="1584"/>
            <a:chExt cx="816" cy="813"/>
          </a:xfrm>
        </p:grpSpPr>
        <p:sp>
          <p:nvSpPr>
            <p:cNvPr id="2570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70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3" name="Group 11"/>
          <p:cNvGrpSpPr>
            <a:grpSpLocks/>
          </p:cNvGrpSpPr>
          <p:nvPr/>
        </p:nvGrpSpPr>
        <p:grpSpPr bwMode="auto">
          <a:xfrm rot="2681411">
            <a:off x="1968500" y="4405313"/>
            <a:ext cx="909638" cy="893762"/>
            <a:chOff x="2400" y="1584"/>
            <a:chExt cx="816" cy="813"/>
          </a:xfrm>
        </p:grpSpPr>
        <p:sp>
          <p:nvSpPr>
            <p:cNvPr id="2569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9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6" name="Group 11"/>
          <p:cNvGrpSpPr>
            <a:grpSpLocks/>
          </p:cNvGrpSpPr>
          <p:nvPr/>
        </p:nvGrpSpPr>
        <p:grpSpPr bwMode="auto">
          <a:xfrm rot="2681411">
            <a:off x="1968500" y="3190875"/>
            <a:ext cx="909638" cy="893763"/>
            <a:chOff x="2400" y="1584"/>
            <a:chExt cx="816" cy="813"/>
          </a:xfrm>
        </p:grpSpPr>
        <p:sp>
          <p:nvSpPr>
            <p:cNvPr id="2569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9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9" name="Group 11"/>
          <p:cNvGrpSpPr>
            <a:grpSpLocks/>
          </p:cNvGrpSpPr>
          <p:nvPr/>
        </p:nvGrpSpPr>
        <p:grpSpPr bwMode="auto">
          <a:xfrm rot="2681411">
            <a:off x="3254375" y="3190875"/>
            <a:ext cx="909638" cy="893763"/>
            <a:chOff x="2400" y="1584"/>
            <a:chExt cx="816" cy="813"/>
          </a:xfrm>
        </p:grpSpPr>
        <p:sp>
          <p:nvSpPr>
            <p:cNvPr id="2569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9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2" name="Group 11"/>
          <p:cNvGrpSpPr>
            <a:grpSpLocks/>
          </p:cNvGrpSpPr>
          <p:nvPr/>
        </p:nvGrpSpPr>
        <p:grpSpPr bwMode="auto">
          <a:xfrm rot="-2744238">
            <a:off x="2611438" y="2547937"/>
            <a:ext cx="909638" cy="893763"/>
            <a:chOff x="2400" y="1584"/>
            <a:chExt cx="816" cy="813"/>
          </a:xfrm>
        </p:grpSpPr>
        <p:sp>
          <p:nvSpPr>
            <p:cNvPr id="2569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9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5" name="Group 11"/>
          <p:cNvGrpSpPr>
            <a:grpSpLocks/>
          </p:cNvGrpSpPr>
          <p:nvPr/>
        </p:nvGrpSpPr>
        <p:grpSpPr bwMode="auto">
          <a:xfrm rot="-2635403">
            <a:off x="1397000" y="4976813"/>
            <a:ext cx="909638" cy="893762"/>
            <a:chOff x="2400" y="1584"/>
            <a:chExt cx="816" cy="813"/>
          </a:xfrm>
        </p:grpSpPr>
        <p:sp>
          <p:nvSpPr>
            <p:cNvPr id="2569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9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8" name="Group 11"/>
          <p:cNvGrpSpPr>
            <a:grpSpLocks/>
          </p:cNvGrpSpPr>
          <p:nvPr/>
        </p:nvGrpSpPr>
        <p:grpSpPr bwMode="auto">
          <a:xfrm rot="2681411">
            <a:off x="825500" y="4405313"/>
            <a:ext cx="909638" cy="893762"/>
            <a:chOff x="2400" y="1584"/>
            <a:chExt cx="816" cy="813"/>
          </a:xfrm>
        </p:grpSpPr>
        <p:sp>
          <p:nvSpPr>
            <p:cNvPr id="2568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8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93" name="Group 11"/>
          <p:cNvGrpSpPr>
            <a:grpSpLocks/>
          </p:cNvGrpSpPr>
          <p:nvPr/>
        </p:nvGrpSpPr>
        <p:grpSpPr bwMode="auto">
          <a:xfrm rot="-2720978">
            <a:off x="4337050" y="4405313"/>
            <a:ext cx="909638" cy="893762"/>
            <a:chOff x="2400" y="1584"/>
            <a:chExt cx="816" cy="813"/>
          </a:xfrm>
        </p:grpSpPr>
        <p:sp>
          <p:nvSpPr>
            <p:cNvPr id="2568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8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96" name="Group 11"/>
          <p:cNvGrpSpPr>
            <a:grpSpLocks/>
          </p:cNvGrpSpPr>
          <p:nvPr/>
        </p:nvGrpSpPr>
        <p:grpSpPr bwMode="auto">
          <a:xfrm rot="-2720978">
            <a:off x="4337050" y="5619751"/>
            <a:ext cx="909637" cy="893762"/>
            <a:chOff x="2400" y="1584"/>
            <a:chExt cx="816" cy="813"/>
          </a:xfrm>
        </p:grpSpPr>
        <p:sp>
          <p:nvSpPr>
            <p:cNvPr id="2568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8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99" name="Group 11"/>
          <p:cNvGrpSpPr>
            <a:grpSpLocks/>
          </p:cNvGrpSpPr>
          <p:nvPr/>
        </p:nvGrpSpPr>
        <p:grpSpPr bwMode="auto">
          <a:xfrm rot="-2720978">
            <a:off x="4337050" y="3119438"/>
            <a:ext cx="909638" cy="893762"/>
            <a:chOff x="2400" y="1584"/>
            <a:chExt cx="816" cy="813"/>
          </a:xfrm>
        </p:grpSpPr>
        <p:sp>
          <p:nvSpPr>
            <p:cNvPr id="2568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8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2" name="Group 11"/>
          <p:cNvGrpSpPr>
            <a:grpSpLocks/>
          </p:cNvGrpSpPr>
          <p:nvPr/>
        </p:nvGrpSpPr>
        <p:grpSpPr bwMode="auto">
          <a:xfrm rot="2681411">
            <a:off x="4979988" y="6191250"/>
            <a:ext cx="909637" cy="893763"/>
            <a:chOff x="2400" y="1584"/>
            <a:chExt cx="816" cy="813"/>
          </a:xfrm>
        </p:grpSpPr>
        <p:sp>
          <p:nvSpPr>
            <p:cNvPr id="2568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8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5" name="Group 11"/>
          <p:cNvGrpSpPr>
            <a:grpSpLocks/>
          </p:cNvGrpSpPr>
          <p:nvPr/>
        </p:nvGrpSpPr>
        <p:grpSpPr bwMode="auto">
          <a:xfrm rot="2681411">
            <a:off x="6194425" y="6191250"/>
            <a:ext cx="909638" cy="893763"/>
            <a:chOff x="2400" y="1584"/>
            <a:chExt cx="816" cy="813"/>
          </a:xfrm>
        </p:grpSpPr>
        <p:sp>
          <p:nvSpPr>
            <p:cNvPr id="2567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7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8" name="Group 11"/>
          <p:cNvGrpSpPr>
            <a:grpSpLocks/>
          </p:cNvGrpSpPr>
          <p:nvPr/>
        </p:nvGrpSpPr>
        <p:grpSpPr bwMode="auto">
          <a:xfrm rot="2681411">
            <a:off x="7408863" y="6191250"/>
            <a:ext cx="909637" cy="893763"/>
            <a:chOff x="2400" y="1584"/>
            <a:chExt cx="816" cy="813"/>
          </a:xfrm>
        </p:grpSpPr>
        <p:sp>
          <p:nvSpPr>
            <p:cNvPr id="2567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7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11" name="Group 11"/>
          <p:cNvGrpSpPr>
            <a:grpSpLocks/>
          </p:cNvGrpSpPr>
          <p:nvPr/>
        </p:nvGrpSpPr>
        <p:grpSpPr bwMode="auto">
          <a:xfrm rot="2681411">
            <a:off x="4979988" y="2547938"/>
            <a:ext cx="909637" cy="893762"/>
            <a:chOff x="2400" y="1584"/>
            <a:chExt cx="816" cy="813"/>
          </a:xfrm>
        </p:grpSpPr>
        <p:sp>
          <p:nvSpPr>
            <p:cNvPr id="2567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7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14" name="Group 11"/>
          <p:cNvGrpSpPr>
            <a:grpSpLocks/>
          </p:cNvGrpSpPr>
          <p:nvPr/>
        </p:nvGrpSpPr>
        <p:grpSpPr bwMode="auto">
          <a:xfrm rot="2681411">
            <a:off x="6194425" y="2547938"/>
            <a:ext cx="909638" cy="893762"/>
            <a:chOff x="2400" y="1584"/>
            <a:chExt cx="816" cy="813"/>
          </a:xfrm>
        </p:grpSpPr>
        <p:sp>
          <p:nvSpPr>
            <p:cNvPr id="2567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7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17" name="Group 11"/>
          <p:cNvGrpSpPr>
            <a:grpSpLocks/>
          </p:cNvGrpSpPr>
          <p:nvPr/>
        </p:nvGrpSpPr>
        <p:grpSpPr bwMode="auto">
          <a:xfrm rot="2681411">
            <a:off x="7408863" y="2547938"/>
            <a:ext cx="909637" cy="893762"/>
            <a:chOff x="2400" y="1584"/>
            <a:chExt cx="816" cy="813"/>
          </a:xfrm>
        </p:grpSpPr>
        <p:sp>
          <p:nvSpPr>
            <p:cNvPr id="2567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7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20" name="Group 11"/>
          <p:cNvGrpSpPr>
            <a:grpSpLocks/>
          </p:cNvGrpSpPr>
          <p:nvPr/>
        </p:nvGrpSpPr>
        <p:grpSpPr bwMode="auto">
          <a:xfrm rot="-2720978">
            <a:off x="8051800" y="3190876"/>
            <a:ext cx="909637" cy="893762"/>
            <a:chOff x="2400" y="1584"/>
            <a:chExt cx="816" cy="813"/>
          </a:xfrm>
        </p:grpSpPr>
        <p:sp>
          <p:nvSpPr>
            <p:cNvPr id="2566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6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23" name="Group 11"/>
          <p:cNvGrpSpPr>
            <a:grpSpLocks/>
          </p:cNvGrpSpPr>
          <p:nvPr/>
        </p:nvGrpSpPr>
        <p:grpSpPr bwMode="auto">
          <a:xfrm rot="-2720978">
            <a:off x="8051800" y="4405313"/>
            <a:ext cx="909638" cy="893762"/>
            <a:chOff x="2400" y="1584"/>
            <a:chExt cx="816" cy="813"/>
          </a:xfrm>
        </p:grpSpPr>
        <p:sp>
          <p:nvSpPr>
            <p:cNvPr id="2566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6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26" name="Group 11"/>
          <p:cNvGrpSpPr>
            <a:grpSpLocks/>
          </p:cNvGrpSpPr>
          <p:nvPr/>
        </p:nvGrpSpPr>
        <p:grpSpPr bwMode="auto">
          <a:xfrm rot="-2720978">
            <a:off x="8051800" y="5548313"/>
            <a:ext cx="909638" cy="893762"/>
            <a:chOff x="2400" y="1584"/>
            <a:chExt cx="816" cy="813"/>
          </a:xfrm>
        </p:grpSpPr>
        <p:sp>
          <p:nvSpPr>
            <p:cNvPr id="2566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6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29" name="Group 11"/>
          <p:cNvGrpSpPr>
            <a:grpSpLocks/>
          </p:cNvGrpSpPr>
          <p:nvPr/>
        </p:nvGrpSpPr>
        <p:grpSpPr bwMode="auto">
          <a:xfrm rot="-2720978">
            <a:off x="5540375" y="4405313"/>
            <a:ext cx="909638" cy="893762"/>
            <a:chOff x="2400" y="1584"/>
            <a:chExt cx="816" cy="813"/>
          </a:xfrm>
        </p:grpSpPr>
        <p:sp>
          <p:nvSpPr>
            <p:cNvPr id="2566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6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2" name="Group 11"/>
          <p:cNvGrpSpPr>
            <a:grpSpLocks/>
          </p:cNvGrpSpPr>
          <p:nvPr/>
        </p:nvGrpSpPr>
        <p:grpSpPr bwMode="auto">
          <a:xfrm rot="-2720978">
            <a:off x="6765925" y="4333876"/>
            <a:ext cx="909637" cy="893762"/>
            <a:chOff x="2400" y="1584"/>
            <a:chExt cx="816" cy="813"/>
          </a:xfrm>
        </p:grpSpPr>
        <p:sp>
          <p:nvSpPr>
            <p:cNvPr id="2566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6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5" name="Group 11"/>
          <p:cNvGrpSpPr>
            <a:grpSpLocks/>
          </p:cNvGrpSpPr>
          <p:nvPr/>
        </p:nvGrpSpPr>
        <p:grpSpPr bwMode="auto">
          <a:xfrm rot="2681411">
            <a:off x="6111875" y="4976813"/>
            <a:ext cx="909638" cy="893762"/>
            <a:chOff x="2400" y="1584"/>
            <a:chExt cx="816" cy="813"/>
          </a:xfrm>
        </p:grpSpPr>
        <p:sp>
          <p:nvSpPr>
            <p:cNvPr id="2565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8" name="Group 11"/>
          <p:cNvGrpSpPr>
            <a:grpSpLocks/>
          </p:cNvGrpSpPr>
          <p:nvPr/>
        </p:nvGrpSpPr>
        <p:grpSpPr bwMode="auto">
          <a:xfrm rot="2681411">
            <a:off x="6111875" y="3762375"/>
            <a:ext cx="909638" cy="893763"/>
            <a:chOff x="2400" y="1584"/>
            <a:chExt cx="816" cy="813"/>
          </a:xfrm>
        </p:grpSpPr>
        <p:sp>
          <p:nvSpPr>
            <p:cNvPr id="2565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53" name="Group 11"/>
          <p:cNvGrpSpPr>
            <a:grpSpLocks/>
          </p:cNvGrpSpPr>
          <p:nvPr/>
        </p:nvGrpSpPr>
        <p:grpSpPr bwMode="auto">
          <a:xfrm rot="-2720978">
            <a:off x="6754813" y="5476875"/>
            <a:ext cx="909637" cy="893763"/>
            <a:chOff x="2400" y="1584"/>
            <a:chExt cx="816" cy="813"/>
          </a:xfrm>
        </p:grpSpPr>
        <p:sp>
          <p:nvSpPr>
            <p:cNvPr id="2565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56" name="Group 11"/>
          <p:cNvGrpSpPr>
            <a:grpSpLocks/>
          </p:cNvGrpSpPr>
          <p:nvPr/>
        </p:nvGrpSpPr>
        <p:grpSpPr bwMode="auto">
          <a:xfrm rot="2644404">
            <a:off x="7397750" y="4976813"/>
            <a:ext cx="909638" cy="893762"/>
            <a:chOff x="2400" y="1584"/>
            <a:chExt cx="816" cy="813"/>
          </a:xfrm>
        </p:grpSpPr>
        <p:sp>
          <p:nvSpPr>
            <p:cNvPr id="2565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59" name="Group 11"/>
          <p:cNvGrpSpPr>
            <a:grpSpLocks/>
          </p:cNvGrpSpPr>
          <p:nvPr/>
        </p:nvGrpSpPr>
        <p:grpSpPr bwMode="auto">
          <a:xfrm rot="-2720978">
            <a:off x="5540375" y="5548313"/>
            <a:ext cx="909638" cy="893762"/>
            <a:chOff x="2400" y="1584"/>
            <a:chExt cx="816" cy="813"/>
          </a:xfrm>
        </p:grpSpPr>
        <p:sp>
          <p:nvSpPr>
            <p:cNvPr id="2565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5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62" name="Group 11"/>
          <p:cNvGrpSpPr>
            <a:grpSpLocks/>
          </p:cNvGrpSpPr>
          <p:nvPr/>
        </p:nvGrpSpPr>
        <p:grpSpPr bwMode="auto">
          <a:xfrm rot="2627505">
            <a:off x="4968875" y="5048250"/>
            <a:ext cx="909638" cy="893763"/>
            <a:chOff x="2400" y="1584"/>
            <a:chExt cx="816" cy="813"/>
          </a:xfrm>
        </p:grpSpPr>
        <p:sp>
          <p:nvSpPr>
            <p:cNvPr id="2564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564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000125" y="500063"/>
            <a:ext cx="81438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 </a:t>
            </a:r>
            <a:r>
              <a:rPr lang="ru-RU" sz="3200" b="1">
                <a:latin typeface="Century" pitchFamily="18" charset="0"/>
              </a:rPr>
              <a:t>Фасад дома выложен из 11 спичек.</a:t>
            </a:r>
            <a:br>
              <a:rPr lang="ru-RU" sz="3200" b="1">
                <a:latin typeface="Century" pitchFamily="18" charset="0"/>
              </a:rPr>
            </a:br>
            <a:endParaRPr lang="ru-RU" sz="3200" b="1">
              <a:latin typeface="Century" pitchFamily="18" charset="0"/>
            </a:endParaRPr>
          </a:p>
        </p:txBody>
      </p:sp>
      <p:pic>
        <p:nvPicPr>
          <p:cNvPr id="33793" name="Picture 1" descr="Дом с колоннам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38" y="1000125"/>
            <a:ext cx="3357562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0" y="-276225"/>
            <a:ext cx="635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ru-RU"/>
              <a:t> </a:t>
            </a:r>
            <a:br>
              <a:rPr lang="ru-RU"/>
            </a:br>
            <a:endParaRPr lang="ru-RU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00063" y="1071563"/>
            <a:ext cx="628650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 </a:t>
            </a:r>
            <a:r>
              <a:rPr lang="ru-RU" sz="2400" b="1">
                <a:latin typeface="Century" pitchFamily="18" charset="0"/>
              </a:rPr>
              <a:t>Задания:</a:t>
            </a:r>
            <a:br>
              <a:rPr lang="ru-RU" sz="2400" b="1">
                <a:latin typeface="Century" pitchFamily="18" charset="0"/>
              </a:rPr>
            </a:br>
            <a:r>
              <a:rPr lang="ru-RU" sz="2400" b="1">
                <a:latin typeface="Century" pitchFamily="18" charset="0"/>
              </a:rPr>
              <a:t>1) переложите 2 спички, получив </a:t>
            </a:r>
          </a:p>
          <a:p>
            <a:r>
              <a:rPr lang="ru-RU" sz="2400" b="1">
                <a:latin typeface="Century" pitchFamily="18" charset="0"/>
              </a:rPr>
              <a:t>при этом 11 квадратов.</a:t>
            </a:r>
            <a:br>
              <a:rPr lang="ru-RU" sz="2400" b="1">
                <a:latin typeface="Century" pitchFamily="18" charset="0"/>
              </a:rPr>
            </a:br>
            <a:r>
              <a:rPr lang="ru-RU" sz="2400" b="1">
                <a:latin typeface="Century" pitchFamily="18" charset="0"/>
              </a:rPr>
              <a:t>2) переложите 4 спички, чтобы </a:t>
            </a:r>
          </a:p>
          <a:p>
            <a:r>
              <a:rPr lang="ru-RU" sz="2400" b="1">
                <a:latin typeface="Century" pitchFamily="18" charset="0"/>
              </a:rPr>
              <a:t>получить фигуру с 15 квадратами.</a:t>
            </a:r>
            <a:r>
              <a:rPr lang="ru-RU">
                <a:latin typeface="Calibri" pitchFamily="34" charset="0"/>
              </a:rPr>
              <a:t/>
            </a:r>
            <a:br>
              <a:rPr lang="ru-RU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8</a:t>
            </a:r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 rot="-2720978">
            <a:off x="182563" y="5048250"/>
            <a:ext cx="909637" cy="893763"/>
            <a:chOff x="2400" y="1584"/>
            <a:chExt cx="816" cy="813"/>
          </a:xfrm>
        </p:grpSpPr>
        <p:sp>
          <p:nvSpPr>
            <p:cNvPr id="2671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1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 rot="-2720978">
            <a:off x="1325563" y="5048250"/>
            <a:ext cx="909637" cy="893763"/>
            <a:chOff x="2400" y="1584"/>
            <a:chExt cx="816" cy="813"/>
          </a:xfrm>
        </p:grpSpPr>
        <p:sp>
          <p:nvSpPr>
            <p:cNvPr id="2671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1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7" name="Group 11"/>
          <p:cNvGrpSpPr>
            <a:grpSpLocks/>
          </p:cNvGrpSpPr>
          <p:nvPr/>
        </p:nvGrpSpPr>
        <p:grpSpPr bwMode="auto">
          <a:xfrm rot="2686009">
            <a:off x="754063" y="4475163"/>
            <a:ext cx="909637" cy="895350"/>
            <a:chOff x="2400" y="1584"/>
            <a:chExt cx="816" cy="813"/>
          </a:xfrm>
        </p:grpSpPr>
        <p:sp>
          <p:nvSpPr>
            <p:cNvPr id="2671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1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 rot="2686009">
            <a:off x="1968500" y="4476750"/>
            <a:ext cx="909638" cy="893763"/>
            <a:chOff x="2400" y="1584"/>
            <a:chExt cx="816" cy="813"/>
          </a:xfrm>
        </p:grpSpPr>
        <p:sp>
          <p:nvSpPr>
            <p:cNvPr id="2670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1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" name="Group 11"/>
          <p:cNvGrpSpPr>
            <a:grpSpLocks/>
          </p:cNvGrpSpPr>
          <p:nvPr/>
        </p:nvGrpSpPr>
        <p:grpSpPr bwMode="auto">
          <a:xfrm rot="2686009">
            <a:off x="754063" y="5619750"/>
            <a:ext cx="909637" cy="893763"/>
            <a:chOff x="2400" y="1584"/>
            <a:chExt cx="816" cy="813"/>
          </a:xfrm>
        </p:grpSpPr>
        <p:sp>
          <p:nvSpPr>
            <p:cNvPr id="2670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0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6" name="Group 11"/>
          <p:cNvGrpSpPr>
            <a:grpSpLocks/>
          </p:cNvGrpSpPr>
          <p:nvPr/>
        </p:nvGrpSpPr>
        <p:grpSpPr bwMode="auto">
          <a:xfrm rot="2686009">
            <a:off x="1968500" y="5619750"/>
            <a:ext cx="909638" cy="893763"/>
            <a:chOff x="2400" y="1584"/>
            <a:chExt cx="816" cy="813"/>
          </a:xfrm>
        </p:grpSpPr>
        <p:sp>
          <p:nvSpPr>
            <p:cNvPr id="2670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0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9" name="Group 11"/>
          <p:cNvGrpSpPr>
            <a:grpSpLocks/>
          </p:cNvGrpSpPr>
          <p:nvPr/>
        </p:nvGrpSpPr>
        <p:grpSpPr bwMode="auto">
          <a:xfrm rot="1785905">
            <a:off x="804863" y="4238625"/>
            <a:ext cx="909637" cy="893763"/>
            <a:chOff x="2400" y="1584"/>
            <a:chExt cx="816" cy="813"/>
          </a:xfrm>
        </p:grpSpPr>
        <p:sp>
          <p:nvSpPr>
            <p:cNvPr id="2670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0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 rot="3645619">
            <a:off x="1997869" y="4223544"/>
            <a:ext cx="908050" cy="893762"/>
            <a:chOff x="2400" y="1584"/>
            <a:chExt cx="816" cy="813"/>
          </a:xfrm>
        </p:grpSpPr>
        <p:sp>
          <p:nvSpPr>
            <p:cNvPr id="2670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0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6" name="Group 11"/>
          <p:cNvGrpSpPr>
            <a:grpSpLocks/>
          </p:cNvGrpSpPr>
          <p:nvPr/>
        </p:nvGrpSpPr>
        <p:grpSpPr bwMode="auto">
          <a:xfrm rot="-2720978">
            <a:off x="2540000" y="5048251"/>
            <a:ext cx="909637" cy="893762"/>
            <a:chOff x="2400" y="1584"/>
            <a:chExt cx="816" cy="813"/>
          </a:xfrm>
        </p:grpSpPr>
        <p:sp>
          <p:nvSpPr>
            <p:cNvPr id="2669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70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9" name="Group 11"/>
          <p:cNvGrpSpPr>
            <a:grpSpLocks/>
          </p:cNvGrpSpPr>
          <p:nvPr/>
        </p:nvGrpSpPr>
        <p:grpSpPr bwMode="auto">
          <a:xfrm rot="-2720978">
            <a:off x="754063" y="5048250"/>
            <a:ext cx="909637" cy="893763"/>
            <a:chOff x="2400" y="1584"/>
            <a:chExt cx="816" cy="813"/>
          </a:xfrm>
        </p:grpSpPr>
        <p:sp>
          <p:nvSpPr>
            <p:cNvPr id="2669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9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2" name="Group 11"/>
          <p:cNvGrpSpPr>
            <a:grpSpLocks/>
          </p:cNvGrpSpPr>
          <p:nvPr/>
        </p:nvGrpSpPr>
        <p:grpSpPr bwMode="auto">
          <a:xfrm rot="-2720978">
            <a:off x="1897063" y="5048250"/>
            <a:ext cx="909637" cy="893763"/>
            <a:chOff x="2400" y="1584"/>
            <a:chExt cx="816" cy="813"/>
          </a:xfrm>
        </p:grpSpPr>
        <p:sp>
          <p:nvSpPr>
            <p:cNvPr id="2669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9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5" name="Group 11"/>
          <p:cNvGrpSpPr>
            <a:grpSpLocks/>
          </p:cNvGrpSpPr>
          <p:nvPr/>
        </p:nvGrpSpPr>
        <p:grpSpPr bwMode="auto">
          <a:xfrm rot="2686009">
            <a:off x="1968500" y="5048250"/>
            <a:ext cx="909638" cy="893763"/>
            <a:chOff x="2400" y="1584"/>
            <a:chExt cx="816" cy="813"/>
          </a:xfrm>
        </p:grpSpPr>
        <p:sp>
          <p:nvSpPr>
            <p:cNvPr id="2669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9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8" name="Group 11"/>
          <p:cNvGrpSpPr>
            <a:grpSpLocks/>
          </p:cNvGrpSpPr>
          <p:nvPr/>
        </p:nvGrpSpPr>
        <p:grpSpPr bwMode="auto">
          <a:xfrm rot="2686009">
            <a:off x="754063" y="5048250"/>
            <a:ext cx="909637" cy="893763"/>
            <a:chOff x="2400" y="1584"/>
            <a:chExt cx="816" cy="813"/>
          </a:xfrm>
        </p:grpSpPr>
        <p:sp>
          <p:nvSpPr>
            <p:cNvPr id="2669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9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1" name="Group 11"/>
          <p:cNvGrpSpPr>
            <a:grpSpLocks/>
          </p:cNvGrpSpPr>
          <p:nvPr/>
        </p:nvGrpSpPr>
        <p:grpSpPr bwMode="auto">
          <a:xfrm rot="-2720978">
            <a:off x="3754438" y="4262437"/>
            <a:ext cx="909638" cy="893763"/>
            <a:chOff x="2400" y="1584"/>
            <a:chExt cx="816" cy="813"/>
          </a:xfrm>
        </p:grpSpPr>
        <p:sp>
          <p:nvSpPr>
            <p:cNvPr id="2668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9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4" name="Group 11"/>
          <p:cNvGrpSpPr>
            <a:grpSpLocks/>
          </p:cNvGrpSpPr>
          <p:nvPr/>
        </p:nvGrpSpPr>
        <p:grpSpPr bwMode="auto">
          <a:xfrm rot="-2720978">
            <a:off x="4897438" y="4262437"/>
            <a:ext cx="909638" cy="893763"/>
            <a:chOff x="2400" y="1584"/>
            <a:chExt cx="816" cy="813"/>
          </a:xfrm>
        </p:grpSpPr>
        <p:sp>
          <p:nvSpPr>
            <p:cNvPr id="2668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8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7" name="Group 11"/>
          <p:cNvGrpSpPr>
            <a:grpSpLocks/>
          </p:cNvGrpSpPr>
          <p:nvPr/>
        </p:nvGrpSpPr>
        <p:grpSpPr bwMode="auto">
          <a:xfrm rot="2686009">
            <a:off x="4325938" y="3689350"/>
            <a:ext cx="909637" cy="895350"/>
            <a:chOff x="2400" y="1584"/>
            <a:chExt cx="816" cy="813"/>
          </a:xfrm>
        </p:grpSpPr>
        <p:sp>
          <p:nvSpPr>
            <p:cNvPr id="2668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8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0" name="Group 11"/>
          <p:cNvGrpSpPr>
            <a:grpSpLocks/>
          </p:cNvGrpSpPr>
          <p:nvPr/>
        </p:nvGrpSpPr>
        <p:grpSpPr bwMode="auto">
          <a:xfrm rot="2686009">
            <a:off x="5540375" y="3690938"/>
            <a:ext cx="909638" cy="893762"/>
            <a:chOff x="2400" y="1584"/>
            <a:chExt cx="816" cy="813"/>
          </a:xfrm>
        </p:grpSpPr>
        <p:sp>
          <p:nvSpPr>
            <p:cNvPr id="2668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8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3" name="Group 11"/>
          <p:cNvGrpSpPr>
            <a:grpSpLocks/>
          </p:cNvGrpSpPr>
          <p:nvPr/>
        </p:nvGrpSpPr>
        <p:grpSpPr bwMode="auto">
          <a:xfrm rot="2686009">
            <a:off x="4325938" y="4833938"/>
            <a:ext cx="909637" cy="893762"/>
            <a:chOff x="2400" y="1584"/>
            <a:chExt cx="816" cy="813"/>
          </a:xfrm>
        </p:grpSpPr>
        <p:sp>
          <p:nvSpPr>
            <p:cNvPr id="2668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8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6" name="Group 11"/>
          <p:cNvGrpSpPr>
            <a:grpSpLocks/>
          </p:cNvGrpSpPr>
          <p:nvPr/>
        </p:nvGrpSpPr>
        <p:grpSpPr bwMode="auto">
          <a:xfrm rot="2686009">
            <a:off x="5540375" y="4833938"/>
            <a:ext cx="909638" cy="893762"/>
            <a:chOff x="2400" y="1584"/>
            <a:chExt cx="816" cy="813"/>
          </a:xfrm>
        </p:grpSpPr>
        <p:sp>
          <p:nvSpPr>
            <p:cNvPr id="2667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8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9" name="Group 11"/>
          <p:cNvGrpSpPr>
            <a:grpSpLocks/>
          </p:cNvGrpSpPr>
          <p:nvPr/>
        </p:nvGrpSpPr>
        <p:grpSpPr bwMode="auto">
          <a:xfrm rot="1785905">
            <a:off x="4376738" y="3452813"/>
            <a:ext cx="909637" cy="893762"/>
            <a:chOff x="2400" y="1584"/>
            <a:chExt cx="816" cy="813"/>
          </a:xfrm>
        </p:grpSpPr>
        <p:sp>
          <p:nvSpPr>
            <p:cNvPr id="2667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7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72" name="Group 11"/>
          <p:cNvGrpSpPr>
            <a:grpSpLocks/>
          </p:cNvGrpSpPr>
          <p:nvPr/>
        </p:nvGrpSpPr>
        <p:grpSpPr bwMode="auto">
          <a:xfrm rot="3645619">
            <a:off x="5569744" y="3437732"/>
            <a:ext cx="908050" cy="893762"/>
            <a:chOff x="2400" y="1584"/>
            <a:chExt cx="816" cy="813"/>
          </a:xfrm>
        </p:grpSpPr>
        <p:sp>
          <p:nvSpPr>
            <p:cNvPr id="2667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7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75" name="Group 11"/>
          <p:cNvGrpSpPr>
            <a:grpSpLocks/>
          </p:cNvGrpSpPr>
          <p:nvPr/>
        </p:nvGrpSpPr>
        <p:grpSpPr bwMode="auto">
          <a:xfrm rot="-2720978">
            <a:off x="6111875" y="4262438"/>
            <a:ext cx="909638" cy="893762"/>
            <a:chOff x="2400" y="1584"/>
            <a:chExt cx="816" cy="813"/>
          </a:xfrm>
        </p:grpSpPr>
        <p:sp>
          <p:nvSpPr>
            <p:cNvPr id="2667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7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78" name="Group 11"/>
          <p:cNvGrpSpPr>
            <a:grpSpLocks/>
          </p:cNvGrpSpPr>
          <p:nvPr/>
        </p:nvGrpSpPr>
        <p:grpSpPr bwMode="auto">
          <a:xfrm rot="-2720978">
            <a:off x="4325938" y="4262437"/>
            <a:ext cx="909638" cy="893763"/>
            <a:chOff x="2400" y="1584"/>
            <a:chExt cx="816" cy="813"/>
          </a:xfrm>
        </p:grpSpPr>
        <p:sp>
          <p:nvSpPr>
            <p:cNvPr id="2667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7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81" name="Group 11"/>
          <p:cNvGrpSpPr>
            <a:grpSpLocks/>
          </p:cNvGrpSpPr>
          <p:nvPr/>
        </p:nvGrpSpPr>
        <p:grpSpPr bwMode="auto">
          <a:xfrm rot="-2720978">
            <a:off x="5468938" y="4262437"/>
            <a:ext cx="909638" cy="893763"/>
            <a:chOff x="2400" y="1584"/>
            <a:chExt cx="816" cy="813"/>
          </a:xfrm>
        </p:grpSpPr>
        <p:sp>
          <p:nvSpPr>
            <p:cNvPr id="2666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7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84" name="Group 11"/>
          <p:cNvGrpSpPr>
            <a:grpSpLocks/>
          </p:cNvGrpSpPr>
          <p:nvPr/>
        </p:nvGrpSpPr>
        <p:grpSpPr bwMode="auto">
          <a:xfrm rot="2686009">
            <a:off x="5540375" y="4048125"/>
            <a:ext cx="909638" cy="893763"/>
            <a:chOff x="2400" y="1584"/>
            <a:chExt cx="816" cy="813"/>
          </a:xfrm>
        </p:grpSpPr>
        <p:sp>
          <p:nvSpPr>
            <p:cNvPr id="2666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6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 rot="2686009">
            <a:off x="5540375" y="4476750"/>
            <a:ext cx="909638" cy="893763"/>
            <a:chOff x="2400" y="1584"/>
            <a:chExt cx="816" cy="813"/>
          </a:xfrm>
        </p:grpSpPr>
        <p:sp>
          <p:nvSpPr>
            <p:cNvPr id="2666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6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90" name="Group 11"/>
          <p:cNvGrpSpPr>
            <a:grpSpLocks/>
          </p:cNvGrpSpPr>
          <p:nvPr/>
        </p:nvGrpSpPr>
        <p:grpSpPr bwMode="auto">
          <a:xfrm rot="-2720978">
            <a:off x="5683250" y="4262438"/>
            <a:ext cx="909638" cy="893762"/>
            <a:chOff x="2400" y="1584"/>
            <a:chExt cx="816" cy="813"/>
          </a:xfrm>
        </p:grpSpPr>
        <p:sp>
          <p:nvSpPr>
            <p:cNvPr id="2666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6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93" name="Group 11"/>
          <p:cNvGrpSpPr>
            <a:grpSpLocks/>
          </p:cNvGrpSpPr>
          <p:nvPr/>
        </p:nvGrpSpPr>
        <p:grpSpPr bwMode="auto">
          <a:xfrm rot="-2720978">
            <a:off x="5326063" y="4262437"/>
            <a:ext cx="909638" cy="893763"/>
            <a:chOff x="2400" y="1584"/>
            <a:chExt cx="816" cy="813"/>
          </a:xfrm>
        </p:grpSpPr>
        <p:sp>
          <p:nvSpPr>
            <p:cNvPr id="2666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666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357438" y="428625"/>
            <a:ext cx="50006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 </a:t>
            </a:r>
            <a:r>
              <a:rPr lang="ru-RU" sz="2400">
                <a:latin typeface="Calibri" pitchFamily="34" charset="0"/>
              </a:rPr>
              <a:t> </a:t>
            </a:r>
            <a:r>
              <a:rPr lang="ru-RU" sz="2400" b="1">
                <a:latin typeface="Century" pitchFamily="18" charset="0"/>
              </a:rPr>
              <a:t>И "бокал" (см. левый рисунок), и "рюмка" (см. правый рисунок) составлены из четырех спичек. Внутри каждого "сосуда" - вишенка. Как нужно переместить "бокал" и "рюмку", переложив по две спички в каждом из них, чтобы вишенки оказались снаружи?</a:t>
            </a:r>
            <a:r>
              <a:rPr lang="ru-RU" sz="2400">
                <a:latin typeface="Calibri" pitchFamily="34" charset="0"/>
              </a:rPr>
              <a:t/>
            </a:r>
            <a:br>
              <a:rPr lang="ru-RU" sz="2400">
                <a:latin typeface="Calibri" pitchFamily="34" charset="0"/>
              </a:rPr>
            </a:br>
            <a:endParaRPr lang="ru-RU" sz="2400">
              <a:latin typeface="Calibri" pitchFamily="34" charset="0"/>
            </a:endParaRPr>
          </a:p>
        </p:txBody>
      </p:sp>
      <p:pic>
        <p:nvPicPr>
          <p:cNvPr id="4102" name="Picture 6" descr="Рюм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188" y="642938"/>
            <a:ext cx="1776412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 descr="Бокал - Ответ"/>
          <p:cNvPicPr>
            <a:picLocks noChangeAspect="1" noChangeArrowheads="1"/>
          </p:cNvPicPr>
          <p:nvPr/>
        </p:nvPicPr>
        <p:blipFill>
          <a:blip r:embed="rId5"/>
          <a:srcRect l="16667" t="13403" r="43333" b="57108"/>
          <a:stretch>
            <a:fillRect/>
          </a:stretch>
        </p:blipFill>
        <p:spPr bwMode="auto">
          <a:xfrm>
            <a:off x="1143000" y="4000500"/>
            <a:ext cx="8572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право 7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9</a:t>
            </a:r>
          </a:p>
        </p:txBody>
      </p:sp>
      <p:pic>
        <p:nvPicPr>
          <p:cNvPr id="4104" name="Picture 8" descr="Бокал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50" y="357188"/>
            <a:ext cx="1428750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1"/>
          <p:cNvGrpSpPr>
            <a:grpSpLocks/>
          </p:cNvGrpSpPr>
          <p:nvPr/>
        </p:nvGrpSpPr>
        <p:grpSpPr bwMode="auto">
          <a:xfrm rot="2643474">
            <a:off x="1033463" y="4591050"/>
            <a:ext cx="1147762" cy="1176338"/>
            <a:chOff x="2400" y="1584"/>
            <a:chExt cx="816" cy="813"/>
          </a:xfrm>
        </p:grpSpPr>
        <p:sp>
          <p:nvSpPr>
            <p:cNvPr id="2769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9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 rot="-2720978">
            <a:off x="247650" y="3805238"/>
            <a:ext cx="1147763" cy="1176337"/>
            <a:chOff x="2400" y="1584"/>
            <a:chExt cx="816" cy="813"/>
          </a:xfrm>
        </p:grpSpPr>
        <p:sp>
          <p:nvSpPr>
            <p:cNvPr id="2768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9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5" name="Group 11"/>
          <p:cNvGrpSpPr>
            <a:grpSpLocks/>
          </p:cNvGrpSpPr>
          <p:nvPr/>
        </p:nvGrpSpPr>
        <p:grpSpPr bwMode="auto">
          <a:xfrm rot="-2720978">
            <a:off x="1747837" y="3805238"/>
            <a:ext cx="1147763" cy="1176338"/>
            <a:chOff x="2400" y="1584"/>
            <a:chExt cx="816" cy="813"/>
          </a:xfrm>
        </p:grpSpPr>
        <p:sp>
          <p:nvSpPr>
            <p:cNvPr id="2768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8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8" name="Group 11"/>
          <p:cNvGrpSpPr>
            <a:grpSpLocks/>
          </p:cNvGrpSpPr>
          <p:nvPr/>
        </p:nvGrpSpPr>
        <p:grpSpPr bwMode="auto">
          <a:xfrm rot="-2720978">
            <a:off x="962026" y="5448300"/>
            <a:ext cx="1147762" cy="1176337"/>
            <a:chOff x="2400" y="1584"/>
            <a:chExt cx="816" cy="813"/>
          </a:xfrm>
        </p:grpSpPr>
        <p:sp>
          <p:nvSpPr>
            <p:cNvPr id="2768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8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7" name="Group 11"/>
          <p:cNvGrpSpPr>
            <a:grpSpLocks/>
          </p:cNvGrpSpPr>
          <p:nvPr/>
        </p:nvGrpSpPr>
        <p:grpSpPr bwMode="auto">
          <a:xfrm rot="2643474">
            <a:off x="1747838" y="4591050"/>
            <a:ext cx="1147762" cy="1176338"/>
            <a:chOff x="2400" y="1584"/>
            <a:chExt cx="816" cy="813"/>
          </a:xfrm>
        </p:grpSpPr>
        <p:sp>
          <p:nvSpPr>
            <p:cNvPr id="2768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8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0" name="Group 11"/>
          <p:cNvGrpSpPr>
            <a:grpSpLocks/>
          </p:cNvGrpSpPr>
          <p:nvPr/>
        </p:nvGrpSpPr>
        <p:grpSpPr bwMode="auto">
          <a:xfrm rot="-2720978">
            <a:off x="2533651" y="5305425"/>
            <a:ext cx="1147762" cy="1176337"/>
            <a:chOff x="2400" y="1584"/>
            <a:chExt cx="816" cy="813"/>
          </a:xfrm>
        </p:grpSpPr>
        <p:sp>
          <p:nvSpPr>
            <p:cNvPr id="2768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8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3" name="Group 11"/>
          <p:cNvGrpSpPr>
            <a:grpSpLocks/>
          </p:cNvGrpSpPr>
          <p:nvPr/>
        </p:nvGrpSpPr>
        <p:grpSpPr bwMode="auto">
          <a:xfrm rot="-2720978">
            <a:off x="6534151" y="5305425"/>
            <a:ext cx="1147762" cy="1176337"/>
            <a:chOff x="2400" y="1584"/>
            <a:chExt cx="816" cy="813"/>
          </a:xfrm>
        </p:grpSpPr>
        <p:sp>
          <p:nvSpPr>
            <p:cNvPr id="2767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8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6" name="Group 11"/>
          <p:cNvGrpSpPr>
            <a:grpSpLocks/>
          </p:cNvGrpSpPr>
          <p:nvPr/>
        </p:nvGrpSpPr>
        <p:grpSpPr bwMode="auto">
          <a:xfrm rot="-8010700">
            <a:off x="6462712" y="6091238"/>
            <a:ext cx="1147763" cy="1176338"/>
            <a:chOff x="2400" y="1584"/>
            <a:chExt cx="816" cy="813"/>
          </a:xfrm>
        </p:grpSpPr>
        <p:sp>
          <p:nvSpPr>
            <p:cNvPr id="2767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7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9" name="Group 11"/>
          <p:cNvGrpSpPr>
            <a:grpSpLocks/>
          </p:cNvGrpSpPr>
          <p:nvPr/>
        </p:nvGrpSpPr>
        <p:grpSpPr bwMode="auto">
          <a:xfrm rot="-465251">
            <a:off x="7075488" y="3857625"/>
            <a:ext cx="1147762" cy="1176338"/>
            <a:chOff x="2400" y="1584"/>
            <a:chExt cx="816" cy="813"/>
          </a:xfrm>
        </p:grpSpPr>
        <p:sp>
          <p:nvSpPr>
            <p:cNvPr id="2767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7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2" name="Group 11"/>
          <p:cNvGrpSpPr>
            <a:grpSpLocks/>
          </p:cNvGrpSpPr>
          <p:nvPr/>
        </p:nvGrpSpPr>
        <p:grpSpPr bwMode="auto">
          <a:xfrm rot="-5195385">
            <a:off x="5943601" y="3914775"/>
            <a:ext cx="1147762" cy="1176337"/>
            <a:chOff x="2400" y="1584"/>
            <a:chExt cx="816" cy="813"/>
          </a:xfrm>
        </p:grpSpPr>
        <p:sp>
          <p:nvSpPr>
            <p:cNvPr id="2767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7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45" name="Picture 9" descr="Бокал - Ответ"/>
          <p:cNvPicPr>
            <a:picLocks noChangeAspect="1" noChangeArrowheads="1"/>
          </p:cNvPicPr>
          <p:nvPr/>
        </p:nvPicPr>
        <p:blipFill>
          <a:blip r:embed="rId5"/>
          <a:srcRect l="16667" t="13403" r="43333" b="57108"/>
          <a:stretch>
            <a:fillRect/>
          </a:stretch>
        </p:blipFill>
        <p:spPr bwMode="auto">
          <a:xfrm>
            <a:off x="6715125" y="3643313"/>
            <a:ext cx="8572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" name="Group 11"/>
          <p:cNvGrpSpPr>
            <a:grpSpLocks/>
          </p:cNvGrpSpPr>
          <p:nvPr/>
        </p:nvGrpSpPr>
        <p:grpSpPr bwMode="auto">
          <a:xfrm rot="-10373308">
            <a:off x="5354638" y="3424238"/>
            <a:ext cx="1147762" cy="1176337"/>
            <a:chOff x="2400" y="1584"/>
            <a:chExt cx="816" cy="813"/>
          </a:xfrm>
        </p:grpSpPr>
        <p:sp>
          <p:nvSpPr>
            <p:cNvPr id="2767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7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9" name="Group 11"/>
          <p:cNvGrpSpPr>
            <a:grpSpLocks/>
          </p:cNvGrpSpPr>
          <p:nvPr/>
        </p:nvGrpSpPr>
        <p:grpSpPr bwMode="auto">
          <a:xfrm rot="-8077269">
            <a:off x="7391401" y="4591050"/>
            <a:ext cx="1147762" cy="1176337"/>
            <a:chOff x="2400" y="1584"/>
            <a:chExt cx="816" cy="813"/>
          </a:xfrm>
        </p:grpSpPr>
        <p:sp>
          <p:nvSpPr>
            <p:cNvPr id="2766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7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28688" y="357188"/>
            <a:ext cx="557212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entury" pitchFamily="18" charset="0"/>
              </a:rPr>
              <a:t>Переложив четыре спички, превратить топор  в три равных треугольника. </a:t>
            </a:r>
          </a:p>
        </p:txBody>
      </p:sp>
      <p:sp>
        <p:nvSpPr>
          <p:cNvPr id="2867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1" name="Picture 1" descr="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00" y="214313"/>
            <a:ext cx="2857500" cy="386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11"/>
          <p:cNvGrpSpPr>
            <a:grpSpLocks/>
          </p:cNvGrpSpPr>
          <p:nvPr/>
        </p:nvGrpSpPr>
        <p:grpSpPr bwMode="auto">
          <a:xfrm rot="2643474">
            <a:off x="2462213" y="1325563"/>
            <a:ext cx="1219200" cy="1206500"/>
            <a:chOff x="2400" y="1584"/>
            <a:chExt cx="816" cy="813"/>
          </a:xfrm>
        </p:grpSpPr>
        <p:sp>
          <p:nvSpPr>
            <p:cNvPr id="2871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1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 rot="2643474">
            <a:off x="2462213" y="2897188"/>
            <a:ext cx="1219200" cy="1206500"/>
            <a:chOff x="2400" y="1584"/>
            <a:chExt cx="816" cy="813"/>
          </a:xfrm>
        </p:grpSpPr>
        <p:sp>
          <p:nvSpPr>
            <p:cNvPr id="2871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1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 rot="-2780141">
            <a:off x="3247232" y="2112168"/>
            <a:ext cx="1219200" cy="1204913"/>
            <a:chOff x="2400" y="1584"/>
            <a:chExt cx="816" cy="813"/>
          </a:xfrm>
        </p:grpSpPr>
        <p:sp>
          <p:nvSpPr>
            <p:cNvPr id="2871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1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7" name="Group 11"/>
          <p:cNvGrpSpPr>
            <a:grpSpLocks/>
          </p:cNvGrpSpPr>
          <p:nvPr/>
        </p:nvGrpSpPr>
        <p:grpSpPr bwMode="auto">
          <a:xfrm rot="-2723798">
            <a:off x="3248025" y="3684588"/>
            <a:ext cx="1220788" cy="1204912"/>
            <a:chOff x="2400" y="1584"/>
            <a:chExt cx="816" cy="813"/>
          </a:xfrm>
        </p:grpSpPr>
        <p:sp>
          <p:nvSpPr>
            <p:cNvPr id="2871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1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 rot="-2777513">
            <a:off x="3248819" y="5255419"/>
            <a:ext cx="1219200" cy="1204912"/>
            <a:chOff x="2400" y="1584"/>
            <a:chExt cx="816" cy="813"/>
          </a:xfrm>
        </p:grpSpPr>
        <p:sp>
          <p:nvSpPr>
            <p:cNvPr id="2870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1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" name="Group 11"/>
          <p:cNvGrpSpPr>
            <a:grpSpLocks/>
          </p:cNvGrpSpPr>
          <p:nvPr/>
        </p:nvGrpSpPr>
        <p:grpSpPr bwMode="auto">
          <a:xfrm rot="-5400000">
            <a:off x="1095375" y="749300"/>
            <a:ext cx="1187450" cy="1174750"/>
            <a:chOff x="2422" y="1584"/>
            <a:chExt cx="794" cy="793"/>
          </a:xfrm>
        </p:grpSpPr>
        <p:sp>
          <p:nvSpPr>
            <p:cNvPr id="28707" name="AutoShape 12"/>
            <p:cNvSpPr>
              <a:spLocks noChangeArrowheads="1"/>
            </p:cNvSpPr>
            <p:nvPr/>
          </p:nvSpPr>
          <p:spPr bwMode="auto">
            <a:xfrm>
              <a:off x="2422" y="161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0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6" name="Group 11"/>
          <p:cNvGrpSpPr>
            <a:grpSpLocks/>
          </p:cNvGrpSpPr>
          <p:nvPr/>
        </p:nvGrpSpPr>
        <p:grpSpPr bwMode="auto">
          <a:xfrm rot="-2745372">
            <a:off x="390525" y="969963"/>
            <a:ext cx="1220788" cy="1204912"/>
            <a:chOff x="2400" y="1584"/>
            <a:chExt cx="816" cy="813"/>
          </a:xfrm>
        </p:grpSpPr>
        <p:sp>
          <p:nvSpPr>
            <p:cNvPr id="2870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0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9" name="Group 11"/>
          <p:cNvGrpSpPr>
            <a:grpSpLocks/>
          </p:cNvGrpSpPr>
          <p:nvPr/>
        </p:nvGrpSpPr>
        <p:grpSpPr bwMode="auto">
          <a:xfrm rot="-2745036">
            <a:off x="390525" y="2755901"/>
            <a:ext cx="1220787" cy="1204912"/>
            <a:chOff x="2400" y="1584"/>
            <a:chExt cx="816" cy="813"/>
          </a:xfrm>
        </p:grpSpPr>
        <p:sp>
          <p:nvSpPr>
            <p:cNvPr id="2870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0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 rot="718866">
            <a:off x="1082675" y="3298825"/>
            <a:ext cx="1220788" cy="1204913"/>
            <a:chOff x="2400" y="1584"/>
            <a:chExt cx="816" cy="813"/>
          </a:xfrm>
        </p:grpSpPr>
        <p:sp>
          <p:nvSpPr>
            <p:cNvPr id="2870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0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5" name="Group 11"/>
          <p:cNvGrpSpPr>
            <a:grpSpLocks/>
          </p:cNvGrpSpPr>
          <p:nvPr/>
        </p:nvGrpSpPr>
        <p:grpSpPr bwMode="auto">
          <a:xfrm rot="-5400000">
            <a:off x="2357438" y="2000250"/>
            <a:ext cx="1428750" cy="1428750"/>
            <a:chOff x="2422" y="1584"/>
            <a:chExt cx="794" cy="793"/>
          </a:xfrm>
        </p:grpSpPr>
        <p:sp>
          <p:nvSpPr>
            <p:cNvPr id="28699" name="AutoShape 12"/>
            <p:cNvSpPr>
              <a:spLocks noChangeArrowheads="1"/>
            </p:cNvSpPr>
            <p:nvPr/>
          </p:nvSpPr>
          <p:spPr bwMode="auto">
            <a:xfrm>
              <a:off x="2422" y="161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70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 rot="-5400000">
            <a:off x="2428875" y="3571875"/>
            <a:ext cx="1357313" cy="1357313"/>
            <a:chOff x="2422" y="1584"/>
            <a:chExt cx="794" cy="793"/>
          </a:xfrm>
        </p:grpSpPr>
        <p:sp>
          <p:nvSpPr>
            <p:cNvPr id="28697" name="AutoShape 12"/>
            <p:cNvSpPr>
              <a:spLocks noChangeArrowheads="1"/>
            </p:cNvSpPr>
            <p:nvPr/>
          </p:nvSpPr>
          <p:spPr bwMode="auto">
            <a:xfrm>
              <a:off x="2422" y="161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9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1" name="Group 11"/>
          <p:cNvGrpSpPr>
            <a:grpSpLocks/>
          </p:cNvGrpSpPr>
          <p:nvPr/>
        </p:nvGrpSpPr>
        <p:grpSpPr bwMode="auto">
          <a:xfrm rot="2623393">
            <a:off x="2509838" y="4579938"/>
            <a:ext cx="1079500" cy="1082675"/>
            <a:chOff x="2422" y="1584"/>
            <a:chExt cx="794" cy="793"/>
          </a:xfrm>
        </p:grpSpPr>
        <p:sp>
          <p:nvSpPr>
            <p:cNvPr id="28695" name="AutoShape 12"/>
            <p:cNvSpPr>
              <a:spLocks noChangeArrowheads="1"/>
            </p:cNvSpPr>
            <p:nvPr/>
          </p:nvSpPr>
          <p:spPr bwMode="auto">
            <a:xfrm>
              <a:off x="2422" y="161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9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4" name="Group 11"/>
          <p:cNvGrpSpPr>
            <a:grpSpLocks/>
          </p:cNvGrpSpPr>
          <p:nvPr/>
        </p:nvGrpSpPr>
        <p:grpSpPr bwMode="auto">
          <a:xfrm rot="-5400000">
            <a:off x="2357438" y="5214938"/>
            <a:ext cx="1357312" cy="1357312"/>
            <a:chOff x="2422" y="1584"/>
            <a:chExt cx="794" cy="793"/>
          </a:xfrm>
        </p:grpSpPr>
        <p:sp>
          <p:nvSpPr>
            <p:cNvPr id="28693" name="AutoShape 12"/>
            <p:cNvSpPr>
              <a:spLocks noChangeArrowheads="1"/>
            </p:cNvSpPr>
            <p:nvPr/>
          </p:nvSpPr>
          <p:spPr bwMode="auto">
            <a:xfrm>
              <a:off x="2422" y="161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869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47" name="Стрелка вправо 46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14438" y="357188"/>
            <a:ext cx="65008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" pitchFamily="18" charset="0"/>
              </a:rPr>
              <a:t>В лампе, составленной из двенадцати спичек,  переложить три спички так, чтобы получилось пять равных треугольников. </a:t>
            </a:r>
          </a:p>
        </p:txBody>
      </p:sp>
      <p:pic>
        <p:nvPicPr>
          <p:cNvPr id="2" name="Picture 2" descr="1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13" y="285750"/>
            <a:ext cx="18669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право 7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11</a:t>
            </a:r>
          </a:p>
        </p:txBody>
      </p:sp>
      <p:grpSp>
        <p:nvGrpSpPr>
          <p:cNvPr id="9" name="Group 11"/>
          <p:cNvGrpSpPr>
            <a:grpSpLocks/>
          </p:cNvGrpSpPr>
          <p:nvPr/>
        </p:nvGrpSpPr>
        <p:grpSpPr bwMode="auto">
          <a:xfrm rot="2681411">
            <a:off x="1468438" y="3048000"/>
            <a:ext cx="909637" cy="893763"/>
            <a:chOff x="2400" y="1584"/>
            <a:chExt cx="816" cy="813"/>
          </a:xfrm>
        </p:grpSpPr>
        <p:sp>
          <p:nvSpPr>
            <p:cNvPr id="2974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 rot="2681411">
            <a:off x="2754313" y="3048000"/>
            <a:ext cx="909637" cy="893763"/>
            <a:chOff x="2400" y="1584"/>
            <a:chExt cx="816" cy="813"/>
          </a:xfrm>
        </p:grpSpPr>
        <p:sp>
          <p:nvSpPr>
            <p:cNvPr id="2974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5" name="Group 11"/>
          <p:cNvGrpSpPr>
            <a:grpSpLocks/>
          </p:cNvGrpSpPr>
          <p:nvPr/>
        </p:nvGrpSpPr>
        <p:grpSpPr bwMode="auto">
          <a:xfrm rot="2681411">
            <a:off x="2182813" y="2047875"/>
            <a:ext cx="909637" cy="893763"/>
            <a:chOff x="2400" y="1584"/>
            <a:chExt cx="816" cy="813"/>
          </a:xfrm>
        </p:grpSpPr>
        <p:sp>
          <p:nvSpPr>
            <p:cNvPr id="2974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8" name="Group 11"/>
          <p:cNvGrpSpPr>
            <a:grpSpLocks/>
          </p:cNvGrpSpPr>
          <p:nvPr/>
        </p:nvGrpSpPr>
        <p:grpSpPr bwMode="auto">
          <a:xfrm rot="-356657">
            <a:off x="1187450" y="2544763"/>
            <a:ext cx="908050" cy="893762"/>
            <a:chOff x="2400" y="1584"/>
            <a:chExt cx="816" cy="813"/>
          </a:xfrm>
        </p:grpSpPr>
        <p:sp>
          <p:nvSpPr>
            <p:cNvPr id="2974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4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1" name="Group 11"/>
          <p:cNvGrpSpPr>
            <a:grpSpLocks/>
          </p:cNvGrpSpPr>
          <p:nvPr/>
        </p:nvGrpSpPr>
        <p:grpSpPr bwMode="auto">
          <a:xfrm rot="-5044836">
            <a:off x="3109119" y="2551907"/>
            <a:ext cx="908050" cy="893762"/>
            <a:chOff x="2400" y="1584"/>
            <a:chExt cx="816" cy="813"/>
          </a:xfrm>
        </p:grpSpPr>
        <p:sp>
          <p:nvSpPr>
            <p:cNvPr id="2973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3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4" name="Group 11"/>
          <p:cNvGrpSpPr>
            <a:grpSpLocks/>
          </p:cNvGrpSpPr>
          <p:nvPr/>
        </p:nvGrpSpPr>
        <p:grpSpPr bwMode="auto">
          <a:xfrm rot="-4725024">
            <a:off x="1827213" y="3627437"/>
            <a:ext cx="909638" cy="893763"/>
            <a:chOff x="2400" y="1584"/>
            <a:chExt cx="816" cy="813"/>
          </a:xfrm>
        </p:grpSpPr>
        <p:sp>
          <p:nvSpPr>
            <p:cNvPr id="2973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3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0" name="Group 11"/>
          <p:cNvGrpSpPr>
            <a:grpSpLocks/>
          </p:cNvGrpSpPr>
          <p:nvPr/>
        </p:nvGrpSpPr>
        <p:grpSpPr bwMode="auto">
          <a:xfrm rot="-2666639">
            <a:off x="2182813" y="4762500"/>
            <a:ext cx="909637" cy="893763"/>
            <a:chOff x="2400" y="1584"/>
            <a:chExt cx="816" cy="813"/>
          </a:xfrm>
        </p:grpSpPr>
        <p:sp>
          <p:nvSpPr>
            <p:cNvPr id="2973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3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4" name="Group 11"/>
          <p:cNvGrpSpPr>
            <a:grpSpLocks/>
          </p:cNvGrpSpPr>
          <p:nvPr/>
        </p:nvGrpSpPr>
        <p:grpSpPr bwMode="auto">
          <a:xfrm>
            <a:off x="1714500" y="5786438"/>
            <a:ext cx="909638" cy="893762"/>
            <a:chOff x="2400" y="1584"/>
            <a:chExt cx="816" cy="813"/>
          </a:xfrm>
        </p:grpSpPr>
        <p:sp>
          <p:nvSpPr>
            <p:cNvPr id="2973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3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7" name="Group 11"/>
          <p:cNvGrpSpPr>
            <a:grpSpLocks/>
          </p:cNvGrpSpPr>
          <p:nvPr/>
        </p:nvGrpSpPr>
        <p:grpSpPr bwMode="auto">
          <a:xfrm rot="-5035808">
            <a:off x="2538413" y="5767387"/>
            <a:ext cx="909638" cy="893763"/>
            <a:chOff x="2400" y="1584"/>
            <a:chExt cx="816" cy="813"/>
          </a:xfrm>
        </p:grpSpPr>
        <p:sp>
          <p:nvSpPr>
            <p:cNvPr id="2973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3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7" name="Group 11"/>
          <p:cNvGrpSpPr>
            <a:grpSpLocks/>
          </p:cNvGrpSpPr>
          <p:nvPr/>
        </p:nvGrpSpPr>
        <p:grpSpPr bwMode="auto">
          <a:xfrm rot="-874928">
            <a:off x="2527300" y="3600450"/>
            <a:ext cx="908050" cy="893763"/>
            <a:chOff x="2400" y="1584"/>
            <a:chExt cx="816" cy="813"/>
          </a:xfrm>
        </p:grpSpPr>
        <p:sp>
          <p:nvSpPr>
            <p:cNvPr id="2972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2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0" name="Group 11"/>
          <p:cNvGrpSpPr>
            <a:grpSpLocks/>
          </p:cNvGrpSpPr>
          <p:nvPr/>
        </p:nvGrpSpPr>
        <p:grpSpPr bwMode="auto">
          <a:xfrm rot="-2771893">
            <a:off x="2468563" y="1404937"/>
            <a:ext cx="909638" cy="893763"/>
            <a:chOff x="2400" y="1584"/>
            <a:chExt cx="816" cy="813"/>
          </a:xfrm>
        </p:grpSpPr>
        <p:sp>
          <p:nvSpPr>
            <p:cNvPr id="2972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2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3" name="Group 11"/>
          <p:cNvGrpSpPr>
            <a:grpSpLocks/>
          </p:cNvGrpSpPr>
          <p:nvPr/>
        </p:nvGrpSpPr>
        <p:grpSpPr bwMode="auto">
          <a:xfrm rot="-2804014">
            <a:off x="1897063" y="1404937"/>
            <a:ext cx="909638" cy="893763"/>
            <a:chOff x="2400" y="1584"/>
            <a:chExt cx="816" cy="813"/>
          </a:xfrm>
        </p:grpSpPr>
        <p:sp>
          <p:nvSpPr>
            <p:cNvPr id="2972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2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6" name="Group 11"/>
          <p:cNvGrpSpPr>
            <a:grpSpLocks/>
          </p:cNvGrpSpPr>
          <p:nvPr/>
        </p:nvGrpSpPr>
        <p:grpSpPr bwMode="auto">
          <a:xfrm rot="-356657">
            <a:off x="2401888" y="2544763"/>
            <a:ext cx="908050" cy="893762"/>
            <a:chOff x="2400" y="1584"/>
            <a:chExt cx="816" cy="813"/>
          </a:xfrm>
        </p:grpSpPr>
        <p:sp>
          <p:nvSpPr>
            <p:cNvPr id="2972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2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9" name="Group 11"/>
          <p:cNvGrpSpPr>
            <a:grpSpLocks/>
          </p:cNvGrpSpPr>
          <p:nvPr/>
        </p:nvGrpSpPr>
        <p:grpSpPr bwMode="auto">
          <a:xfrm rot="-4587348">
            <a:off x="1866107" y="2604293"/>
            <a:ext cx="838200" cy="792163"/>
            <a:chOff x="2400" y="1584"/>
            <a:chExt cx="816" cy="813"/>
          </a:xfrm>
        </p:grpSpPr>
        <p:sp>
          <p:nvSpPr>
            <p:cNvPr id="2972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2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2" name="Group 11"/>
          <p:cNvGrpSpPr>
            <a:grpSpLocks/>
          </p:cNvGrpSpPr>
          <p:nvPr/>
        </p:nvGrpSpPr>
        <p:grpSpPr bwMode="auto">
          <a:xfrm rot="2755278">
            <a:off x="2016920" y="6076156"/>
            <a:ext cx="1109662" cy="1114425"/>
            <a:chOff x="2400" y="1584"/>
            <a:chExt cx="816" cy="813"/>
          </a:xfrm>
        </p:grpSpPr>
        <p:sp>
          <p:nvSpPr>
            <p:cNvPr id="2971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971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1"/>
          <p:cNvSpPr>
            <a:spLocks noChangeArrowheads="1"/>
          </p:cNvSpPr>
          <p:nvPr/>
        </p:nvSpPr>
        <p:spPr bwMode="auto">
          <a:xfrm>
            <a:off x="0" y="-993775"/>
            <a:ext cx="2921000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2849" bIns="33327" anchor="ctr">
            <a:spAutoFit/>
          </a:bodyPr>
          <a:lstStyle/>
          <a:p>
            <a:r>
              <a:rPr lang="ru-RU" sz="800">
                <a:solidFill>
                  <a:srgbClr val="666666"/>
                </a:solidFill>
              </a:rPr>
              <a:t/>
            </a:r>
            <a:br>
              <a:rPr lang="ru-RU" sz="800">
                <a:solidFill>
                  <a:srgbClr val="666666"/>
                </a:solidFill>
              </a:rPr>
            </a:br>
            <a:endParaRPr lang="ru-RU" sz="800">
              <a:solidFill>
                <a:srgbClr val="666666"/>
              </a:solidFill>
            </a:endParaRPr>
          </a:p>
          <a:p>
            <a:pPr eaLnBrk="0" fontAlgn="ctr" hangingPunct="0"/>
            <a:r>
              <a:rPr lang="ru-RU" sz="800">
                <a:solidFill>
                  <a:srgbClr val="666666"/>
                </a:solidFill>
              </a:rPr>
              <a:t>  </a:t>
            </a:r>
            <a:r>
              <a:rPr lang="ru-RU" sz="11100">
                <a:solidFill>
                  <a:srgbClr val="666666"/>
                </a:solidFill>
              </a:rPr>
              <a:t> </a:t>
            </a:r>
            <a:r>
              <a:rPr lang="ru-RU" sz="800">
                <a:solidFill>
                  <a:srgbClr val="666666"/>
                </a:solidFill>
              </a:rPr>
              <a:t>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34818" name="Picture 2" descr="Корова на луг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92850" y="642938"/>
            <a:ext cx="2851150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14313" y="857250"/>
            <a:ext cx="6286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" pitchFamily="18" charset="0"/>
              </a:rPr>
              <a:t>На рисунке вы видите корову, у которой есть все, что полагается: голова, туловище, ноги, рога и хвост. Корова на рисунке смотрит влево.   Переложите ровно две спички так, чтобы она смотрела вправо</a:t>
            </a:r>
            <a:r>
              <a:rPr lang="ru-RU" sz="2400">
                <a:solidFill>
                  <a:srgbClr val="666666"/>
                </a:solidFill>
              </a:rPr>
              <a:t>.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785813" y="-1109663"/>
            <a:ext cx="2857500" cy="221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2849" bIns="33327" anchor="ctr">
            <a:spAutoFit/>
          </a:bodyPr>
          <a:lstStyle/>
          <a:p>
            <a:r>
              <a:rPr lang="ru-RU" sz="12600">
                <a:solidFill>
                  <a:srgbClr val="666666"/>
                </a:solidFill>
              </a:rPr>
              <a:t> </a:t>
            </a:r>
            <a:r>
              <a:rPr lang="ru-RU" sz="800">
                <a:solidFill>
                  <a:srgbClr val="666666"/>
                </a:solidFill>
              </a:rPr>
              <a:t>                                                                                  </a:t>
            </a:r>
            <a:endParaRPr lang="ru-RU" sz="900"/>
          </a:p>
          <a:p>
            <a:pPr eaLnBrk="0" hangingPunct="0"/>
            <a:r>
              <a:rPr lang="ru-RU" sz="800">
                <a:solidFill>
                  <a:srgbClr val="666666"/>
                </a:solidFill>
              </a:rPr>
              <a:t/>
            </a:r>
            <a:br>
              <a:rPr lang="ru-RU" sz="800">
                <a:solidFill>
                  <a:srgbClr val="666666"/>
                </a:solidFill>
              </a:rPr>
            </a:br>
            <a:endParaRPr lang="ru-RU" sz="800">
              <a:solidFill>
                <a:srgbClr val="666666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3429000" y="3143250"/>
            <a:ext cx="5403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entury" pitchFamily="18" charset="0"/>
              </a:rPr>
              <a:t>Вот теперь корова смотрит вправо: 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12</a:t>
            </a:r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 rot="727501">
            <a:off x="1116013" y="3402013"/>
            <a:ext cx="908050" cy="893762"/>
            <a:chOff x="2400" y="1584"/>
            <a:chExt cx="816" cy="813"/>
          </a:xfrm>
        </p:grpSpPr>
        <p:sp>
          <p:nvSpPr>
            <p:cNvPr id="3077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7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 rot="4902461">
            <a:off x="1125538" y="4138613"/>
            <a:ext cx="908050" cy="895350"/>
            <a:chOff x="2400" y="1584"/>
            <a:chExt cx="816" cy="813"/>
          </a:xfrm>
        </p:grpSpPr>
        <p:sp>
          <p:nvSpPr>
            <p:cNvPr id="3077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7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" name="Group 11"/>
          <p:cNvGrpSpPr>
            <a:grpSpLocks/>
          </p:cNvGrpSpPr>
          <p:nvPr/>
        </p:nvGrpSpPr>
        <p:grpSpPr bwMode="auto">
          <a:xfrm rot="-2683185">
            <a:off x="1611313" y="3762375"/>
            <a:ext cx="909637" cy="893763"/>
            <a:chOff x="2400" y="1584"/>
            <a:chExt cx="816" cy="813"/>
          </a:xfrm>
        </p:grpSpPr>
        <p:sp>
          <p:nvSpPr>
            <p:cNvPr id="3077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7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9" name="Group 11"/>
          <p:cNvGrpSpPr>
            <a:grpSpLocks/>
          </p:cNvGrpSpPr>
          <p:nvPr/>
        </p:nvGrpSpPr>
        <p:grpSpPr bwMode="auto">
          <a:xfrm rot="-1081417">
            <a:off x="1901825" y="2547938"/>
            <a:ext cx="909638" cy="893762"/>
            <a:chOff x="2400" y="1584"/>
            <a:chExt cx="816" cy="813"/>
          </a:xfrm>
        </p:grpSpPr>
        <p:sp>
          <p:nvSpPr>
            <p:cNvPr id="3077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7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2" name="Group 11"/>
          <p:cNvGrpSpPr>
            <a:grpSpLocks/>
          </p:cNvGrpSpPr>
          <p:nvPr/>
        </p:nvGrpSpPr>
        <p:grpSpPr bwMode="auto">
          <a:xfrm rot="-4360469">
            <a:off x="1321594" y="2548732"/>
            <a:ext cx="909637" cy="895350"/>
            <a:chOff x="2400" y="1584"/>
            <a:chExt cx="816" cy="813"/>
          </a:xfrm>
        </p:grpSpPr>
        <p:sp>
          <p:nvSpPr>
            <p:cNvPr id="3077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7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5" name="Group 11"/>
          <p:cNvGrpSpPr>
            <a:grpSpLocks/>
          </p:cNvGrpSpPr>
          <p:nvPr/>
        </p:nvGrpSpPr>
        <p:grpSpPr bwMode="auto">
          <a:xfrm rot="-1018077">
            <a:off x="1325563" y="4970463"/>
            <a:ext cx="908050" cy="895350"/>
            <a:chOff x="2400" y="1584"/>
            <a:chExt cx="816" cy="813"/>
          </a:xfrm>
        </p:grpSpPr>
        <p:sp>
          <p:nvSpPr>
            <p:cNvPr id="3076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6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8" name="Group 11"/>
          <p:cNvGrpSpPr>
            <a:grpSpLocks/>
          </p:cNvGrpSpPr>
          <p:nvPr/>
        </p:nvGrpSpPr>
        <p:grpSpPr bwMode="auto">
          <a:xfrm rot="-4015046">
            <a:off x="1850232" y="5004593"/>
            <a:ext cx="908050" cy="893763"/>
            <a:chOff x="2400" y="1584"/>
            <a:chExt cx="816" cy="813"/>
          </a:xfrm>
        </p:grpSpPr>
        <p:sp>
          <p:nvSpPr>
            <p:cNvPr id="3076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6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1" name="Group 11"/>
          <p:cNvGrpSpPr>
            <a:grpSpLocks/>
          </p:cNvGrpSpPr>
          <p:nvPr/>
        </p:nvGrpSpPr>
        <p:grpSpPr bwMode="auto">
          <a:xfrm rot="2811483">
            <a:off x="2254250" y="3190876"/>
            <a:ext cx="909637" cy="893762"/>
            <a:chOff x="2400" y="1584"/>
            <a:chExt cx="816" cy="813"/>
          </a:xfrm>
        </p:grpSpPr>
        <p:sp>
          <p:nvSpPr>
            <p:cNvPr id="3076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6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4" name="Group 11"/>
          <p:cNvGrpSpPr>
            <a:grpSpLocks/>
          </p:cNvGrpSpPr>
          <p:nvPr/>
        </p:nvGrpSpPr>
        <p:grpSpPr bwMode="auto">
          <a:xfrm rot="2741115">
            <a:off x="3468688" y="3190875"/>
            <a:ext cx="909637" cy="893763"/>
            <a:chOff x="2400" y="1584"/>
            <a:chExt cx="816" cy="813"/>
          </a:xfrm>
        </p:grpSpPr>
        <p:sp>
          <p:nvSpPr>
            <p:cNvPr id="3076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6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7" name="Group 11"/>
          <p:cNvGrpSpPr>
            <a:grpSpLocks/>
          </p:cNvGrpSpPr>
          <p:nvPr/>
        </p:nvGrpSpPr>
        <p:grpSpPr bwMode="auto">
          <a:xfrm rot="2741115">
            <a:off x="2254250" y="4405313"/>
            <a:ext cx="909638" cy="893762"/>
            <a:chOff x="2400" y="1584"/>
            <a:chExt cx="816" cy="813"/>
          </a:xfrm>
        </p:grpSpPr>
        <p:sp>
          <p:nvSpPr>
            <p:cNvPr id="3076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6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0" name="Group 11"/>
          <p:cNvGrpSpPr>
            <a:grpSpLocks/>
          </p:cNvGrpSpPr>
          <p:nvPr/>
        </p:nvGrpSpPr>
        <p:grpSpPr bwMode="auto">
          <a:xfrm rot="2741115">
            <a:off x="3468688" y="4405312"/>
            <a:ext cx="909638" cy="893763"/>
            <a:chOff x="2400" y="1584"/>
            <a:chExt cx="816" cy="813"/>
          </a:xfrm>
        </p:grpSpPr>
        <p:sp>
          <p:nvSpPr>
            <p:cNvPr id="3075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5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3" name="Group 11"/>
          <p:cNvGrpSpPr>
            <a:grpSpLocks/>
          </p:cNvGrpSpPr>
          <p:nvPr/>
        </p:nvGrpSpPr>
        <p:grpSpPr bwMode="auto">
          <a:xfrm rot="8172830">
            <a:off x="4040188" y="3833813"/>
            <a:ext cx="909637" cy="893762"/>
            <a:chOff x="2400" y="1584"/>
            <a:chExt cx="816" cy="813"/>
          </a:xfrm>
        </p:grpSpPr>
        <p:sp>
          <p:nvSpPr>
            <p:cNvPr id="3075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5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6" name="Group 11"/>
          <p:cNvGrpSpPr>
            <a:grpSpLocks/>
          </p:cNvGrpSpPr>
          <p:nvPr/>
        </p:nvGrpSpPr>
        <p:grpSpPr bwMode="auto">
          <a:xfrm rot="4437242">
            <a:off x="4602163" y="3470275"/>
            <a:ext cx="908050" cy="895350"/>
            <a:chOff x="2400" y="1584"/>
            <a:chExt cx="816" cy="813"/>
          </a:xfrm>
        </p:grpSpPr>
        <p:sp>
          <p:nvSpPr>
            <p:cNvPr id="3075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5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9" name="Group 11"/>
          <p:cNvGrpSpPr>
            <a:grpSpLocks/>
          </p:cNvGrpSpPr>
          <p:nvPr/>
        </p:nvGrpSpPr>
        <p:grpSpPr bwMode="auto">
          <a:xfrm rot="5931861">
            <a:off x="4414838" y="4929187"/>
            <a:ext cx="909638" cy="893763"/>
            <a:chOff x="2400" y="1584"/>
            <a:chExt cx="816" cy="813"/>
          </a:xfrm>
        </p:grpSpPr>
        <p:sp>
          <p:nvSpPr>
            <p:cNvPr id="3075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5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2" name="Group 11"/>
          <p:cNvGrpSpPr>
            <a:grpSpLocks/>
          </p:cNvGrpSpPr>
          <p:nvPr/>
        </p:nvGrpSpPr>
        <p:grpSpPr bwMode="auto">
          <a:xfrm rot="-791719">
            <a:off x="3733800" y="4949825"/>
            <a:ext cx="908050" cy="893763"/>
            <a:chOff x="2400" y="1584"/>
            <a:chExt cx="816" cy="813"/>
          </a:xfrm>
        </p:grpSpPr>
        <p:sp>
          <p:nvSpPr>
            <p:cNvPr id="3075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5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5" name="Group 11"/>
          <p:cNvGrpSpPr>
            <a:grpSpLocks/>
          </p:cNvGrpSpPr>
          <p:nvPr/>
        </p:nvGrpSpPr>
        <p:grpSpPr bwMode="auto">
          <a:xfrm rot="4637126">
            <a:off x="2195513" y="3494088"/>
            <a:ext cx="908050" cy="895350"/>
            <a:chOff x="2400" y="1584"/>
            <a:chExt cx="816" cy="813"/>
          </a:xfrm>
        </p:grpSpPr>
        <p:sp>
          <p:nvSpPr>
            <p:cNvPr id="3074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4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8" name="Group 11"/>
          <p:cNvGrpSpPr>
            <a:grpSpLocks/>
          </p:cNvGrpSpPr>
          <p:nvPr/>
        </p:nvGrpSpPr>
        <p:grpSpPr bwMode="auto">
          <a:xfrm rot="1097697">
            <a:off x="2117725" y="4121150"/>
            <a:ext cx="909638" cy="893763"/>
            <a:chOff x="2400" y="1584"/>
            <a:chExt cx="816" cy="813"/>
          </a:xfrm>
        </p:grpSpPr>
        <p:sp>
          <p:nvSpPr>
            <p:cNvPr id="3074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074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900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9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43000" y="214313"/>
            <a:ext cx="4643438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ja-JP" sz="3200" b="1">
                <a:latin typeface="Century" pitchFamily="18" charset="0"/>
                <a:cs typeface="ＭＳ Ｐゴシック"/>
              </a:rPr>
              <a:t>Спичечный рак ползет вверх. Переложить три спички так, чтобы он ополз вниз.</a:t>
            </a:r>
          </a:p>
        </p:txBody>
      </p:sp>
      <p:pic>
        <p:nvPicPr>
          <p:cNvPr id="4097" name="Picture 1" descr="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38" y="500063"/>
            <a:ext cx="317817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>
            <a:off x="142875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13</a:t>
            </a:r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 rot="-399543">
            <a:off x="3049588" y="3049588"/>
            <a:ext cx="908050" cy="895350"/>
            <a:chOff x="2400" y="1584"/>
            <a:chExt cx="816" cy="813"/>
          </a:xfrm>
        </p:grpSpPr>
        <p:sp>
          <p:nvSpPr>
            <p:cNvPr id="3178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8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 rot="-4641010">
            <a:off x="3777456" y="3147219"/>
            <a:ext cx="909638" cy="895350"/>
            <a:chOff x="2400" y="1584"/>
            <a:chExt cx="816" cy="813"/>
          </a:xfrm>
        </p:grpSpPr>
        <p:sp>
          <p:nvSpPr>
            <p:cNvPr id="3178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8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 rot="-399543">
            <a:off x="5121275" y="4192588"/>
            <a:ext cx="908050" cy="895350"/>
            <a:chOff x="2400" y="1584"/>
            <a:chExt cx="816" cy="813"/>
          </a:xfrm>
        </p:grpSpPr>
        <p:sp>
          <p:nvSpPr>
            <p:cNvPr id="3178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8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" name="Group 11"/>
          <p:cNvGrpSpPr>
            <a:grpSpLocks/>
          </p:cNvGrpSpPr>
          <p:nvPr/>
        </p:nvGrpSpPr>
        <p:grpSpPr bwMode="auto">
          <a:xfrm rot="-399543">
            <a:off x="2263775" y="4049713"/>
            <a:ext cx="908050" cy="895350"/>
            <a:chOff x="2400" y="1584"/>
            <a:chExt cx="816" cy="813"/>
          </a:xfrm>
        </p:grpSpPr>
        <p:sp>
          <p:nvSpPr>
            <p:cNvPr id="3178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8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9" name="Group 11"/>
          <p:cNvGrpSpPr>
            <a:grpSpLocks/>
          </p:cNvGrpSpPr>
          <p:nvPr/>
        </p:nvGrpSpPr>
        <p:grpSpPr bwMode="auto">
          <a:xfrm rot="-399543">
            <a:off x="2906713" y="5192713"/>
            <a:ext cx="908050" cy="895350"/>
            <a:chOff x="2400" y="1584"/>
            <a:chExt cx="816" cy="813"/>
          </a:xfrm>
        </p:grpSpPr>
        <p:sp>
          <p:nvSpPr>
            <p:cNvPr id="3178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8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2" name="Group 11"/>
          <p:cNvGrpSpPr>
            <a:grpSpLocks/>
          </p:cNvGrpSpPr>
          <p:nvPr/>
        </p:nvGrpSpPr>
        <p:grpSpPr bwMode="auto">
          <a:xfrm rot="-4555999">
            <a:off x="1517650" y="4032251"/>
            <a:ext cx="909637" cy="893762"/>
            <a:chOff x="2400" y="1584"/>
            <a:chExt cx="816" cy="813"/>
          </a:xfrm>
        </p:grpSpPr>
        <p:sp>
          <p:nvSpPr>
            <p:cNvPr id="3177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7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5" name="Group 11"/>
          <p:cNvGrpSpPr>
            <a:grpSpLocks/>
          </p:cNvGrpSpPr>
          <p:nvPr/>
        </p:nvGrpSpPr>
        <p:grpSpPr bwMode="auto">
          <a:xfrm rot="-4555999">
            <a:off x="2946400" y="4175126"/>
            <a:ext cx="909637" cy="893762"/>
            <a:chOff x="2400" y="1584"/>
            <a:chExt cx="816" cy="813"/>
          </a:xfrm>
        </p:grpSpPr>
        <p:sp>
          <p:nvSpPr>
            <p:cNvPr id="3177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7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8" name="Group 11"/>
          <p:cNvGrpSpPr>
            <a:grpSpLocks/>
          </p:cNvGrpSpPr>
          <p:nvPr/>
        </p:nvGrpSpPr>
        <p:grpSpPr bwMode="auto">
          <a:xfrm rot="-4555999">
            <a:off x="3589338" y="5246687"/>
            <a:ext cx="909638" cy="893763"/>
            <a:chOff x="2400" y="1584"/>
            <a:chExt cx="816" cy="813"/>
          </a:xfrm>
        </p:grpSpPr>
        <p:sp>
          <p:nvSpPr>
            <p:cNvPr id="3177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7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1" name="Group 11"/>
          <p:cNvGrpSpPr>
            <a:grpSpLocks/>
          </p:cNvGrpSpPr>
          <p:nvPr/>
        </p:nvGrpSpPr>
        <p:grpSpPr bwMode="auto">
          <a:xfrm rot="-399543">
            <a:off x="3692525" y="4192588"/>
            <a:ext cx="908050" cy="895350"/>
            <a:chOff x="2400" y="1584"/>
            <a:chExt cx="816" cy="813"/>
          </a:xfrm>
        </p:grpSpPr>
        <p:sp>
          <p:nvSpPr>
            <p:cNvPr id="3177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7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5" name="Group 11"/>
          <p:cNvGrpSpPr>
            <a:grpSpLocks/>
          </p:cNvGrpSpPr>
          <p:nvPr/>
        </p:nvGrpSpPr>
        <p:grpSpPr bwMode="auto">
          <a:xfrm rot="-4387817">
            <a:off x="4391025" y="4189413"/>
            <a:ext cx="909638" cy="893762"/>
            <a:chOff x="2400" y="1584"/>
            <a:chExt cx="816" cy="813"/>
          </a:xfrm>
        </p:grpSpPr>
        <p:sp>
          <p:nvSpPr>
            <p:cNvPr id="3177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7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 rot="-4529584">
            <a:off x="5807075" y="4248151"/>
            <a:ext cx="909637" cy="893762"/>
            <a:chOff x="2400" y="1584"/>
            <a:chExt cx="816" cy="813"/>
          </a:xfrm>
        </p:grpSpPr>
        <p:sp>
          <p:nvSpPr>
            <p:cNvPr id="3176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6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1" name="Group 11"/>
          <p:cNvGrpSpPr>
            <a:grpSpLocks/>
          </p:cNvGrpSpPr>
          <p:nvPr/>
        </p:nvGrpSpPr>
        <p:grpSpPr bwMode="auto">
          <a:xfrm rot="-399543">
            <a:off x="4478338" y="3121025"/>
            <a:ext cx="908050" cy="895350"/>
            <a:chOff x="2400" y="1584"/>
            <a:chExt cx="816" cy="813"/>
          </a:xfrm>
        </p:grpSpPr>
        <p:sp>
          <p:nvSpPr>
            <p:cNvPr id="3176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6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4" name="Group 11"/>
          <p:cNvGrpSpPr>
            <a:grpSpLocks/>
          </p:cNvGrpSpPr>
          <p:nvPr/>
        </p:nvGrpSpPr>
        <p:grpSpPr bwMode="auto">
          <a:xfrm rot="-399543">
            <a:off x="4335463" y="5264150"/>
            <a:ext cx="908050" cy="895350"/>
            <a:chOff x="2400" y="1584"/>
            <a:chExt cx="816" cy="813"/>
          </a:xfrm>
        </p:grpSpPr>
        <p:sp>
          <p:nvSpPr>
            <p:cNvPr id="3176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176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100010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Цель: развивать умение  </a:t>
            </a:r>
            <a:r>
              <a:rPr lang="ru-RU" sz="2400" dirty="0" smtClean="0"/>
              <a:t>решать задачи со </a:t>
            </a:r>
            <a:r>
              <a:rPr lang="ru-RU" sz="2400" dirty="0" smtClean="0"/>
              <a:t>спичками</a:t>
            </a:r>
          </a:p>
          <a:p>
            <a:pPr algn="ctr"/>
            <a:r>
              <a:rPr lang="ru-RU" sz="2400" dirty="0" smtClean="0"/>
              <a:t>Задачи: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dirty="0" smtClean="0"/>
              <a:t>практическим </a:t>
            </a:r>
            <a:r>
              <a:rPr lang="ru-RU" sz="2400" dirty="0" smtClean="0"/>
              <a:t>путём научить предвидеть, каким образом, перекладывая спички, добиться нужного результата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dirty="0" smtClean="0"/>
              <a:t>развитие  </a:t>
            </a:r>
            <a:r>
              <a:rPr lang="ru-RU" sz="2400" dirty="0" smtClean="0"/>
              <a:t>нестандартное </a:t>
            </a:r>
            <a:r>
              <a:rPr lang="ru-RU" sz="2400" dirty="0" smtClean="0"/>
              <a:t>мышления, геометрической зоркости, </a:t>
            </a:r>
            <a:r>
              <a:rPr lang="ru-RU" sz="2400" dirty="0" smtClean="0"/>
              <a:t>а также </a:t>
            </a:r>
            <a:r>
              <a:rPr lang="ru-RU" sz="2400" dirty="0" smtClean="0"/>
              <a:t>практического </a:t>
            </a:r>
            <a:r>
              <a:rPr lang="ru-RU" sz="2400" dirty="0" smtClean="0"/>
              <a:t>понимание учащихся.</a:t>
            </a:r>
            <a:endParaRPr lang="ru-RU" sz="2400" dirty="0"/>
          </a:p>
        </p:txBody>
      </p:sp>
      <p:pic>
        <p:nvPicPr>
          <p:cNvPr id="4" name="Рисунок 21" descr="Спичка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213100"/>
            <a:ext cx="217488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1" descr="Спичка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900" y="500042"/>
            <a:ext cx="217488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0.2441 -0.01041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44444E-6 L 0.2441 -0.01041 " pathEditMode="relative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357313" y="214313"/>
            <a:ext cx="7786687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ja-JP" sz="2400" b="1">
                <a:latin typeface="Century" pitchFamily="18" charset="0"/>
                <a:cs typeface="ＭＳ Ｐゴシック"/>
              </a:rPr>
              <a:t>8 квадратов лежат так как показано на рисунке.</a:t>
            </a:r>
            <a:r>
              <a:rPr lang="ru-RU" sz="2400" b="1">
                <a:latin typeface="Calibri" pitchFamily="34" charset="0"/>
              </a:rPr>
              <a:t> </a:t>
            </a:r>
            <a:r>
              <a:rPr lang="ru-RU" altLang="ja-JP" sz="2400" b="1">
                <a:latin typeface="Century" pitchFamily="18" charset="0"/>
                <a:cs typeface="ＭＳ Ｐゴシック"/>
              </a:rPr>
              <a:t>Задания:</a:t>
            </a:r>
            <a:br>
              <a:rPr lang="ru-RU" altLang="ja-JP" sz="2400" b="1">
                <a:latin typeface="Century" pitchFamily="18" charset="0"/>
                <a:cs typeface="ＭＳ Ｐゴシック"/>
              </a:rPr>
            </a:br>
            <a:r>
              <a:rPr lang="ru-RU" altLang="ja-JP" sz="2400" b="1">
                <a:latin typeface="Century" pitchFamily="18" charset="0"/>
                <a:cs typeface="ＭＳ Ｐゴシック"/>
              </a:rPr>
              <a:t>1) переложите 2 спички так, чтобы получилось 7 одинаковых квадратов.</a:t>
            </a:r>
            <a:br>
              <a:rPr lang="ru-RU" altLang="ja-JP" sz="2400" b="1">
                <a:latin typeface="Century" pitchFamily="18" charset="0"/>
                <a:cs typeface="ＭＳ Ｐゴシック"/>
              </a:rPr>
            </a:br>
            <a:r>
              <a:rPr lang="ru-RU" altLang="ja-JP" sz="2400" b="1">
                <a:latin typeface="Century" pitchFamily="18" charset="0"/>
                <a:cs typeface="ＭＳ Ｐゴシック"/>
              </a:rPr>
              <a:t>2) из полученной фигуры отнимите 2 спички так, чтобы осталось 5 квадратов. </a:t>
            </a:r>
            <a:r>
              <a:rPr lang="ru-RU">
                <a:latin typeface="Calibri" pitchFamily="34" charset="0"/>
              </a:rPr>
              <a:t/>
            </a:r>
            <a:br>
              <a:rPr lang="ru-RU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  <p:pic>
        <p:nvPicPr>
          <p:cNvPr id="32769" name="Picture 1" descr="Восемь квадратов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3" y="2714625"/>
            <a:ext cx="3929062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71500" y="1785938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/>
            </a:r>
            <a:br>
              <a:rPr lang="ru-RU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14</a:t>
            </a:r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 rot="-2720978">
            <a:off x="396875" y="5405438"/>
            <a:ext cx="909638" cy="893762"/>
            <a:chOff x="2400" y="1584"/>
            <a:chExt cx="816" cy="813"/>
          </a:xfrm>
        </p:grpSpPr>
        <p:sp>
          <p:nvSpPr>
            <p:cNvPr id="3284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4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7" name="Group 11"/>
          <p:cNvGrpSpPr>
            <a:grpSpLocks/>
          </p:cNvGrpSpPr>
          <p:nvPr/>
        </p:nvGrpSpPr>
        <p:grpSpPr bwMode="auto">
          <a:xfrm rot="-2720978">
            <a:off x="396875" y="4191001"/>
            <a:ext cx="909637" cy="893762"/>
            <a:chOff x="2400" y="1584"/>
            <a:chExt cx="816" cy="813"/>
          </a:xfrm>
        </p:grpSpPr>
        <p:sp>
          <p:nvSpPr>
            <p:cNvPr id="3284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4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 rot="-2720978">
            <a:off x="4040188" y="4262437"/>
            <a:ext cx="909638" cy="893763"/>
            <a:chOff x="2400" y="1584"/>
            <a:chExt cx="816" cy="813"/>
          </a:xfrm>
        </p:grpSpPr>
        <p:sp>
          <p:nvSpPr>
            <p:cNvPr id="3284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4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" name="Group 11"/>
          <p:cNvGrpSpPr>
            <a:grpSpLocks/>
          </p:cNvGrpSpPr>
          <p:nvPr/>
        </p:nvGrpSpPr>
        <p:grpSpPr bwMode="auto">
          <a:xfrm rot="2739733">
            <a:off x="1039813" y="5976937"/>
            <a:ext cx="909638" cy="893763"/>
            <a:chOff x="2400" y="1584"/>
            <a:chExt cx="816" cy="813"/>
          </a:xfrm>
        </p:grpSpPr>
        <p:sp>
          <p:nvSpPr>
            <p:cNvPr id="3284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4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6" name="Group 11"/>
          <p:cNvGrpSpPr>
            <a:grpSpLocks/>
          </p:cNvGrpSpPr>
          <p:nvPr/>
        </p:nvGrpSpPr>
        <p:grpSpPr bwMode="auto">
          <a:xfrm rot="2739733">
            <a:off x="2254250" y="5976938"/>
            <a:ext cx="909638" cy="893762"/>
            <a:chOff x="2400" y="1584"/>
            <a:chExt cx="816" cy="813"/>
          </a:xfrm>
        </p:grpSpPr>
        <p:sp>
          <p:nvSpPr>
            <p:cNvPr id="3283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3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9" name="Group 11"/>
          <p:cNvGrpSpPr>
            <a:grpSpLocks/>
          </p:cNvGrpSpPr>
          <p:nvPr/>
        </p:nvGrpSpPr>
        <p:grpSpPr bwMode="auto">
          <a:xfrm rot="2739733">
            <a:off x="3468688" y="5976937"/>
            <a:ext cx="909638" cy="893763"/>
            <a:chOff x="2400" y="1584"/>
            <a:chExt cx="816" cy="813"/>
          </a:xfrm>
        </p:grpSpPr>
        <p:sp>
          <p:nvSpPr>
            <p:cNvPr id="3283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3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2" name="Group 11"/>
          <p:cNvGrpSpPr>
            <a:grpSpLocks/>
          </p:cNvGrpSpPr>
          <p:nvPr/>
        </p:nvGrpSpPr>
        <p:grpSpPr bwMode="auto">
          <a:xfrm rot="2739733">
            <a:off x="1039813" y="4833937"/>
            <a:ext cx="909638" cy="893763"/>
            <a:chOff x="2400" y="1584"/>
            <a:chExt cx="816" cy="813"/>
          </a:xfrm>
        </p:grpSpPr>
        <p:sp>
          <p:nvSpPr>
            <p:cNvPr id="3283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3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5" name="Group 11"/>
          <p:cNvGrpSpPr>
            <a:grpSpLocks/>
          </p:cNvGrpSpPr>
          <p:nvPr/>
        </p:nvGrpSpPr>
        <p:grpSpPr bwMode="auto">
          <a:xfrm rot="2739733">
            <a:off x="2254250" y="4833938"/>
            <a:ext cx="909638" cy="893762"/>
            <a:chOff x="2400" y="1584"/>
            <a:chExt cx="816" cy="813"/>
          </a:xfrm>
        </p:grpSpPr>
        <p:sp>
          <p:nvSpPr>
            <p:cNvPr id="3283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3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8" name="Group 11"/>
          <p:cNvGrpSpPr>
            <a:grpSpLocks/>
          </p:cNvGrpSpPr>
          <p:nvPr/>
        </p:nvGrpSpPr>
        <p:grpSpPr bwMode="auto">
          <a:xfrm rot="2739733">
            <a:off x="3468688" y="4833937"/>
            <a:ext cx="909638" cy="893763"/>
            <a:chOff x="2400" y="1584"/>
            <a:chExt cx="816" cy="813"/>
          </a:xfrm>
        </p:grpSpPr>
        <p:sp>
          <p:nvSpPr>
            <p:cNvPr id="3283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3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1" name="Group 11"/>
          <p:cNvGrpSpPr>
            <a:grpSpLocks/>
          </p:cNvGrpSpPr>
          <p:nvPr/>
        </p:nvGrpSpPr>
        <p:grpSpPr bwMode="auto">
          <a:xfrm rot="2739733">
            <a:off x="1039813" y="3619500"/>
            <a:ext cx="909637" cy="893763"/>
            <a:chOff x="2400" y="1584"/>
            <a:chExt cx="816" cy="813"/>
          </a:xfrm>
        </p:grpSpPr>
        <p:sp>
          <p:nvSpPr>
            <p:cNvPr id="3282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2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4" name="Group 11"/>
          <p:cNvGrpSpPr>
            <a:grpSpLocks/>
          </p:cNvGrpSpPr>
          <p:nvPr/>
        </p:nvGrpSpPr>
        <p:grpSpPr bwMode="auto">
          <a:xfrm rot="2739733">
            <a:off x="2254250" y="3619501"/>
            <a:ext cx="909637" cy="893762"/>
            <a:chOff x="2400" y="1584"/>
            <a:chExt cx="816" cy="813"/>
          </a:xfrm>
        </p:grpSpPr>
        <p:sp>
          <p:nvSpPr>
            <p:cNvPr id="3282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2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7" name="Group 11"/>
          <p:cNvGrpSpPr>
            <a:grpSpLocks/>
          </p:cNvGrpSpPr>
          <p:nvPr/>
        </p:nvGrpSpPr>
        <p:grpSpPr bwMode="auto">
          <a:xfrm rot="2739733">
            <a:off x="3468688" y="3619500"/>
            <a:ext cx="909637" cy="893763"/>
            <a:chOff x="2400" y="1584"/>
            <a:chExt cx="816" cy="813"/>
          </a:xfrm>
        </p:grpSpPr>
        <p:sp>
          <p:nvSpPr>
            <p:cNvPr id="3282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2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0" name="Group 11"/>
          <p:cNvGrpSpPr>
            <a:grpSpLocks/>
          </p:cNvGrpSpPr>
          <p:nvPr/>
        </p:nvGrpSpPr>
        <p:grpSpPr bwMode="auto">
          <a:xfrm rot="2739733">
            <a:off x="1039813" y="2405062"/>
            <a:ext cx="909638" cy="893763"/>
            <a:chOff x="2400" y="1584"/>
            <a:chExt cx="816" cy="813"/>
          </a:xfrm>
        </p:grpSpPr>
        <p:sp>
          <p:nvSpPr>
            <p:cNvPr id="3282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2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3" name="Group 11"/>
          <p:cNvGrpSpPr>
            <a:grpSpLocks/>
          </p:cNvGrpSpPr>
          <p:nvPr/>
        </p:nvGrpSpPr>
        <p:grpSpPr bwMode="auto">
          <a:xfrm rot="2739733">
            <a:off x="2254250" y="2405063"/>
            <a:ext cx="909638" cy="893762"/>
            <a:chOff x="2400" y="1584"/>
            <a:chExt cx="816" cy="813"/>
          </a:xfrm>
        </p:grpSpPr>
        <p:sp>
          <p:nvSpPr>
            <p:cNvPr id="3282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2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9" name="Group 11"/>
          <p:cNvGrpSpPr>
            <a:grpSpLocks/>
          </p:cNvGrpSpPr>
          <p:nvPr/>
        </p:nvGrpSpPr>
        <p:grpSpPr bwMode="auto">
          <a:xfrm rot="-2720978">
            <a:off x="1611313" y="2976562"/>
            <a:ext cx="909638" cy="893763"/>
            <a:chOff x="2400" y="1584"/>
            <a:chExt cx="816" cy="813"/>
          </a:xfrm>
        </p:grpSpPr>
        <p:sp>
          <p:nvSpPr>
            <p:cNvPr id="3281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1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2" name="Group 11"/>
          <p:cNvGrpSpPr>
            <a:grpSpLocks/>
          </p:cNvGrpSpPr>
          <p:nvPr/>
        </p:nvGrpSpPr>
        <p:grpSpPr bwMode="auto">
          <a:xfrm rot="-2720978">
            <a:off x="2825750" y="3048001"/>
            <a:ext cx="909637" cy="893762"/>
            <a:chOff x="2400" y="1584"/>
            <a:chExt cx="816" cy="813"/>
          </a:xfrm>
        </p:grpSpPr>
        <p:sp>
          <p:nvSpPr>
            <p:cNvPr id="3281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1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8" name="Group 11"/>
          <p:cNvGrpSpPr>
            <a:grpSpLocks/>
          </p:cNvGrpSpPr>
          <p:nvPr/>
        </p:nvGrpSpPr>
        <p:grpSpPr bwMode="auto">
          <a:xfrm rot="-2720978">
            <a:off x="1611313" y="4262437"/>
            <a:ext cx="909638" cy="893763"/>
            <a:chOff x="2400" y="1584"/>
            <a:chExt cx="816" cy="813"/>
          </a:xfrm>
        </p:grpSpPr>
        <p:sp>
          <p:nvSpPr>
            <p:cNvPr id="3281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1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 rot="-2720978">
            <a:off x="2825750" y="4262438"/>
            <a:ext cx="909638" cy="893762"/>
            <a:chOff x="2400" y="1584"/>
            <a:chExt cx="816" cy="813"/>
          </a:xfrm>
        </p:grpSpPr>
        <p:sp>
          <p:nvSpPr>
            <p:cNvPr id="3281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1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74" name="Group 11"/>
          <p:cNvGrpSpPr>
            <a:grpSpLocks/>
          </p:cNvGrpSpPr>
          <p:nvPr/>
        </p:nvGrpSpPr>
        <p:grpSpPr bwMode="auto">
          <a:xfrm rot="-2720978">
            <a:off x="396875" y="3048001"/>
            <a:ext cx="909637" cy="893762"/>
            <a:chOff x="2400" y="1584"/>
            <a:chExt cx="816" cy="813"/>
          </a:xfrm>
        </p:grpSpPr>
        <p:sp>
          <p:nvSpPr>
            <p:cNvPr id="3281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1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77" name="Group 11"/>
          <p:cNvGrpSpPr>
            <a:grpSpLocks/>
          </p:cNvGrpSpPr>
          <p:nvPr/>
        </p:nvGrpSpPr>
        <p:grpSpPr bwMode="auto">
          <a:xfrm rot="-2720978">
            <a:off x="1611313" y="5405437"/>
            <a:ext cx="909638" cy="893763"/>
            <a:chOff x="2400" y="1584"/>
            <a:chExt cx="816" cy="813"/>
          </a:xfrm>
        </p:grpSpPr>
        <p:sp>
          <p:nvSpPr>
            <p:cNvPr id="3280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0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80" name="Group 11"/>
          <p:cNvGrpSpPr>
            <a:grpSpLocks/>
          </p:cNvGrpSpPr>
          <p:nvPr/>
        </p:nvGrpSpPr>
        <p:grpSpPr bwMode="auto">
          <a:xfrm rot="-2720978">
            <a:off x="2825750" y="5405438"/>
            <a:ext cx="909638" cy="893762"/>
            <a:chOff x="2400" y="1584"/>
            <a:chExt cx="816" cy="813"/>
          </a:xfrm>
        </p:grpSpPr>
        <p:sp>
          <p:nvSpPr>
            <p:cNvPr id="3280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0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83" name="Group 11"/>
          <p:cNvGrpSpPr>
            <a:grpSpLocks/>
          </p:cNvGrpSpPr>
          <p:nvPr/>
        </p:nvGrpSpPr>
        <p:grpSpPr bwMode="auto">
          <a:xfrm rot="-2720978">
            <a:off x="4040188" y="5405437"/>
            <a:ext cx="909638" cy="893763"/>
            <a:chOff x="2400" y="1584"/>
            <a:chExt cx="816" cy="813"/>
          </a:xfrm>
        </p:grpSpPr>
        <p:sp>
          <p:nvSpPr>
            <p:cNvPr id="3280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0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86" name="Group 11"/>
          <p:cNvGrpSpPr>
            <a:grpSpLocks/>
          </p:cNvGrpSpPr>
          <p:nvPr/>
        </p:nvGrpSpPr>
        <p:grpSpPr bwMode="auto">
          <a:xfrm rot="-2720978">
            <a:off x="4040188" y="3048000"/>
            <a:ext cx="909637" cy="893763"/>
            <a:chOff x="2400" y="1584"/>
            <a:chExt cx="816" cy="813"/>
          </a:xfrm>
        </p:grpSpPr>
        <p:sp>
          <p:nvSpPr>
            <p:cNvPr id="3280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0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89" name="Group 11"/>
          <p:cNvGrpSpPr>
            <a:grpSpLocks/>
          </p:cNvGrpSpPr>
          <p:nvPr/>
        </p:nvGrpSpPr>
        <p:grpSpPr bwMode="auto">
          <a:xfrm rot="2737170">
            <a:off x="3468688" y="2405062"/>
            <a:ext cx="909638" cy="893763"/>
            <a:chOff x="2400" y="1584"/>
            <a:chExt cx="816" cy="813"/>
          </a:xfrm>
        </p:grpSpPr>
        <p:sp>
          <p:nvSpPr>
            <p:cNvPr id="3280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3280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928662" y="714356"/>
            <a:ext cx="7237339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entury" pitchFamily="18" charset="0"/>
              </a:rPr>
              <a:t>До новых встреч с занимательными задачами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Использованы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dirty="0" smtClean="0"/>
              <a:t>http://</a:t>
            </a:r>
            <a:r>
              <a:rPr lang="en-US" dirty="0" smtClean="0"/>
              <a:t>ppt4web.ru/detskie-prezentacii/geometricheskie-zadachi-so-spichkami.html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214422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И.Ф.Шарыгин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Л.Н.Ерганжиева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«Наглядная геометрия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01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5-6 классы», Москва, Издательский дом «Дрофа», 1998 год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endParaRPr lang="ru-RU" sz="20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endParaRPr lang="ru-RU" sz="20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endParaRPr lang="ru-RU" sz="20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endParaRPr lang="ru-RU" sz="2000" dirty="0" smtClean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01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143000" y="357188"/>
            <a:ext cx="8001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entury" pitchFamily="18" charset="0"/>
              </a:rPr>
              <a:t>Есть 13 спичек по 5 см длиной каждая. Нужно ухитриться выложить из них метр.</a:t>
            </a:r>
            <a:r>
              <a:rPr lang="ru-RU" sz="2400" b="1">
                <a:latin typeface="Century" pitchFamily="18" charset="0"/>
              </a:rPr>
              <a:t/>
            </a:r>
            <a:br>
              <a:rPr lang="ru-RU" sz="2400" b="1">
                <a:latin typeface="Century" pitchFamily="18" charset="0"/>
              </a:rPr>
            </a:br>
            <a:endParaRPr lang="ru-RU" sz="2400" b="1">
              <a:latin typeface="Century" pitchFamily="18" charset="0"/>
            </a:endParaRPr>
          </a:p>
        </p:txBody>
      </p:sp>
      <p:pic>
        <p:nvPicPr>
          <p:cNvPr id="25601" name="Picture 1" descr="«Метр» - Отве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2500313"/>
            <a:ext cx="8215312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Стрел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1928813"/>
            <a:ext cx="3429000" cy="301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357313" y="357188"/>
            <a:ext cx="7500937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" pitchFamily="18" charset="0"/>
              </a:rPr>
              <a:t>Переложите 3 спички, чтобы стрела поменяла своё направление на противоположное.</a:t>
            </a:r>
            <a:r>
              <a:rPr lang="ru-RU">
                <a:solidFill>
                  <a:srgbClr val="666666"/>
                </a:solidFill>
              </a:rPr>
              <a:t/>
            </a:r>
            <a:br>
              <a:rPr lang="ru-RU">
                <a:solidFill>
                  <a:srgbClr val="666666"/>
                </a:solidFill>
              </a:rPr>
            </a:br>
            <a:endParaRPr lang="ru-RU">
              <a:latin typeface="Calibri" pitchFamily="34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ru-RU" sz="800">
                <a:solidFill>
                  <a:srgbClr val="666666"/>
                </a:solidFill>
              </a:rPr>
              <a:t/>
            </a:r>
            <a:br>
              <a:rPr lang="ru-RU" sz="800">
                <a:solidFill>
                  <a:srgbClr val="666666"/>
                </a:solidFill>
              </a:rPr>
            </a:br>
            <a:endParaRPr lang="ru-RU" sz="900"/>
          </a:p>
          <a:p>
            <a:pPr eaLnBrk="0" hangingPunct="0"/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2</a:t>
            </a:r>
          </a:p>
        </p:txBody>
      </p:sp>
      <p:grpSp>
        <p:nvGrpSpPr>
          <p:cNvPr id="8" name="Group 11"/>
          <p:cNvGrpSpPr>
            <a:grpSpLocks/>
          </p:cNvGrpSpPr>
          <p:nvPr/>
        </p:nvGrpSpPr>
        <p:grpSpPr bwMode="auto">
          <a:xfrm rot="2643474">
            <a:off x="5248275" y="3448050"/>
            <a:ext cx="1147763" cy="1176338"/>
            <a:chOff x="2400" y="1584"/>
            <a:chExt cx="816" cy="813"/>
          </a:xfrm>
        </p:grpSpPr>
        <p:sp>
          <p:nvSpPr>
            <p:cNvPr id="1641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1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1" name="Group 11"/>
          <p:cNvGrpSpPr>
            <a:grpSpLocks/>
          </p:cNvGrpSpPr>
          <p:nvPr/>
        </p:nvGrpSpPr>
        <p:grpSpPr bwMode="auto">
          <a:xfrm rot="869973">
            <a:off x="5129213" y="3054350"/>
            <a:ext cx="1147762" cy="1174750"/>
            <a:chOff x="2400" y="1584"/>
            <a:chExt cx="816" cy="813"/>
          </a:xfrm>
        </p:grpSpPr>
        <p:sp>
          <p:nvSpPr>
            <p:cNvPr id="1641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1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 rot="923970">
            <a:off x="6697663" y="3130550"/>
            <a:ext cx="1166812" cy="1111250"/>
            <a:chOff x="2387" y="1584"/>
            <a:chExt cx="829" cy="768"/>
          </a:xfrm>
        </p:grpSpPr>
        <p:sp>
          <p:nvSpPr>
            <p:cNvPr id="16409" name="AutoShape 12"/>
            <p:cNvSpPr>
              <a:spLocks noChangeArrowheads="1"/>
            </p:cNvSpPr>
            <p:nvPr/>
          </p:nvSpPr>
          <p:spPr bwMode="auto">
            <a:xfrm>
              <a:off x="2387" y="1587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1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7" name="Group 11"/>
          <p:cNvGrpSpPr>
            <a:grpSpLocks/>
          </p:cNvGrpSpPr>
          <p:nvPr/>
        </p:nvGrpSpPr>
        <p:grpSpPr bwMode="auto">
          <a:xfrm rot="4995736">
            <a:off x="5077618" y="3980657"/>
            <a:ext cx="1147763" cy="1174750"/>
            <a:chOff x="2400" y="1584"/>
            <a:chExt cx="816" cy="813"/>
          </a:xfrm>
        </p:grpSpPr>
        <p:sp>
          <p:nvSpPr>
            <p:cNvPr id="16407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08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 rot="5400000">
            <a:off x="6586537" y="3986213"/>
            <a:ext cx="1147763" cy="1176338"/>
            <a:chOff x="2400" y="1584"/>
            <a:chExt cx="816" cy="813"/>
          </a:xfrm>
        </p:grpSpPr>
        <p:sp>
          <p:nvSpPr>
            <p:cNvPr id="16405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06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3" name="Group 11"/>
          <p:cNvGrpSpPr>
            <a:grpSpLocks/>
          </p:cNvGrpSpPr>
          <p:nvPr/>
        </p:nvGrpSpPr>
        <p:grpSpPr bwMode="auto">
          <a:xfrm rot="2643474">
            <a:off x="6534150" y="2662238"/>
            <a:ext cx="1147763" cy="1176337"/>
            <a:chOff x="2400" y="1584"/>
            <a:chExt cx="816" cy="813"/>
          </a:xfrm>
        </p:grpSpPr>
        <p:sp>
          <p:nvSpPr>
            <p:cNvPr id="16403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04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6" name="Group 11"/>
          <p:cNvGrpSpPr>
            <a:grpSpLocks/>
          </p:cNvGrpSpPr>
          <p:nvPr/>
        </p:nvGrpSpPr>
        <p:grpSpPr bwMode="auto">
          <a:xfrm rot="4995736">
            <a:off x="6792118" y="2123282"/>
            <a:ext cx="1147763" cy="1174750"/>
            <a:chOff x="2400" y="1584"/>
            <a:chExt cx="816" cy="813"/>
          </a:xfrm>
        </p:grpSpPr>
        <p:sp>
          <p:nvSpPr>
            <p:cNvPr id="16401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02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9" name="Group 11"/>
          <p:cNvGrpSpPr>
            <a:grpSpLocks/>
          </p:cNvGrpSpPr>
          <p:nvPr/>
        </p:nvGrpSpPr>
        <p:grpSpPr bwMode="auto">
          <a:xfrm rot="5400000">
            <a:off x="5229225" y="2128838"/>
            <a:ext cx="1147763" cy="1176337"/>
            <a:chOff x="2400" y="1584"/>
            <a:chExt cx="816" cy="813"/>
          </a:xfrm>
        </p:grpSpPr>
        <p:sp>
          <p:nvSpPr>
            <p:cNvPr id="16399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6400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214438" y="357188"/>
            <a:ext cx="721518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 </a:t>
            </a:r>
            <a:r>
              <a:rPr lang="ru-RU" sz="2400" b="1">
                <a:latin typeface="Century" pitchFamily="18" charset="0"/>
              </a:rPr>
              <a:t>Из четырех спичек легко сложить один квадрат. Добавим еще две — сломанные пополам. </a:t>
            </a:r>
            <a:r>
              <a:rPr lang="ru-RU">
                <a:latin typeface="Calibri" pitchFamily="34" charset="0"/>
              </a:rPr>
              <a:t/>
            </a:r>
            <a:br>
              <a:rPr lang="ru-RU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  <p:pic>
        <p:nvPicPr>
          <p:cNvPr id="27649" name="Picture 1" descr="Поломанный квадрат - Отве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3214688"/>
            <a:ext cx="7858125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3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357188" y="1500188"/>
            <a:ext cx="83581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entury" pitchFamily="18" charset="0"/>
              </a:rPr>
              <a:t>Сколько квадратов ты сможешь из них сложить? Как — всего два?! 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428625" y="2428875"/>
            <a:ext cx="5154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Century" pitchFamily="18" charset="0"/>
              </a:rPr>
              <a:t>А у нас вышло три..</a:t>
            </a:r>
            <a:r>
              <a:rPr lang="ru-RU" sz="2400" b="1">
                <a:latin typeface="Century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571625" y="500063"/>
            <a:ext cx="7215188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Century" pitchFamily="18" charset="0"/>
              </a:rPr>
              <a:t>Из 9 спичек необходимо собрать 6 квадратов</a:t>
            </a:r>
            <a:r>
              <a:rPr lang="ru-RU" sz="4400">
                <a:latin typeface="Calibri" pitchFamily="34" charset="0"/>
              </a:rPr>
              <a:t>.</a:t>
            </a:r>
            <a:r>
              <a:rPr lang="ru-RU">
                <a:latin typeface="Calibri" pitchFamily="34" charset="0"/>
              </a:rPr>
              <a:t/>
            </a:r>
            <a:br>
              <a:rPr lang="ru-RU">
                <a:latin typeface="Calibri" pitchFamily="34" charset="0"/>
              </a:rPr>
            </a:br>
            <a:endParaRPr lang="ru-RU">
              <a:latin typeface="Calibri" pitchFamily="34" charset="0"/>
            </a:endParaRPr>
          </a:p>
        </p:txBody>
      </p:sp>
      <p:pic>
        <p:nvPicPr>
          <p:cNvPr id="24577" name="Picture 1" descr="Придорожный знак - Отве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63" y="2500313"/>
            <a:ext cx="7429500" cy="401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14313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0" decel="100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214438" y="428625"/>
            <a:ext cx="7500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   </a:t>
            </a:r>
            <a:r>
              <a:rPr lang="ru-RU" sz="2800" b="1">
                <a:latin typeface="Century" pitchFamily="18" charset="0"/>
              </a:rPr>
              <a:t>Из 10 спичек составьте три квадрата двумя способами.</a:t>
            </a:r>
          </a:p>
        </p:txBody>
      </p:sp>
      <p:pic>
        <p:nvPicPr>
          <p:cNvPr id="3073" name="Picture 1" descr="Три квадрата (вариант 1) - Отве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1571625"/>
            <a:ext cx="32861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Три квадрата (вариант 2) - Ответ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8" y="2214563"/>
            <a:ext cx="4813300" cy="168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3" descr="Квадрат из 12 спиче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3" y="271462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0" y="-1285875"/>
            <a:ext cx="29972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2849" bIns="33327" anchor="ctr">
            <a:spAutoFit/>
          </a:bodyPr>
          <a:lstStyle/>
          <a:p>
            <a:r>
              <a:rPr lang="ru-RU" sz="800">
                <a:solidFill>
                  <a:srgbClr val="666666"/>
                </a:solidFill>
              </a:rPr>
              <a:t/>
            </a:r>
            <a:br>
              <a:rPr lang="ru-RU" sz="800">
                <a:solidFill>
                  <a:srgbClr val="666666"/>
                </a:solidFill>
              </a:rPr>
            </a:br>
            <a:endParaRPr lang="ru-RU" sz="800">
              <a:solidFill>
                <a:srgbClr val="666666"/>
              </a:solidFill>
            </a:endParaRPr>
          </a:p>
          <a:p>
            <a:pPr eaLnBrk="0" fontAlgn="ctr" hangingPunct="0"/>
            <a:r>
              <a:rPr lang="ru-RU" sz="800">
                <a:solidFill>
                  <a:srgbClr val="666666"/>
                </a:solidFill>
              </a:rPr>
              <a:t>  </a:t>
            </a:r>
            <a:r>
              <a:rPr lang="ru-RU" sz="14900">
                <a:solidFill>
                  <a:srgbClr val="666666"/>
                </a:solidFill>
              </a:rPr>
              <a:t> </a:t>
            </a:r>
            <a:r>
              <a:rPr lang="ru-RU" sz="800">
                <a:solidFill>
                  <a:srgbClr val="666666"/>
                </a:solidFill>
              </a:rPr>
              <a:t>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43" name="Picture 3" descr="Квадрат из 12 спиче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271462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214438" y="142875"/>
            <a:ext cx="7929562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" pitchFamily="18" charset="0"/>
              </a:rPr>
              <a:t>Двенадцать спичек лежат так, как показано на рисунке. Сколько здесь квадратов?</a:t>
            </a:r>
            <a:br>
              <a:rPr lang="ru-RU" sz="2800" b="1">
                <a:latin typeface="Century" pitchFamily="18" charset="0"/>
              </a:rPr>
            </a:br>
            <a:r>
              <a:rPr lang="ru-RU" sz="2800" b="1">
                <a:latin typeface="Century" pitchFamily="18" charset="0"/>
              </a:rPr>
              <a:t>     Выполните следующее задание:</a:t>
            </a:r>
            <a:br>
              <a:rPr lang="ru-RU" sz="2800" b="1">
                <a:latin typeface="Century" pitchFamily="18" charset="0"/>
              </a:rPr>
            </a:br>
            <a:r>
              <a:rPr lang="ru-RU" sz="2800" b="1">
                <a:latin typeface="Century" pitchFamily="18" charset="0"/>
              </a:rPr>
              <a:t/>
            </a:r>
            <a:br>
              <a:rPr lang="ru-RU" sz="2800" b="1">
                <a:latin typeface="Century" pitchFamily="18" charset="0"/>
              </a:rPr>
            </a:br>
            <a:endParaRPr lang="ru-RU" sz="2800" b="1">
              <a:latin typeface="Century" pitchFamily="18" charset="0"/>
            </a:endParaRPr>
          </a:p>
        </p:txBody>
      </p:sp>
      <p:pic>
        <p:nvPicPr>
          <p:cNvPr id="10245" name="Picture 5" descr="Квадрат из 12 спичек - Ответы на первое задни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3" y="2714625"/>
            <a:ext cx="3214687" cy="321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 rot="-2691728">
            <a:off x="6223000" y="2982913"/>
            <a:ext cx="984250" cy="1035050"/>
            <a:chOff x="2400" y="1584"/>
            <a:chExt cx="816" cy="813"/>
          </a:xfrm>
        </p:grpSpPr>
        <p:sp>
          <p:nvSpPr>
            <p:cNvPr id="2049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049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 rot="2737649">
            <a:off x="7012782" y="3750468"/>
            <a:ext cx="1047750" cy="1071563"/>
            <a:chOff x="2400" y="1584"/>
            <a:chExt cx="816" cy="813"/>
          </a:xfrm>
        </p:grpSpPr>
        <p:sp>
          <p:nvSpPr>
            <p:cNvPr id="2049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049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sp>
        <p:nvSpPr>
          <p:cNvPr id="17" name="Стрелка вправо 16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6</a:t>
            </a: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500063" y="1571625"/>
            <a:ext cx="8215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" pitchFamily="18" charset="0"/>
              </a:rPr>
              <a:t>а) уберите 2 спички так, чтобы образовалось 2 неравных квадрата;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0" y="-1285875"/>
            <a:ext cx="29972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42849" bIns="33327" anchor="ctr">
            <a:spAutoFit/>
          </a:bodyPr>
          <a:lstStyle/>
          <a:p>
            <a:r>
              <a:rPr lang="ru-RU" sz="800">
                <a:solidFill>
                  <a:srgbClr val="666666"/>
                </a:solidFill>
              </a:rPr>
              <a:t/>
            </a:r>
            <a:br>
              <a:rPr lang="ru-RU" sz="800">
                <a:solidFill>
                  <a:srgbClr val="666666"/>
                </a:solidFill>
              </a:rPr>
            </a:br>
            <a:endParaRPr lang="ru-RU" sz="800">
              <a:solidFill>
                <a:srgbClr val="666666"/>
              </a:solidFill>
            </a:endParaRPr>
          </a:p>
          <a:p>
            <a:pPr eaLnBrk="0" fontAlgn="ctr" hangingPunct="0"/>
            <a:r>
              <a:rPr lang="ru-RU" sz="800">
                <a:solidFill>
                  <a:srgbClr val="666666"/>
                </a:solidFill>
              </a:rPr>
              <a:t>  </a:t>
            </a:r>
            <a:r>
              <a:rPr lang="ru-RU" sz="14900">
                <a:solidFill>
                  <a:srgbClr val="666666"/>
                </a:solidFill>
              </a:rPr>
              <a:t> </a:t>
            </a:r>
            <a:r>
              <a:rPr lang="ru-RU" sz="800">
                <a:solidFill>
                  <a:srgbClr val="666666"/>
                </a:solidFill>
              </a:rPr>
              <a:t>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10243" name="Picture 3" descr="Квадрат из 12 спиче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2286000"/>
            <a:ext cx="2786062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214438" y="0"/>
            <a:ext cx="7643812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" pitchFamily="18" charset="0"/>
              </a:rPr>
              <a:t>Двенадцать спичек лежат так, как показано на рисунке.</a:t>
            </a:r>
            <a:br>
              <a:rPr lang="ru-RU" sz="2800" b="1">
                <a:latin typeface="Century" pitchFamily="18" charset="0"/>
              </a:rPr>
            </a:br>
            <a:r>
              <a:rPr lang="ru-RU" sz="2800" b="1">
                <a:latin typeface="Century" pitchFamily="18" charset="0"/>
              </a:rPr>
              <a:t>     Выполните следующее задание:</a:t>
            </a:r>
            <a:br>
              <a:rPr lang="ru-RU" sz="2800" b="1">
                <a:latin typeface="Century" pitchFamily="18" charset="0"/>
              </a:rPr>
            </a:br>
            <a:r>
              <a:rPr lang="ru-RU" sz="2800" b="1">
                <a:latin typeface="Century" pitchFamily="18" charset="0"/>
              </a:rPr>
              <a:t>б) переложите 3 спички так, чтобы образовалось 3 равных квадрата;</a:t>
            </a:r>
            <a:br>
              <a:rPr lang="ru-RU" sz="2800" b="1">
                <a:latin typeface="Century" pitchFamily="18" charset="0"/>
              </a:rPr>
            </a:br>
            <a:endParaRPr lang="ru-RU" sz="2800" b="1">
              <a:latin typeface="Century" pitchFamily="18" charset="0"/>
            </a:endParaRP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0" y="0"/>
            <a:ext cx="1143000" cy="1143000"/>
          </a:xfrm>
          <a:prstGeom prst="rightArrow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  </a:t>
            </a:r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6</a:t>
            </a:r>
          </a:p>
        </p:txBody>
      </p:sp>
      <p:grpSp>
        <p:nvGrpSpPr>
          <p:cNvPr id="22" name="Group 11"/>
          <p:cNvGrpSpPr>
            <a:grpSpLocks/>
          </p:cNvGrpSpPr>
          <p:nvPr/>
        </p:nvGrpSpPr>
        <p:grpSpPr bwMode="auto">
          <a:xfrm rot="-2691728">
            <a:off x="6319838" y="2662238"/>
            <a:ext cx="1147762" cy="1176337"/>
            <a:chOff x="2400" y="1584"/>
            <a:chExt cx="816" cy="813"/>
          </a:xfrm>
        </p:grpSpPr>
        <p:sp>
          <p:nvSpPr>
            <p:cNvPr id="2155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5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25" name="Group 11"/>
          <p:cNvGrpSpPr>
            <a:grpSpLocks/>
          </p:cNvGrpSpPr>
          <p:nvPr/>
        </p:nvGrpSpPr>
        <p:grpSpPr bwMode="auto">
          <a:xfrm rot="2753367">
            <a:off x="7105650" y="3519488"/>
            <a:ext cx="1147763" cy="1176337"/>
            <a:chOff x="2400" y="1584"/>
            <a:chExt cx="816" cy="813"/>
          </a:xfrm>
        </p:grpSpPr>
        <p:sp>
          <p:nvSpPr>
            <p:cNvPr id="2155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5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4" name="Group 11"/>
          <p:cNvGrpSpPr>
            <a:grpSpLocks/>
          </p:cNvGrpSpPr>
          <p:nvPr/>
        </p:nvGrpSpPr>
        <p:grpSpPr bwMode="auto">
          <a:xfrm rot="2753367">
            <a:off x="5534025" y="5091113"/>
            <a:ext cx="1147763" cy="1176337"/>
            <a:chOff x="2400" y="1584"/>
            <a:chExt cx="816" cy="813"/>
          </a:xfrm>
        </p:grpSpPr>
        <p:sp>
          <p:nvSpPr>
            <p:cNvPr id="2155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5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6" name="Group 11"/>
          <p:cNvGrpSpPr>
            <a:grpSpLocks/>
          </p:cNvGrpSpPr>
          <p:nvPr/>
        </p:nvGrpSpPr>
        <p:grpSpPr bwMode="auto">
          <a:xfrm rot="2753367">
            <a:off x="7177088" y="1876425"/>
            <a:ext cx="1147762" cy="1176338"/>
            <a:chOff x="2400" y="1584"/>
            <a:chExt cx="816" cy="813"/>
          </a:xfrm>
        </p:grpSpPr>
        <p:sp>
          <p:nvSpPr>
            <p:cNvPr id="2155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5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 rot="-2691728">
            <a:off x="7962900" y="2733675"/>
            <a:ext cx="1147763" cy="1176338"/>
            <a:chOff x="2400" y="1584"/>
            <a:chExt cx="816" cy="813"/>
          </a:xfrm>
        </p:grpSpPr>
        <p:sp>
          <p:nvSpPr>
            <p:cNvPr id="2154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4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1" name="Group 11"/>
          <p:cNvGrpSpPr>
            <a:grpSpLocks/>
          </p:cNvGrpSpPr>
          <p:nvPr/>
        </p:nvGrpSpPr>
        <p:grpSpPr bwMode="auto">
          <a:xfrm rot="2753367">
            <a:off x="7105650" y="5091113"/>
            <a:ext cx="1147763" cy="1176337"/>
            <a:chOff x="2400" y="1584"/>
            <a:chExt cx="816" cy="813"/>
          </a:xfrm>
        </p:grpSpPr>
        <p:sp>
          <p:nvSpPr>
            <p:cNvPr id="2154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4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37" name="Group 11"/>
          <p:cNvGrpSpPr>
            <a:grpSpLocks/>
          </p:cNvGrpSpPr>
          <p:nvPr/>
        </p:nvGrpSpPr>
        <p:grpSpPr bwMode="auto">
          <a:xfrm rot="-2691728">
            <a:off x="7962900" y="4305300"/>
            <a:ext cx="1147763" cy="1176338"/>
            <a:chOff x="2400" y="1584"/>
            <a:chExt cx="816" cy="813"/>
          </a:xfrm>
        </p:grpSpPr>
        <p:sp>
          <p:nvSpPr>
            <p:cNvPr id="2154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4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0" name="Group 11"/>
          <p:cNvGrpSpPr>
            <a:grpSpLocks/>
          </p:cNvGrpSpPr>
          <p:nvPr/>
        </p:nvGrpSpPr>
        <p:grpSpPr bwMode="auto">
          <a:xfrm rot="-2691728">
            <a:off x="6391275" y="4305300"/>
            <a:ext cx="1147763" cy="1176338"/>
            <a:chOff x="2400" y="1584"/>
            <a:chExt cx="816" cy="813"/>
          </a:xfrm>
        </p:grpSpPr>
        <p:sp>
          <p:nvSpPr>
            <p:cNvPr id="2154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4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3" name="Group 11"/>
          <p:cNvGrpSpPr>
            <a:grpSpLocks/>
          </p:cNvGrpSpPr>
          <p:nvPr/>
        </p:nvGrpSpPr>
        <p:grpSpPr bwMode="auto">
          <a:xfrm rot="-2691728">
            <a:off x="4819650" y="2733675"/>
            <a:ext cx="1147763" cy="1176338"/>
            <a:chOff x="2400" y="1584"/>
            <a:chExt cx="816" cy="813"/>
          </a:xfrm>
        </p:grpSpPr>
        <p:sp>
          <p:nvSpPr>
            <p:cNvPr id="2154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4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6" name="Group 11"/>
          <p:cNvGrpSpPr>
            <a:grpSpLocks/>
          </p:cNvGrpSpPr>
          <p:nvPr/>
        </p:nvGrpSpPr>
        <p:grpSpPr bwMode="auto">
          <a:xfrm rot="-2691728">
            <a:off x="4819650" y="4233863"/>
            <a:ext cx="1147763" cy="1176337"/>
            <a:chOff x="2400" y="1584"/>
            <a:chExt cx="816" cy="813"/>
          </a:xfrm>
        </p:grpSpPr>
        <p:sp>
          <p:nvSpPr>
            <p:cNvPr id="2153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3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49" name="Group 11"/>
          <p:cNvGrpSpPr>
            <a:grpSpLocks/>
          </p:cNvGrpSpPr>
          <p:nvPr/>
        </p:nvGrpSpPr>
        <p:grpSpPr bwMode="auto">
          <a:xfrm rot="2753367">
            <a:off x="5605462" y="3519488"/>
            <a:ext cx="1147763" cy="1176338"/>
            <a:chOff x="2400" y="1584"/>
            <a:chExt cx="816" cy="813"/>
          </a:xfrm>
        </p:grpSpPr>
        <p:sp>
          <p:nvSpPr>
            <p:cNvPr id="21536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37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2" name="Group 11"/>
          <p:cNvGrpSpPr>
            <a:grpSpLocks/>
          </p:cNvGrpSpPr>
          <p:nvPr/>
        </p:nvGrpSpPr>
        <p:grpSpPr bwMode="auto">
          <a:xfrm rot="2753367">
            <a:off x="5534026" y="1876425"/>
            <a:ext cx="1147762" cy="1176337"/>
            <a:chOff x="2400" y="1584"/>
            <a:chExt cx="816" cy="813"/>
          </a:xfrm>
        </p:grpSpPr>
        <p:sp>
          <p:nvSpPr>
            <p:cNvPr id="21534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35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58" name="Group 11"/>
          <p:cNvGrpSpPr>
            <a:grpSpLocks/>
          </p:cNvGrpSpPr>
          <p:nvPr/>
        </p:nvGrpSpPr>
        <p:grpSpPr bwMode="auto">
          <a:xfrm rot="2753367">
            <a:off x="3962400" y="3519488"/>
            <a:ext cx="1147763" cy="1176337"/>
            <a:chOff x="2400" y="1584"/>
            <a:chExt cx="816" cy="813"/>
          </a:xfrm>
        </p:grpSpPr>
        <p:sp>
          <p:nvSpPr>
            <p:cNvPr id="21532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33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1" name="Group 11"/>
          <p:cNvGrpSpPr>
            <a:grpSpLocks/>
          </p:cNvGrpSpPr>
          <p:nvPr/>
        </p:nvGrpSpPr>
        <p:grpSpPr bwMode="auto">
          <a:xfrm rot="-2722313">
            <a:off x="3247232" y="4306094"/>
            <a:ext cx="1147762" cy="1174750"/>
            <a:chOff x="2400" y="1584"/>
            <a:chExt cx="816" cy="813"/>
          </a:xfrm>
        </p:grpSpPr>
        <p:sp>
          <p:nvSpPr>
            <p:cNvPr id="21530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31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64" name="Group 11"/>
          <p:cNvGrpSpPr>
            <a:grpSpLocks/>
          </p:cNvGrpSpPr>
          <p:nvPr/>
        </p:nvGrpSpPr>
        <p:grpSpPr bwMode="auto">
          <a:xfrm rot="2753367">
            <a:off x="4033837" y="5091113"/>
            <a:ext cx="1147763" cy="1176338"/>
            <a:chOff x="2400" y="1584"/>
            <a:chExt cx="816" cy="813"/>
          </a:xfrm>
        </p:grpSpPr>
        <p:sp>
          <p:nvSpPr>
            <p:cNvPr id="21528" name="AutoShape 12"/>
            <p:cNvSpPr>
              <a:spLocks noChangeArrowheads="1"/>
            </p:cNvSpPr>
            <p:nvPr/>
          </p:nvSpPr>
          <p:spPr bwMode="auto">
            <a:xfrm>
              <a:off x="2400" y="1632"/>
              <a:ext cx="765" cy="765"/>
            </a:xfrm>
            <a:prstGeom prst="cube">
              <a:avLst>
                <a:gd name="adj" fmla="val 9294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1529" name="Oval 13"/>
            <p:cNvSpPr>
              <a:spLocks noChangeArrowheads="1"/>
            </p:cNvSpPr>
            <p:nvPr/>
          </p:nvSpPr>
          <p:spPr bwMode="auto">
            <a:xfrm>
              <a:off x="3120" y="1584"/>
              <a:ext cx="96" cy="96"/>
            </a:xfrm>
            <a:prstGeom prst="ellipse">
              <a:avLst/>
            </a:prstGeom>
            <a:solidFill>
              <a:srgbClr val="9966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DAEAF3FE4A8145A5F21C7C22D9CA24" ma:contentTypeVersion="0" ma:contentTypeDescription="Создание документа." ma:contentTypeScope="" ma:versionID="b7a2d377768ae814c385a33b5803eeb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2DB4A8-CAE2-4097-A638-D33523DD2100}"/>
</file>

<file path=customXml/itemProps2.xml><?xml version="1.0" encoding="utf-8"?>
<ds:datastoreItem xmlns:ds="http://schemas.openxmlformats.org/officeDocument/2006/customXml" ds:itemID="{F68106C6-6607-433B-BFE1-3B1015BBDFE8}"/>
</file>

<file path=customXml/itemProps3.xml><?xml version="1.0" encoding="utf-8"?>
<ds:datastoreItem xmlns:ds="http://schemas.openxmlformats.org/officeDocument/2006/customXml" ds:itemID="{6E632C9D-6A92-448F-AF27-267BF4815865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440</TotalTime>
  <Words>342</Words>
  <Application>Microsoft Office PowerPoint</Application>
  <PresentationFormat>Экран (4:3)</PresentationFormat>
  <Paragraphs>120</Paragraphs>
  <Slides>22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Использованы 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36</cp:revision>
  <dcterms:created xsi:type="dcterms:W3CDTF">2012-07-04T06:31:34Z</dcterms:created>
  <dcterms:modified xsi:type="dcterms:W3CDTF">2015-04-07T18:31:19Z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0x0101006CDAEAF3FE4A8145A5F21C7C22D9CA24</vt:lpwstr>
  </property>
</Properties>
</file>