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2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9.xml" ContentType="application/vnd.openxmlformats-officedocument.presentationml.slide+xml"/>
  <Override PartName="/ppt/slides/slide9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5" r:id="rId6"/>
    <p:sldId id="264" r:id="rId7"/>
    <p:sldId id="263" r:id="rId8"/>
    <p:sldId id="262" r:id="rId9"/>
    <p:sldId id="266" r:id="rId10"/>
    <p:sldId id="267" r:id="rId11"/>
    <p:sldId id="272" r:id="rId12"/>
    <p:sldId id="271" r:id="rId13"/>
    <p:sldId id="275" r:id="rId14"/>
    <p:sldId id="270" r:id="rId15"/>
    <p:sldId id="273" r:id="rId16"/>
    <p:sldId id="269" r:id="rId17"/>
    <p:sldId id="274" r:id="rId18"/>
    <p:sldId id="261" r:id="rId19"/>
    <p:sldId id="279" r:id="rId20"/>
    <p:sldId id="278" r:id="rId21"/>
    <p:sldId id="277" r:id="rId22"/>
    <p:sldId id="276" r:id="rId23"/>
    <p:sldId id="283" r:id="rId24"/>
    <p:sldId id="282" r:id="rId25"/>
    <p:sldId id="281" r:id="rId26"/>
    <p:sldId id="280" r:id="rId27"/>
    <p:sldId id="285" r:id="rId28"/>
    <p:sldId id="268" r:id="rId29"/>
    <p:sldId id="284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37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ustomXml" Target="../customXml/item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571612"/>
            <a:ext cx="7772400" cy="1470025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>
              <a:defRPr b="1" cap="all" spc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3429000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490E0-F478-4F4F-AC0E-53C457A3F6A8}" type="datetimeFigureOut">
              <a:rPr lang="ru-RU"/>
              <a:pPr>
                <a:defRPr/>
              </a:pPr>
              <a:t>30.09.2016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20BE4-DCA3-42AE-B7B0-27DD96C57D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EE4E9-2F57-4F77-B239-9FB8D10023DD}" type="datetimeFigureOut">
              <a:rPr lang="ru-RU"/>
              <a:pPr>
                <a:defRPr/>
              </a:pPr>
              <a:t>30.09.2016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955ECA-7953-4FAF-8B09-B82BFCA42D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11946-5B21-4A3D-BF46-EB1981323788}" type="datetimeFigureOut">
              <a:rPr lang="ru-RU"/>
              <a:pPr>
                <a:defRPr/>
              </a:pPr>
              <a:t>30.09.2016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E9DBA-CC6E-4A2A-8CD3-D3EC404498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C9346-293F-4EE9-A888-5833C3DA5A1F}" type="datetimeFigureOut">
              <a:rPr lang="ru-RU"/>
              <a:pPr>
                <a:defRPr/>
              </a:pPr>
              <a:t>30.09.2016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081C2F-C9F6-402F-BD42-8532F1AFAE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823EDA-6B54-427F-A39F-0522D77BAA43}" type="datetimeFigureOut">
              <a:rPr lang="ru-RU"/>
              <a:pPr>
                <a:defRPr/>
              </a:pPr>
              <a:t>30.09.2016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2FAB2-A788-49F8-8D51-2A80C5071E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5B412-8B45-4DB4-8040-BA6375A690A4}" type="datetimeFigureOut">
              <a:rPr lang="ru-RU"/>
              <a:pPr>
                <a:defRPr/>
              </a:pPr>
              <a:t>30.09.2016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E29C5-8FF0-4E66-860E-FA3122EE65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58A3F-75D9-4B26-9B2D-4E546BC0553A}" type="datetimeFigureOut">
              <a:rPr lang="ru-RU"/>
              <a:pPr>
                <a:defRPr/>
              </a:pPr>
              <a:t>30.09.2016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F37D8-3583-4759-9542-ECDB2CE5E5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52179-B87B-4CC7-98BF-427A353E147A}" type="datetimeFigureOut">
              <a:rPr lang="ru-RU"/>
              <a:pPr>
                <a:defRPr/>
              </a:pPr>
              <a:t>30.09.2016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D068D-1FE4-4044-BB33-53B1943835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68BDC-C231-4B90-9383-044F9618C4C9}" type="datetimeFigureOut">
              <a:rPr lang="ru-RU"/>
              <a:pPr>
                <a:defRPr/>
              </a:pPr>
              <a:t>30.09.2016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DE79A-7BEC-43F0-B992-CE4D4B21F0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385F6-4C91-4AC4-AE31-9138A416C9EF}" type="datetimeFigureOut">
              <a:rPr lang="ru-RU"/>
              <a:pPr>
                <a:defRPr/>
              </a:pPr>
              <a:t>30.09.2016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73089-5E22-4601-A31F-496DE1AE91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78DFC-9ABA-4F6D-B414-E5BA55AE1402}" type="datetimeFigureOut">
              <a:rPr lang="ru-RU"/>
              <a:pPr>
                <a:defRPr/>
              </a:pPr>
              <a:t>30.09.2016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67BCF-7ED7-4C8D-BFD2-94565D673F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813" y="274638"/>
            <a:ext cx="757237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62750A9-A6CB-4466-B3DA-6DE133D8B8E6}" type="datetimeFigureOut">
              <a:rPr lang="ru-RU"/>
              <a:pPr>
                <a:defRPr/>
              </a:pPr>
              <a:t>30.09.2016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AEC19C3-955C-413A-93E0-61B1E3D200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0" r:id="rId2"/>
    <p:sldLayoutId id="2147483789" r:id="rId3"/>
    <p:sldLayoutId id="2147483788" r:id="rId4"/>
    <p:sldLayoutId id="2147483787" r:id="rId5"/>
    <p:sldLayoutId id="2147483786" r:id="rId6"/>
    <p:sldLayoutId id="2147483785" r:id="rId7"/>
    <p:sldLayoutId id="2147483784" r:id="rId8"/>
    <p:sldLayoutId id="2147483783" r:id="rId9"/>
    <p:sldLayoutId id="2147483782" r:id="rId10"/>
    <p:sldLayoutId id="214748378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ln w="10541" cmpd="sng">
            <a:solidFill>
              <a:schemeClr val="accent1">
                <a:shade val="88000"/>
                <a:satMod val="110000"/>
              </a:schemeClr>
            </a:solidFill>
            <a:prstDash val="solid"/>
          </a:ln>
          <a:gradFill>
            <a:gsLst>
              <a:gs pos="0">
                <a:schemeClr val="accent1">
                  <a:tint val="40000"/>
                  <a:satMod val="250000"/>
                </a:schemeClr>
              </a:gs>
              <a:gs pos="9000">
                <a:schemeClr val="accent1">
                  <a:tint val="52000"/>
                  <a:satMod val="300000"/>
                </a:schemeClr>
              </a:gs>
              <a:gs pos="50000">
                <a:schemeClr val="accent1">
                  <a:shade val="20000"/>
                  <a:satMod val="300000"/>
                </a:schemeClr>
              </a:gs>
              <a:gs pos="79000">
                <a:schemeClr val="accent1">
                  <a:tint val="52000"/>
                  <a:satMod val="300000"/>
                </a:schemeClr>
              </a:gs>
              <a:gs pos="100000">
                <a:schemeClr val="accent1">
                  <a:tint val="40000"/>
                  <a:satMod val="250000"/>
                </a:schemeClr>
              </a:gs>
            </a:gsLst>
            <a:lin ang="5400000"/>
          </a:gra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3200" kern="1200">
          <a:solidFill>
            <a:srgbClr val="25406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800" i="1" kern="1200">
          <a:solidFill>
            <a:srgbClr val="25406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25406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rgbClr val="25406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rgbClr val="25406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ctrTitle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6438" y="1365250"/>
            <a:ext cx="7785100" cy="1682750"/>
          </a:xfrm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500188" y="3429000"/>
            <a:ext cx="6400800" cy="1752600"/>
          </a:xfrm>
        </p:spPr>
        <p:txBody>
          <a:bodyPr/>
          <a:lstStyle/>
          <a:p>
            <a:pPr>
              <a:defRPr/>
            </a:pPr>
            <a:r>
              <a:rPr lang="ru-RU" i="1" dirty="0" smtClean="0"/>
              <a:t>ученика начальной  школы</a:t>
            </a:r>
            <a:endParaRPr lang="ru-RU" dirty="0"/>
          </a:p>
        </p:txBody>
      </p:sp>
      <p:sp>
        <p:nvSpPr>
          <p:cNvPr id="3076" name="TextBox 4"/>
          <p:cNvSpPr txBox="1">
            <a:spLocks noChangeArrowheads="1"/>
          </p:cNvSpPr>
          <p:nvPr/>
        </p:nvSpPr>
        <p:spPr bwMode="auto">
          <a:xfrm>
            <a:off x="1285875" y="571500"/>
            <a:ext cx="66436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Муниципальное общеобразовательное учреждение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«</a:t>
            </a:r>
            <a:r>
              <a:rPr lang="ru-RU" b="1" dirty="0" err="1" smtClean="0">
                <a:solidFill>
                  <a:srgbClr val="002060"/>
                </a:solidFill>
              </a:rPr>
              <a:t>Сусанинская</a:t>
            </a:r>
            <a:r>
              <a:rPr lang="ru-RU" b="1" dirty="0" smtClean="0">
                <a:solidFill>
                  <a:srgbClr val="002060"/>
                </a:solidFill>
              </a:rPr>
              <a:t> средняя общеобразовательная школа»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3078" name="Picture 4" descr="D:\My private\картинки Татьяны\23478_orig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63" y="1928813"/>
            <a:ext cx="1695450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28" y="500042"/>
            <a:ext cx="6143668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+mj-lt"/>
              </a:rPr>
              <a:t>Как выглядит </a:t>
            </a:r>
            <a:r>
              <a:rPr lang="ru-RU" sz="3200" b="1" spc="100" dirty="0" err="1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+mj-lt"/>
              </a:rPr>
              <a:t>портфолио</a:t>
            </a:r>
            <a:r>
              <a:rPr lang="ru-RU" sz="32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+mj-lt"/>
              </a:rPr>
              <a:t>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42938" y="1285875"/>
            <a:ext cx="7929562" cy="30464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400" b="1" dirty="0">
                <a:solidFill>
                  <a:srgbClr val="7030A0"/>
                </a:solidFill>
                <a:latin typeface="Arial" charset="0"/>
              </a:rPr>
              <a:t> 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Как правило, для создания </a:t>
            </a:r>
            <a:r>
              <a:rPr lang="ru-RU" sz="2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портфолио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требуется папка "на кольцах" (обычная или архивная), которая наполнена файлами с перфорацией. Желательно приобрести </a:t>
            </a:r>
            <a:r>
              <a:rPr lang="ru-RU" sz="2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разноформатные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файлы для хранения документов или работ формата А4, А5 и А3. Дополнительно можно вложить разделители, которые помогут структурировать папку по разделам.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28" y="500042"/>
            <a:ext cx="6143668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+mj-lt"/>
              </a:rPr>
              <a:t>Как выглядит </a:t>
            </a:r>
            <a:r>
              <a:rPr lang="ru-RU" sz="3200" b="1" spc="100" dirty="0" err="1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+mj-lt"/>
              </a:rPr>
              <a:t>портфолио</a:t>
            </a:r>
            <a:r>
              <a:rPr lang="ru-RU" sz="32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+mj-lt"/>
              </a:rPr>
              <a:t>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28625" y="1304925"/>
            <a:ext cx="8215313" cy="4524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Жестких требований (государственного образца) на данный момент не существует. И это радует! Ведь работа над </a:t>
            </a:r>
            <a:r>
              <a:rPr lang="ru-RU" sz="2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портфолио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- хорошая возможность проявить себя, подойти  творчески к этой задаче, придумать что-то свое, оригинальное. Единственное, чего стоит опасаться, так это того, чтобы </a:t>
            </a:r>
            <a:r>
              <a:rPr lang="ru-RU" sz="2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портфолио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ученика начальной школы не назывался "Портфель моих достижений" ("Мои достижения" и т.п.) и чтобы не выводился на передний план раздел, документально     	подтверждающий эти достижения 	(всевозможные грамоты и сертификаты)</a:t>
            </a:r>
            <a:r>
              <a:rPr lang="ru-RU" sz="2400" b="1" dirty="0">
                <a:solidFill>
                  <a:srgbClr val="7030A0"/>
                </a:solidFill>
                <a:latin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tangl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850" y="152400"/>
            <a:ext cx="8242300" cy="127476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14375" y="1071563"/>
            <a:ext cx="7858125" cy="3416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Содержит основную информацию (фамилия имя и отчество; учебное заведение, класс), контактную информацию и фото ученика.</a:t>
            </a:r>
          </a:p>
          <a:p>
            <a:pPr algn="just">
              <a:buFont typeface="Wingdings" pitchFamily="2" charset="2"/>
              <a:buNone/>
              <a:defRPr/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       Считаю важным дать ребенку самому выбрать фотографию для титульного листа. Не стоит давить на него и склонять к выбору строгого портрета. Дайте ему возможность показать себя таким, каким он себя представляет и хочет представиться другим.</a:t>
            </a:r>
            <a:endParaRPr lang="ru-RU" sz="2400" b="1" dirty="0">
              <a:solidFill>
                <a:srgbClr val="7030A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 descr="D:\My private\Портфолио и инструкция\Листы портфолио и инструкция по заполнению\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25" y="357188"/>
            <a:ext cx="2908300" cy="407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 descr="D:\My private\Портфолио и инструкция\портфолио\негенншш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3" y="428625"/>
            <a:ext cx="2828925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 descr="D:\My private\Портфолио и инструкция\портфолио.456\0_11cf08_4dbd453a_X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75" y="2571750"/>
            <a:ext cx="2624138" cy="370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:\My private\Портфолио и инструкция\Портфолио 2\moi_portre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357188"/>
            <a:ext cx="3005137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 descr="D:\My private\Портфолио и инструкция\Портфолио 2\FI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3" y="214313"/>
            <a:ext cx="3127375" cy="36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 descr="D:\My private\Портфолио и инструкция\наталия порт 1\вапапр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50" y="3286125"/>
            <a:ext cx="22225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D:\My private\Портфолио и инструкция\портфолио\Dlya_oprosa_Istoriya_moego_ime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" y="928688"/>
            <a:ext cx="3357563" cy="465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 descr="D:\My private\Портфолио и инструкция\Листы портфолио и инструкция по заполнению\Resize of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5" y="857250"/>
            <a:ext cx="3462338" cy="489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Прямоугольник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9888" y="390525"/>
            <a:ext cx="6151562" cy="762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00063" y="1143000"/>
            <a:ext cx="8215312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Здесь можно поместить любую информацию, которая интересна и важна для ребенка. Возможные заголовки листов: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00063" y="1857375"/>
            <a:ext cx="8143875" cy="12303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"Мое имя" </a:t>
            </a: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- информация о том, что означает имя, можно написать о знаменитых людях, носивших и носящих это имя. Если у ребенка редкая или интересная фамилия, можно найти информацию о том, что она означает.</a:t>
            </a:r>
          </a:p>
        </p:txBody>
      </p:sp>
      <p:pic>
        <p:nvPicPr>
          <p:cNvPr id="20482" name="Picture 2" descr="D:\My private\Портфолио и инструкция\наталия порт 1\нкошнешгшщ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3214688"/>
            <a:ext cx="1860550" cy="263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 descr="D:\My private\Портфолио и инструкция\наталия порт 1\длщнш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75" y="4071938"/>
            <a:ext cx="1817688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 descr="D:\My private\Портфолио и инструкция\Листы портфолио и инструкция по заполнению\Resize of 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3688" y="3000375"/>
            <a:ext cx="1758950" cy="248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 descr="D:\My private\Портфолио и инструкция\Листы портфолио и инструкция по заполнению\Resize of 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86063" y="2786063"/>
            <a:ext cx="3333750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2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2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63" y="1143000"/>
            <a:ext cx="8215312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"Моя семья</a:t>
            </a:r>
            <a:r>
              <a:rPr lang="ru-RU" sz="2000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" </a:t>
            </a:r>
            <a: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- здесь можно рассказать о каждом члене семьи или составить небольшой рассказ о своей семье.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643042" y="500042"/>
            <a:ext cx="6143668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j-lt"/>
              </a:rPr>
              <a:t>РАЗДЕЛ "МОЙ МИР"</a:t>
            </a:r>
          </a:p>
        </p:txBody>
      </p:sp>
      <p:pic>
        <p:nvPicPr>
          <p:cNvPr id="21506" name="Picture 2" descr="D:\My private\Портфолио и инструкция\Листы портфолио и инструкция по заполнению\Resize of 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1928813"/>
            <a:ext cx="2571750" cy="363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 descr="D:\My private\Портфолио и инструкция\наталия порт 1\апррннг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50" y="3286125"/>
            <a:ext cx="2286000" cy="323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 descr="D:\My private\Портфолио и инструкция\Портфолио 2\moya_rodoslovnay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88" y="1857375"/>
            <a:ext cx="2963862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500" y="1214438"/>
            <a:ext cx="8072438" cy="6778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"Мои друзья"</a:t>
            </a:r>
            <a:r>
              <a:rPr lang="ru-RU" sz="2000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  <a:r>
              <a:rPr lang="ru-RU" dirty="0">
                <a:solidFill>
                  <a:srgbClr val="7030A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-</a:t>
            </a:r>
            <a:r>
              <a:rPr 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фотографии друзей, информация об их интересах, увлечениях.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643042" y="500042"/>
            <a:ext cx="6143668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j-lt"/>
              </a:rPr>
              <a:t>РАЗДЕЛ "МОЙ МИР"</a:t>
            </a:r>
          </a:p>
        </p:txBody>
      </p:sp>
      <p:pic>
        <p:nvPicPr>
          <p:cNvPr id="22530" name="Picture 2" descr="D:\My private\Портфолио и инструкция\портфолио.456\0_11cf0d_c571b067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1928813"/>
            <a:ext cx="2790825" cy="394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 descr="D:\My private\Портфолио и инструкция\Листы портфолио и инструкция по заполнению\Resize of 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13" y="1928813"/>
            <a:ext cx="2786062" cy="394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5" descr="D:\My private\Портфолио и инструкция\наталия порт 1\кеннгггшш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13" y="1714500"/>
            <a:ext cx="1785937" cy="252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6" descr="D:\My private\Портфолио и инструкция\портфолио\moi_dru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3313" y="4000500"/>
            <a:ext cx="2012950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500" y="1143000"/>
            <a:ext cx="8001000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"Мои увлечения</a:t>
            </a:r>
            <a: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" - небольшой рассказ о том, чем увлекается ребенок. Здесь же можно написать о занятиях в спортивной секции, учебе в музыкальной школе или других учебных заведениях дополнительного образования.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643042" y="500042"/>
            <a:ext cx="6143668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j-lt"/>
              </a:rPr>
              <a:t>РАЗДЕЛ "МОЙ МИР"</a:t>
            </a:r>
          </a:p>
        </p:txBody>
      </p:sp>
      <p:pic>
        <p:nvPicPr>
          <p:cNvPr id="23554" name="Picture 2" descr="D:\My private\Портфолио и инструкция\наталия порт 1\авпрк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2571750"/>
            <a:ext cx="1970088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 descr="D:\My private\Портфолио и инструкция\Листы портфолио и инструкция по заполнению\Resize of 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25" y="2500313"/>
            <a:ext cx="2373313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D:\My private\Портфолио и инструкция\Листы портфолио и инструкция по заполнению\Resize of 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25" y="3643313"/>
            <a:ext cx="3357563" cy="237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3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8" dur="2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50" y="571500"/>
            <a:ext cx="7215188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dirty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Девиз работы с </a:t>
            </a:r>
            <a:r>
              <a:rPr lang="ru-RU" sz="36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портфолио</a:t>
            </a:r>
            <a:r>
              <a:rPr lang="ru-RU" sz="3600" dirty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</a:t>
            </a:r>
          </a:p>
          <a:p>
            <a:pPr algn="ctr">
              <a:defRPr/>
            </a:pPr>
            <a:r>
              <a:rPr lang="ru-RU" sz="3600" dirty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ученика начальной школы:</a:t>
            </a:r>
          </a:p>
        </p:txBody>
      </p:sp>
      <p:pic>
        <p:nvPicPr>
          <p:cNvPr id="3" name="Прямоугольник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363" y="3071813"/>
            <a:ext cx="8180387" cy="2700337"/>
          </a:xfrm>
          <a:prstGeom prst="rect">
            <a:avLst/>
          </a:prstGeom>
          <a:noFill/>
        </p:spPr>
      </p:pic>
      <p:pic>
        <p:nvPicPr>
          <p:cNvPr id="4100" name="Picture 1" descr="D:\My private\картинки Татьяны\workingmomwithdaughter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8063" y="1571625"/>
            <a:ext cx="1314450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813" y="1285875"/>
            <a:ext cx="7858125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"Моя школа" </a:t>
            </a:r>
            <a: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- рассказ о школе и о педагогах.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643042" y="500042"/>
            <a:ext cx="6143668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j-lt"/>
              </a:rPr>
              <a:t>РАЗДЕЛ "МОЙ МИР"</a:t>
            </a:r>
          </a:p>
        </p:txBody>
      </p:sp>
      <p:pic>
        <p:nvPicPr>
          <p:cNvPr id="24578" name="Picture 2" descr="D:\My private\Портфолио и инструкция\портфолио\pervyi_den_v_shkol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1643063"/>
            <a:ext cx="3357562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 descr="D:\My private\Портфолио и инструкция\портфолио\1_moi_klas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88" y="2428875"/>
            <a:ext cx="2930525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 descr="D:\My private\Портфолио и инструкция\портфолио\moi_uchite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25" y="1643063"/>
            <a:ext cx="273685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063" y="1071563"/>
            <a:ext cx="8286750" cy="15081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"Мои любимые школьные предметы</a:t>
            </a:r>
            <a:r>
              <a:rPr lang="ru-RU" sz="2000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" </a:t>
            </a: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- небольшие заметки о любимых школьных предметах, построенные по принципу "мне нравится..., потому что...". Также неплох вариант с названием "Школьные предметы". При этом ребенок может высказаться о каждом предмете, найдя в нём что-то важное и нужное для себя.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643042" y="500042"/>
            <a:ext cx="6143668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j-lt"/>
              </a:rPr>
              <a:t>РАЗДЕЛ "МОЙ МИР"</a:t>
            </a:r>
          </a:p>
        </p:txBody>
      </p:sp>
      <p:pic>
        <p:nvPicPr>
          <p:cNvPr id="23556" name="Picture 4" descr="D:\My private\Портфолио и инструкция\Листы портфолио и инструкция по заполнению\Resize of 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2714625"/>
            <a:ext cx="2120900" cy="322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5" descr="D:\My private\Портфолио и инструкция\Листы портфолио и инструкция по заполнению\Resize of 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25" y="3500438"/>
            <a:ext cx="1933575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6" descr="D:\My private\Портфолио и инструкция\Листы портфолио и инструкция по заполнению\Resize of 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63" y="2571750"/>
            <a:ext cx="195262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7" descr="D:\My private\Портфолио и инструкция\Листы портфолио и инструкция по заполнению\Resize of 1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6438" y="3643313"/>
            <a:ext cx="1571625" cy="239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8" descr="D:\My private\Портфолио и инструкция\Листы портфолио и инструкция по заполнению\Resize of 18(1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750" y="2571750"/>
            <a:ext cx="1576388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77813"/>
            <a:ext cx="8229600" cy="113982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3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j-lt"/>
                <a:ea typeface="+mj-ea"/>
                <a:cs typeface="+mj-cs"/>
              </a:rPr>
              <a:t>РАЗДЕЛ </a:t>
            </a:r>
          </a:p>
          <a:p>
            <a:pPr algn="ctr">
              <a:defRPr/>
            </a:pPr>
            <a:r>
              <a:rPr lang="ru-RU" sz="3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j-lt"/>
                <a:ea typeface="+mj-ea"/>
                <a:cs typeface="+mj-cs"/>
              </a:rPr>
              <a:t>"МОЯ ОБЩЕСТВЕННАЯ РАБОТА"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85750" y="1571625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indent="-342900" algn="just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ru-RU" sz="2800" dirty="0">
                <a:solidFill>
                  <a:srgbClr val="254061"/>
                </a:solidFill>
                <a:cs typeface="Arial" pitchFamily="34" charset="0"/>
              </a:rPr>
              <a:t>       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pitchFamily="34" charset="0"/>
              </a:rPr>
              <a:t>Все мероприятия, которые проводятся вне рамок учебной деятельности можно отнести к общественной работе (поручениям). Может быть, ребенок играл роль в школьном спектакле, или читал стихи на торжественной линейке, или оформил стенгазету к празднику или выступал на утреннике… Вариантов очень много. Оформлять этот раздел желательно с использованием фотографий и кратких сообщений на тему.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D:\My private\Портфолио и инструкция\Листы портфолио и инструкция по заполнению\Resize of 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25" y="1500188"/>
            <a:ext cx="3333750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277813"/>
            <a:ext cx="8229600" cy="113982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3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j-lt"/>
                <a:ea typeface="+mj-ea"/>
                <a:cs typeface="+mj-cs"/>
              </a:rPr>
              <a:t>РАЗДЕЛ </a:t>
            </a:r>
          </a:p>
          <a:p>
            <a:pPr algn="ctr">
              <a:defRPr/>
            </a:pPr>
            <a:r>
              <a:rPr lang="ru-RU" sz="3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j-lt"/>
                <a:ea typeface="+mj-ea"/>
                <a:cs typeface="+mj-cs"/>
              </a:rPr>
              <a:t>"МОЯ ОБЩЕСТВЕННАЯ РАБОТА"</a:t>
            </a:r>
          </a:p>
        </p:txBody>
      </p:sp>
      <p:pic>
        <p:nvPicPr>
          <p:cNvPr id="28676" name="Picture 4" descr="D:\My private\Портфолио и инструкция\Листы портфолио и инструкция по заполнению\solnet-ee-z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3" y="1428750"/>
            <a:ext cx="3148012" cy="478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2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Прямоугольник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6438" y="476250"/>
            <a:ext cx="7516812" cy="7493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71500" y="1214438"/>
            <a:ext cx="8072438" cy="40941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dirty="0">
                <a:latin typeface="Arial" charset="0"/>
              </a:rPr>
              <a:t> </a:t>
            </a:r>
            <a: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В этот раздел ребенок помещает свои творческие работы: рисунки, сказки, стихи. Если выполнена объемная работа (поделка), нужно поместить ее фотографию. Родителям необходимо предоставить полную свободу ребенку при наполнении этого раздела!</a:t>
            </a:r>
          </a:p>
          <a:p>
            <a:pPr algn="just">
              <a:defRPr/>
            </a:pPr>
            <a: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	Важно! Если работа принимала участие в выставке или участвовала в конкурсе, также необходимо дать информацию об этом мероприятии: название, когда, где и кем проводилось. </a:t>
            </a:r>
          </a:p>
          <a:p>
            <a:pPr algn="just">
              <a:buFont typeface="Wingdings" pitchFamily="2" charset="2"/>
              <a:buNone/>
              <a:defRPr/>
            </a:pPr>
            <a: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          Хорошо бы дополнить это сообщение фотографией. Если событие освещалось в СМИ или Интернете - надо найти эту информацию. Если проводилось </a:t>
            </a:r>
            <a:r>
              <a:rPr lang="ru-RU" sz="2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Интернет-порталом</a:t>
            </a:r>
            <a: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, сделать распечатку тематической странички </a:t>
            </a:r>
            <a:endParaRPr lang="ru-RU" sz="2000" b="1" dirty="0">
              <a:solidFill>
                <a:srgbClr val="7030A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My private\Портфолио и инструкция\Листы портфолио и инструкция по заполнению\Resize of 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25" y="1285875"/>
            <a:ext cx="3132138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5" name="Picture 1" descr="D:\My private\Портфолио и инструкция\Листы портфолио и инструкция по заполнению\solnet-ee-z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642938"/>
            <a:ext cx="2857500" cy="434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2" descr="D:\My private\Портфолио и инструкция\наталия порт 1\ннггш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88" y="2286000"/>
            <a:ext cx="2686050" cy="379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6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Прямоугольник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0688" y="328613"/>
            <a:ext cx="8156575" cy="75088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71500" y="1143000"/>
            <a:ext cx="8215313" cy="1846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400" b="1" dirty="0">
                <a:solidFill>
                  <a:srgbClr val="7030A0"/>
                </a:solidFill>
                <a:latin typeface="Arial" charset="0"/>
              </a:rPr>
              <a:t>     </a:t>
            </a: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В начальной школе дети принимают активное участие в экскурсионно-познавательных программах, ходят в театр, на выставки, посещают музеи. Необходимо в завершение экскурсии или похода предложить ребенку творческое домашнее задание, выполняя которое, он не только вспомнит содержание экскурсии, но и получит возможность выразить свои впечатления</a:t>
            </a:r>
            <a:endParaRPr lang="ru-RU" b="1" dirty="0">
              <a:solidFill>
                <a:srgbClr val="7030A0"/>
              </a:solidFill>
              <a:latin typeface="Arial" charset="0"/>
            </a:endParaRPr>
          </a:p>
        </p:txBody>
      </p:sp>
      <p:pic>
        <p:nvPicPr>
          <p:cNvPr id="25601" name="Picture 1" descr="D:\My private\Портфолио и инструкция\наталия порт 1\авнггш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" y="3071813"/>
            <a:ext cx="2000250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2" descr="D:\My private\Портфолио и инструкция\портфолио\Portfolio__Moi_puteshestviya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3" y="3214688"/>
            <a:ext cx="3571875" cy="267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 descr="D:\My private\Портфолио и инструкция\портфолио\moi_letnie_kanikul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86063" y="3571875"/>
            <a:ext cx="1928812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5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tangl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850" y="231775"/>
            <a:ext cx="8242300" cy="1195388"/>
          </a:xfrm>
          <a:prstGeom prst="rect">
            <a:avLst/>
          </a:prstGeom>
          <a:noFill/>
        </p:spPr>
      </p:pic>
      <p:pic>
        <p:nvPicPr>
          <p:cNvPr id="29699" name="Picture 2" descr="D:\My private\Портфолио и инструкция\наталия порт 1\пнгшщщ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3" y="1214438"/>
            <a:ext cx="3325812" cy="470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786188" y="1143000"/>
            <a:ext cx="4857750" cy="5126038"/>
          </a:xfrm>
          <a:prstGeom prst="rect">
            <a:avLst/>
          </a:prstGeom>
        </p:spPr>
        <p:txBody>
          <a:bodyPr/>
          <a:lstStyle/>
          <a:p>
            <a:pPr marL="342900" indent="-342900" algn="just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ru-RU" sz="2200" b="1" dirty="0">
                <a:solidFill>
                  <a:srgbClr val="7030A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pitchFamily="34" charset="0"/>
              </a:rPr>
              <a:t>		Здесь размещаются грамоты, сертификаты, дипломы,    благодарственные письма, а также итоговые аттестационные ведомости. Причем в начальной школе не следует разделять по важности успехи в учебе (похвальный лист) и успехи, например, в спорте (диплом). Лучше выбрать расположение не в порядке значимости, а, например, в хронологическом порядке.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290" y="642918"/>
            <a:ext cx="6500858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ВАЖНО ПОМНИТЬ!</a:t>
            </a:r>
          </a:p>
        </p:txBody>
      </p:sp>
      <p:sp>
        <p:nvSpPr>
          <p:cNvPr id="30723" name="Rectangle 3"/>
          <p:cNvSpPr txBox="1">
            <a:spLocks noChangeArrowheads="1"/>
          </p:cNvSpPr>
          <p:nvPr/>
        </p:nvSpPr>
        <p:spPr bwMode="auto">
          <a:xfrm>
            <a:off x="500063" y="1357313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</a:pPr>
            <a:r>
              <a:rPr lang="ru-RU" sz="2400" b="1">
                <a:solidFill>
                  <a:srgbClr val="7030A0"/>
                </a:solidFill>
                <a:cs typeface="Arial" pitchFamily="34" charset="0"/>
              </a:rPr>
              <a:t>В самом начале, когда ребенок только начинает работать над составлением портфолио, без помощи родителей ему не обойтись. Но по мере того, как он взрослеет эту помощь надо сводить к минимуму. Старайтесь с самого начала построить работу ребенка таким образом, чтобы он сам прикладывал определенные усилия к формированию портфолио. В процессе работы неизбежно происходит процесс осмысления своих достижений, формирование личного отношения к полученным результатам и осознание своих возможностей.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Прямоугольник 2"/>
          <p:cNvSpPr>
            <a:spLocks noChangeArrowheads="1"/>
          </p:cNvSpPr>
          <p:nvPr/>
        </p:nvSpPr>
        <p:spPr bwMode="auto">
          <a:xfrm>
            <a:off x="899592" y="3933056"/>
            <a:ext cx="60007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b="1" dirty="0">
              <a:solidFill>
                <a:srgbClr val="0070C0"/>
              </a:solidFill>
            </a:endParaRPr>
          </a:p>
          <a:p>
            <a:endParaRPr lang="ru-RU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Rot="1" noChangeArrowheads="1"/>
          </p:cNvSpPr>
          <p:nvPr/>
        </p:nvSpPr>
        <p:spPr>
          <a:xfrm>
            <a:off x="642938" y="1143000"/>
            <a:ext cx="7804150" cy="4059238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ru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  <a:cs typeface="Arial" pitchFamily="34" charset="0"/>
              </a:rPr>
              <a:t>Основной смысл портфеля достижений</a:t>
            </a:r>
            <a:r>
              <a:rPr lang="ru-RU" sz="3200" b="1" dirty="0">
                <a:solidFill>
                  <a:srgbClr val="0070C0"/>
                </a:solidFill>
                <a:latin typeface="Georgia" pitchFamily="18" charset="0"/>
                <a:cs typeface="Arial" pitchFamily="34" charset="0"/>
              </a:rPr>
              <a:t> </a:t>
            </a:r>
            <a:r>
              <a:rPr lang="ru-RU" sz="32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  <a:cs typeface="Arial" pitchFamily="34" charset="0"/>
              </a:rPr>
              <a:t>–</a:t>
            </a:r>
            <a:r>
              <a:rPr lang="ru-RU" sz="3200" b="1" i="1" dirty="0">
                <a:solidFill>
                  <a:schemeClr val="tx2"/>
                </a:solidFill>
                <a:latin typeface="Georgia" pitchFamily="18" charset="0"/>
                <a:cs typeface="Arial" pitchFamily="34" charset="0"/>
              </a:rPr>
              <a:t> </a:t>
            </a:r>
            <a:r>
              <a:rPr lang="ru-RU" sz="3200" b="1" i="1" dirty="0">
                <a:solidFill>
                  <a:srgbClr val="C00000"/>
                </a:solidFill>
                <a:latin typeface="Georgia" pitchFamily="18" charset="0"/>
                <a:cs typeface="Arial" pitchFamily="34" charset="0"/>
              </a:rPr>
              <a:t>«показать все, на что ты способен».</a:t>
            </a:r>
            <a:endParaRPr lang="ru-RU" sz="3600" b="1" dirty="0">
              <a:solidFill>
                <a:srgbClr val="C00000"/>
              </a:solidFill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ru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  <a:cs typeface="Arial" pitchFamily="34" charset="0"/>
              </a:rPr>
              <a:t>Смещение акцента с того,</a:t>
            </a:r>
            <a:r>
              <a:rPr lang="ru-RU" sz="3200" b="1" dirty="0">
                <a:solidFill>
                  <a:srgbClr val="0070C0"/>
                </a:solidFill>
                <a:latin typeface="Georgia" pitchFamily="18" charset="0"/>
                <a:cs typeface="Arial" pitchFamily="34" charset="0"/>
              </a:rPr>
              <a:t> </a:t>
            </a:r>
            <a:endParaRPr lang="ru-RU" sz="3200" b="1" dirty="0">
              <a:solidFill>
                <a:srgbClr val="0070C0"/>
              </a:solidFill>
              <a:cs typeface="Arial" pitchFamily="34" charset="0"/>
            </a:endParaRPr>
          </a:p>
          <a:p>
            <a:pPr marL="342900" indent="-342900" algn="just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ru-RU" sz="3200" b="1" i="1" dirty="0">
                <a:solidFill>
                  <a:srgbClr val="C00000"/>
                </a:solidFill>
                <a:latin typeface="Georgia" pitchFamily="18" charset="0"/>
                <a:cs typeface="Arial" pitchFamily="34" charset="0"/>
              </a:rPr>
              <a:t>что учащийся не знает и не умеет, на то, что он знает и умеет по данной теме и данному предмету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1"/>
          <p:cNvSpPr>
            <a:spLocks noChangeArrowheads="1"/>
          </p:cNvSpPr>
          <p:nvPr/>
        </p:nvSpPr>
        <p:spPr bwMode="auto">
          <a:xfrm>
            <a:off x="928688" y="1285875"/>
            <a:ext cx="7786687" cy="424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solidFill>
                  <a:srgbClr val="FF3300"/>
                </a:solidFill>
              </a:rPr>
              <a:t/>
            </a:r>
            <a:br>
              <a:rPr lang="ru-RU">
                <a:solidFill>
                  <a:srgbClr val="FF3300"/>
                </a:solidFill>
              </a:rPr>
            </a:br>
            <a:r>
              <a:rPr lang="ru-RU" sz="2800" b="1"/>
              <a:t>"У каждого ученика будет "портфолио", то есть индивидуальный "портфель" образовательных достижений - результаты районных, областных олимпиад, интересные самостоятельные проекты и творческие работы. Это очень важно при определении готовности школьника к углубленному изучению ряда предметов"</a:t>
            </a:r>
          </a:p>
        </p:txBody>
      </p:sp>
      <p:pic>
        <p:nvPicPr>
          <p:cNvPr id="3" name="TextBox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3775" y="622300"/>
            <a:ext cx="7656513" cy="1066800"/>
          </a:xfrm>
          <a:prstGeom prst="rect">
            <a:avLst/>
          </a:prstGeom>
          <a:noFill/>
        </p:spPr>
      </p:pic>
      <p:pic>
        <p:nvPicPr>
          <p:cNvPr id="6148" name="Picture 2" descr="D:\My private\картинки Татьяны\85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14313" y="3571875"/>
            <a:ext cx="1352551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Rot="1" noChangeArrowheads="1"/>
          </p:cNvSpPr>
          <p:nvPr/>
        </p:nvSpPr>
        <p:spPr>
          <a:xfrm>
            <a:off x="990600" y="1219200"/>
            <a:ext cx="7239000" cy="28194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5400" b="1" i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j-lt"/>
                <a:ea typeface="+mj-ea"/>
                <a:cs typeface="+mj-cs"/>
              </a:rPr>
              <a:t>Портфель</a:t>
            </a:r>
            <a:br>
              <a:rPr lang="ru-RU" sz="5400" b="1" i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j-lt"/>
                <a:ea typeface="+mj-ea"/>
                <a:cs typeface="+mj-cs"/>
              </a:rPr>
            </a:br>
            <a:r>
              <a:rPr lang="ru-RU" sz="5400" b="1" i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j-lt"/>
                <a:ea typeface="+mj-ea"/>
                <a:cs typeface="+mj-cs"/>
              </a:rPr>
              <a:t>индивидуальных достижений</a:t>
            </a:r>
            <a:br>
              <a:rPr lang="ru-RU" sz="5400" b="1" i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j-lt"/>
                <a:ea typeface="+mj-ea"/>
                <a:cs typeface="+mj-cs"/>
              </a:rPr>
            </a:br>
            <a:r>
              <a:rPr lang="ru-RU" sz="5400" b="1" i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j-lt"/>
                <a:ea typeface="+mj-ea"/>
                <a:cs typeface="+mj-cs"/>
              </a:rPr>
              <a:t> ученика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6650" y="428625"/>
            <a:ext cx="2927350" cy="194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428604"/>
            <a:ext cx="750099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</a:rPr>
              <a:t>Основные цели и задачи ведения </a:t>
            </a:r>
            <a:r>
              <a:rPr lang="ru-RU" sz="28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</a:rPr>
              <a:t>портфолио</a:t>
            </a:r>
            <a:r>
              <a:rPr lang="ru-RU" sz="28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</a:rPr>
              <a:t> в начальных классах: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j-lt"/>
            </a:endParaRP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500063" y="1357313"/>
            <a:ext cx="8215312" cy="97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2000" b="1">
                <a:solidFill>
                  <a:srgbClr val="7030A0"/>
                </a:solidFill>
              </a:rPr>
              <a:t>►   </a:t>
            </a:r>
            <a:r>
              <a:rPr lang="ru-RU" sz="2400" b="1">
                <a:solidFill>
                  <a:srgbClr val="7030A0"/>
                </a:solidFill>
              </a:rPr>
              <a:t>Создание ситуации успеха для каждого ученика, повышение самооценки и уверенности в собственных возможностях.</a:t>
            </a:r>
            <a:endParaRPr lang="ru-RU" sz="2000" b="1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500063" y="2286000"/>
            <a:ext cx="8215312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b="1">
                <a:solidFill>
                  <a:srgbClr val="7030A0"/>
                </a:solidFill>
              </a:rPr>
              <a:t>► Максимальное раскрытие индивидуальных способностей каждого ребенка, создание условий для его самореализации и самоактуализации в различных областях школьной и внешкольной жизни.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571500" y="4143375"/>
            <a:ext cx="8072438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2400" b="1">
                <a:solidFill>
                  <a:srgbClr val="7030A0"/>
                </a:solidFill>
              </a:rPr>
              <a:t>► Развитие познавательных интересов учащихся и формирование готовности к самостоятельному       	познанию.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285875" y="5072063"/>
            <a:ext cx="6143625" cy="127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2400" b="1">
                <a:solidFill>
                  <a:srgbClr val="7030A0"/>
                </a:solidFill>
              </a:rPr>
              <a:t>► Формирование установки на творческую деятельность , развитие мотивации дальнейшего творческого роста;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428625" y="1714500"/>
            <a:ext cx="8072438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2400" b="1">
                <a:solidFill>
                  <a:srgbClr val="7030A0"/>
                </a:solidFill>
              </a:rPr>
              <a:t>► Приобретение навыков саморефлексии, формирование умения анализировать собственные интересы, склонности, потребности и соотносить их с имеющимися возможностями («я реальный», «я идеальный»);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57224" y="428604"/>
            <a:ext cx="750099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</a:rPr>
              <a:t>Основные цели и задачи ведения </a:t>
            </a:r>
            <a:r>
              <a:rPr lang="ru-RU" sz="28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</a:rPr>
              <a:t>портфолио</a:t>
            </a:r>
            <a:r>
              <a:rPr lang="ru-RU" sz="28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</a:rPr>
              <a:t> в начальных классах: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290" y="357166"/>
            <a:ext cx="6500858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</a:rPr>
              <a:t>Что это даёт?</a:t>
            </a:r>
          </a:p>
        </p:txBody>
      </p:sp>
      <p:graphicFrame>
        <p:nvGraphicFramePr>
          <p:cNvPr id="3" name="Group 15"/>
          <p:cNvGraphicFramePr>
            <a:graphicFrameLocks noGrp="1"/>
          </p:cNvGraphicFramePr>
          <p:nvPr/>
        </p:nvGraphicFramePr>
        <p:xfrm>
          <a:off x="381000" y="1066800"/>
          <a:ext cx="8534400" cy="5474208"/>
        </p:xfrm>
        <a:graphic>
          <a:graphicData uri="http://schemas.openxmlformats.org/drawingml/2006/table">
            <a:tbl>
              <a:tblPr/>
              <a:tblGrid>
                <a:gridCol w="3340100"/>
                <a:gridCol w="5194300"/>
              </a:tblGrid>
              <a:tr h="469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ученику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учителю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92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  <a:cs typeface="Arial" pitchFamily="34" charset="0"/>
                        <a:sym typeface="Wingdings" pitchFamily="2" charset="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rial" pitchFamily="34" charset="0"/>
                          <a:sym typeface="Wingdings" pitchFamily="2" charset="2"/>
                        </a:rPr>
                        <a:t> Формировать навык самоконтроля и самооценки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  <a:cs typeface="Arial" pitchFamily="34" charset="0"/>
                        <a:sym typeface="Wingdings" pitchFamily="2" charset="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rial" pitchFamily="34" charset="0"/>
                          <a:sym typeface="Wingdings" pitchFamily="2" charset="2"/>
                        </a:rPr>
                        <a:t> Видеть своё   продвижение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Char char="ü"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  <a:cs typeface="Arial" pitchFamily="34" charset="0"/>
                        <a:sym typeface="Wingdings" pitchFamily="2" charset="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rial" pitchFamily="34" charset="0"/>
                          <a:sym typeface="Wingdings" pitchFamily="2" charset="2"/>
                        </a:rPr>
                        <a:t> 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Наглядно видеть  процесс формирования предметного знания у детей, обеспечивать своевременную  и  целенаправленную коррекцию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rial" pitchFamily="34" charset="0"/>
                          <a:sym typeface="Wingdings" pitchFamily="2" charset="2"/>
                        </a:rPr>
                        <a:t> 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Сделать отметку содержательной и для ученика и для родителей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rial" pitchFamily="34" charset="0"/>
                          <a:sym typeface="Wingdings" pitchFamily="2" charset="2"/>
                        </a:rPr>
                        <a:t> 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Сделать оценку работы оптимистичной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500042"/>
            <a:ext cx="7286676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</a:rPr>
              <a:t>Для чего все это нужно?</a:t>
            </a:r>
          </a:p>
        </p:txBody>
      </p:sp>
      <p:sp>
        <p:nvSpPr>
          <p:cNvPr id="11267" name="Прямоугольник 2"/>
          <p:cNvSpPr>
            <a:spLocks noChangeArrowheads="1"/>
          </p:cNvSpPr>
          <p:nvPr/>
        </p:nvSpPr>
        <p:spPr bwMode="auto">
          <a:xfrm>
            <a:off x="571500" y="1143000"/>
            <a:ext cx="8072438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800" b="1">
                <a:solidFill>
                  <a:srgbClr val="7030A0"/>
                </a:solidFill>
              </a:rPr>
              <a:t>Материал портфолио собирается не один год, а в течение всего периода обучения. Портфолио является формой аутентичного оценивания образовательных результатов по продукту, созданному учащимся в ходе учебной, творческой, социальной и других видов деятельности. Таким образом, портфолио соответствует целям, задачам и  	идеологии практико-	ориентированного обучения.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 c кнопками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60CD5E2F35D40B4D87E2F8BEBEA29346" ma:contentTypeVersion="0" ma:contentTypeDescription="Создание документа." ma:contentTypeScope="" ma:versionID="03ebf923fe4a7fc1009d7cf6d1c049c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3f3dfb3bd3ee1dbf888cdcc01e4126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C67BB62-325C-4DC8-AF90-5C611E001FF0}"/>
</file>

<file path=customXml/itemProps2.xml><?xml version="1.0" encoding="utf-8"?>
<ds:datastoreItem xmlns:ds="http://schemas.openxmlformats.org/officeDocument/2006/customXml" ds:itemID="{6227DBDB-EC46-4EA0-8AC5-41C8FAF34ADD}"/>
</file>

<file path=customXml/itemProps3.xml><?xml version="1.0" encoding="utf-8"?>
<ds:datastoreItem xmlns:ds="http://schemas.openxmlformats.org/officeDocument/2006/customXml" ds:itemID="{FABF7FDF-762A-4F0C-87F6-8D37F1161586}"/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c кнопками</Template>
  <TotalTime>253</TotalTime>
  <Words>930</Words>
  <Application>Microsoft Office PowerPoint</Application>
  <PresentationFormat>Экран (4:3)</PresentationFormat>
  <Paragraphs>59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Презентация c кнопками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Comp</dc:creator>
  <cp:lastModifiedBy>Админ</cp:lastModifiedBy>
  <cp:revision>35</cp:revision>
  <dcterms:created xsi:type="dcterms:W3CDTF">2011-07-13T11:42:07Z</dcterms:created>
  <dcterms:modified xsi:type="dcterms:W3CDTF">2016-09-30T16:53:56Z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0x01010060CD5E2F35D40B4D87E2F8BEBEA29346</vt:lpwstr>
  </property>
</Properties>
</file>