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3" r:id="rId2"/>
    <p:sldId id="315" r:id="rId3"/>
    <p:sldId id="328" r:id="rId4"/>
    <p:sldId id="329" r:id="rId5"/>
    <p:sldId id="319" r:id="rId6"/>
    <p:sldId id="332" r:id="rId7"/>
    <p:sldId id="333" r:id="rId8"/>
    <p:sldId id="334" r:id="rId9"/>
    <p:sldId id="314" r:id="rId10"/>
    <p:sldId id="335" r:id="rId11"/>
    <p:sldId id="338" r:id="rId12"/>
    <p:sldId id="339" r:id="rId13"/>
    <p:sldId id="340" r:id="rId14"/>
    <p:sldId id="342" r:id="rId15"/>
    <p:sldId id="347" r:id="rId16"/>
    <p:sldId id="345" r:id="rId17"/>
    <p:sldId id="343" r:id="rId18"/>
    <p:sldId id="348" r:id="rId19"/>
    <p:sldId id="34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2E3"/>
    <a:srgbClr val="3333FF"/>
    <a:srgbClr val="267DF2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505" autoAdjust="0"/>
  </p:normalViewPr>
  <p:slideViewPr>
    <p:cSldViewPr>
      <p:cViewPr varScale="1">
        <p:scale>
          <a:sx n="74" d="100"/>
          <a:sy n="74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774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BA897-5B20-4879-BD0D-A978109D1398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A72AC-9A61-439A-975B-8F005140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1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411204-90C6-418D-9C8A-675CA6A7B0A5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F71461-4C46-428B-8545-9918087DD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x_b1bbd58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66742" cy="6858001"/>
          </a:xfrm>
          <a:prstGeom prst="rect">
            <a:avLst/>
          </a:prstGeom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94486" y="2729546"/>
            <a:ext cx="43581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Наградная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политика 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Костромской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427969" y="6220081"/>
            <a:ext cx="4057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Кострома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 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7191" y="5275367"/>
            <a:ext cx="5140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Докладчик: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Еремина Г.И., главный специалист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департамента образования и науки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Костромской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7" name="Picture 3" descr="C:\Users\pronin.kv\Pictures\герб костромской област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640"/>
            <a:ext cx="1196653" cy="10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5" y="620690"/>
            <a:ext cx="7164288" cy="49237"/>
          </a:xfrm>
          <a:prstGeom prst="rect">
            <a:avLst/>
          </a:prstGeom>
          <a:gradFill flip="none" rotWithShape="1">
            <a:gsLst>
              <a:gs pos="0">
                <a:srgbClr val="06068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A3D00"/>
              </a:solidFill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1981955" y="744959"/>
            <a:ext cx="53512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606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606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КОСТРОМСКОЙ 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08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nin.kv\Pictures\Почетный гражданин-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>
                  <a:alpha val="52941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2328"/>
            <a:ext cx="282367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55776" y="4221088"/>
            <a:ext cx="6408712" cy="1584176"/>
          </a:xfrm>
          <a:prstGeom prst="roundRect">
            <a:avLst>
              <a:gd name="adj" fmla="val 0"/>
            </a:avLst>
          </a:prstGeom>
          <a:solidFill>
            <a:schemeClr val="bg2"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Костромская областная Дума</a:t>
            </a:r>
            <a:r>
              <a:rPr lang="ru-RU" sz="1600" b="1" dirty="0">
                <a:solidFill>
                  <a:schemeClr val="tx1"/>
                </a:solidFill>
              </a:rPr>
              <a:t> в июне текущего года</a:t>
            </a:r>
            <a:r>
              <a:rPr lang="ru-RU" sz="1600" dirty="0">
                <a:solidFill>
                  <a:schemeClr val="tx1"/>
                </a:solidFill>
              </a:rPr>
              <a:t> рассматривает все поступившие в Костромскую областную Думу ходатайства о присвоении Почетного звания и определяет кандидатов, рекомендуемых к присвоению Почетного </a:t>
            </a:r>
            <a:r>
              <a:rPr lang="ru-RU" sz="1600" dirty="0" smtClean="0">
                <a:solidFill>
                  <a:schemeClr val="tx1"/>
                </a:solidFill>
              </a:rPr>
              <a:t>звания. Принимает постановление.</a:t>
            </a:r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Почетный гражданин Костромской области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1052736"/>
            <a:ext cx="7596844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Почетное звание является высшей формой поощрения граждан, имеющих общепризнанный авторитет у жителей Костромской области, за выдающиеся личные заслуги перед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областью.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025041"/>
            <a:ext cx="7596844" cy="432048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Ежегодно присваивается </a:t>
            </a:r>
            <a:r>
              <a:rPr lang="ru-RU" sz="1600" b="1" dirty="0">
                <a:solidFill>
                  <a:schemeClr val="tx1"/>
                </a:solidFill>
              </a:rPr>
              <a:t>не более трех</a:t>
            </a:r>
            <a:r>
              <a:rPr lang="ru-RU" sz="1600" dirty="0">
                <a:solidFill>
                  <a:schemeClr val="tx1"/>
                </a:solidFill>
              </a:rPr>
              <a:t> Почетных </a:t>
            </a:r>
            <a:r>
              <a:rPr lang="ru-RU" sz="1600" dirty="0" smtClean="0">
                <a:solidFill>
                  <a:schemeClr val="tx1"/>
                </a:solidFill>
              </a:rPr>
              <a:t>званий.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5521" y="2564904"/>
            <a:ext cx="7596844" cy="648072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Ходатайство и прилагаемые к нему материалы направляются в комиссию по наградам Костромской области </a:t>
            </a:r>
            <a:r>
              <a:rPr lang="ru-RU" sz="1600" b="1" dirty="0">
                <a:solidFill>
                  <a:schemeClr val="tx1"/>
                </a:solidFill>
              </a:rPr>
              <a:t>в период с 1 января по 1 </a:t>
            </a:r>
            <a:r>
              <a:rPr lang="ru-RU" sz="1600" b="1" dirty="0" smtClean="0">
                <a:solidFill>
                  <a:schemeClr val="tx1"/>
                </a:solidFill>
              </a:rPr>
              <a:t>мая.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2125" y="3627919"/>
            <a:ext cx="2376264" cy="64807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Губернатор Костромской области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3627919"/>
            <a:ext cx="2376264" cy="64807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Комиссия по </a:t>
            </a:r>
            <a:r>
              <a:rPr lang="ru-RU" sz="1600" dirty="0">
                <a:solidFill>
                  <a:schemeClr val="tx1"/>
                </a:solidFill>
              </a:rPr>
              <a:t>наградам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Костромской </a:t>
            </a:r>
            <a:r>
              <a:rPr lang="ru-RU" sz="1600" dirty="0">
                <a:solidFill>
                  <a:schemeClr val="tx1"/>
                </a:solidFill>
              </a:rPr>
              <a:t>области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5292080" y="3333475"/>
            <a:ext cx="144016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Пронин К.В\Награды\НаградыКО\Почетная грамота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" y="3320988"/>
            <a:ext cx="4860033" cy="33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Почетная грамота и Благодарственное письмо администрации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8660" y="2636912"/>
            <a:ext cx="572389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6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Документы на кандидатов к награждению Почетной грамотой и Благодарственным письмом направляются </a:t>
            </a:r>
            <a:r>
              <a:rPr lang="ru-RU" sz="1600" b="1" dirty="0" smtClean="0">
                <a:solidFill>
                  <a:schemeClr val="tx1"/>
                </a:solidFill>
              </a:rPr>
              <a:t>не менее, чем за 30 дней </a:t>
            </a:r>
            <a:r>
              <a:rPr lang="ru-RU" sz="1600" dirty="0" smtClean="0">
                <a:solidFill>
                  <a:schemeClr val="tx1"/>
                </a:solidFill>
              </a:rPr>
              <a:t>до планируемого вручения.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871" y="1196752"/>
            <a:ext cx="8410687" cy="1152128"/>
          </a:xfrm>
          <a:prstGeom prst="roundRect">
            <a:avLst>
              <a:gd name="adj" fmla="val 0"/>
            </a:avLst>
          </a:prstGeom>
          <a:solidFill>
            <a:srgbClr val="FFFF00">
              <a:alpha val="6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 </a:t>
            </a:r>
            <a:r>
              <a:rPr lang="ru-RU" sz="1600" b="1" dirty="0" smtClean="0">
                <a:solidFill>
                  <a:schemeClr val="tx1"/>
                </a:solidFill>
              </a:rPr>
              <a:t>награждению Почетной грамотой </a:t>
            </a:r>
            <a:r>
              <a:rPr lang="ru-RU" sz="1600" dirty="0" smtClean="0">
                <a:solidFill>
                  <a:schemeClr val="tx1"/>
                </a:solidFill>
              </a:rPr>
              <a:t>могут быть представлены лица: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Стаж работы в отрасли не менее 10 лет;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Имеющие поощрения органов местного самоуправления и отраслевых органов исполнительной власти Костромской области.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8659" y="3717032"/>
            <a:ext cx="5723897" cy="844139"/>
          </a:xfrm>
          <a:prstGeom prst="roundRect">
            <a:avLst>
              <a:gd name="adj" fmla="val 0"/>
            </a:avLst>
          </a:prstGeom>
          <a:solidFill>
            <a:srgbClr val="FFFF00">
              <a:alpha val="6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Лица, награжденные </a:t>
            </a:r>
            <a:r>
              <a:rPr lang="ru-RU" sz="1600" b="1" dirty="0">
                <a:solidFill>
                  <a:schemeClr val="tx1"/>
                </a:solidFill>
              </a:rPr>
              <a:t>Почетной грамотой</a:t>
            </a:r>
            <a:r>
              <a:rPr lang="ru-RU" sz="1600" dirty="0">
                <a:solidFill>
                  <a:schemeClr val="tx1"/>
                </a:solidFill>
              </a:rPr>
              <a:t>, могут вновь представляться к награждению за новые заслуги, но </a:t>
            </a:r>
            <a:r>
              <a:rPr lang="ru-RU" sz="1600" b="1" dirty="0">
                <a:solidFill>
                  <a:schemeClr val="tx1"/>
                </a:solidFill>
              </a:rPr>
              <a:t>не ранее, чем через 5 лет</a:t>
            </a:r>
            <a:r>
              <a:rPr lang="ru-RU" sz="1600" dirty="0">
                <a:solidFill>
                  <a:schemeClr val="tx1"/>
                </a:solidFill>
              </a:rPr>
              <a:t> после предыдущего награждения.</a:t>
            </a:r>
          </a:p>
        </p:txBody>
      </p:sp>
      <p:pic>
        <p:nvPicPr>
          <p:cNvPr id="2050" name="Picture 2" descr="Z:\Пронин К.В\Награды\НаградыКО\Благодарственное письмо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4116"/>
            <a:ext cx="2859150" cy="404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131840" y="5301208"/>
            <a:ext cx="5723897" cy="84413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6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Награждение Почетной грамотой и Благодарственным письмом производится на основании распоряжения администрации Костромской области.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217711" y="4145105"/>
            <a:ext cx="679005" cy="116007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Почетной грамотой администрации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631" y="1700808"/>
            <a:ext cx="8410687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Представление вносится на имя губернатора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лицами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b="1" dirty="0">
                <a:solidFill>
                  <a:schemeClr val="tx1"/>
                </a:solidFill>
              </a:rPr>
              <a:t>замещающими государственные должности Костромской </a:t>
            </a:r>
            <a:r>
              <a:rPr lang="ru-RU" sz="1600" b="1" dirty="0" smtClean="0">
                <a:solidFill>
                  <a:schemeClr val="tx1"/>
                </a:solidFill>
              </a:rPr>
              <a:t>области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исполнительными </a:t>
            </a:r>
            <a:r>
              <a:rPr lang="ru-RU" sz="1600" dirty="0">
                <a:solidFill>
                  <a:schemeClr val="tx1"/>
                </a:solidFill>
              </a:rPr>
              <a:t>органами государственной власти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органами </a:t>
            </a:r>
            <a:r>
              <a:rPr lang="ru-RU" sz="1600" dirty="0">
                <a:solidFill>
                  <a:schemeClr val="tx1"/>
                </a:solidFill>
              </a:rPr>
              <a:t>местного самоуправления муниципальных образований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4946" y="3356992"/>
            <a:ext cx="4824536" cy="64012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Органы местного </a:t>
            </a:r>
            <a:r>
              <a:rPr lang="ru-RU" sz="1600" dirty="0">
                <a:solidFill>
                  <a:schemeClr val="tx1"/>
                </a:solidFill>
              </a:rPr>
              <a:t>самоуправления муниципальных образований Костромской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871" y="5237150"/>
            <a:ext cx="4004105" cy="64012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Исполнительными органами власти Костромской области (отраслевые)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5237150"/>
            <a:ext cx="3974534" cy="640122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Заместители губернатора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Костромской </a:t>
            </a:r>
            <a:r>
              <a:rPr lang="ru-RU" sz="1600" dirty="0">
                <a:solidFill>
                  <a:schemeClr val="tx1"/>
                </a:solidFill>
              </a:rPr>
              <a:t>области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29022" y="4365104"/>
            <a:ext cx="3456384" cy="36004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Согласовывают представление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3208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Почетной грамотой администрации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196752"/>
            <a:ext cx="841068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tx1"/>
                </a:solidFill>
              </a:rPr>
              <a:t>На кандидатов к награждению Почетной грамотой представляются </a:t>
            </a:r>
            <a:r>
              <a:rPr lang="ru-RU" sz="1600" b="1" dirty="0" smtClean="0">
                <a:solidFill>
                  <a:schemeClr val="tx1"/>
                </a:solidFill>
              </a:rPr>
              <a:t>документы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</a:rPr>
              <a:t>1) ходатайство о награждении Почетной грамотой администрации Костромской области за подписью руководителя предприятия, учреждения, организации, заверенное печатью;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8410687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5</a:t>
            </a:r>
            <a:r>
              <a:rPr lang="ru-RU" sz="1600" dirty="0">
                <a:solidFill>
                  <a:schemeClr val="tx1"/>
                </a:solidFill>
              </a:rPr>
              <a:t>) для руководящих работников сведения о финансовом положении предприятия, учреждения, организации, в котором работает представляемый к награждению, в том числе о наличии (отсутствии) задолженности по налогам в областной бюджет, своевременности выплаты работникам заработной платы.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630" y="4221088"/>
            <a:ext cx="841068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4</a:t>
            </a:r>
            <a:r>
              <a:rPr lang="ru-RU" sz="1600" dirty="0">
                <a:solidFill>
                  <a:schemeClr val="tx1"/>
                </a:solidFill>
              </a:rPr>
              <a:t>) копия документа, подтверждающего факт награждения органами местного самоуправления или исполнительными органами государственной власти Костромской области;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6629" y="3212976"/>
            <a:ext cx="841068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3</a:t>
            </a:r>
            <a:r>
              <a:rPr lang="ru-RU" sz="1600" dirty="0">
                <a:solidFill>
                  <a:schemeClr val="tx1"/>
                </a:solidFill>
              </a:rPr>
              <a:t>) выписка из трудовой книжки о трудовой деятельности лица, представляемого к награждению, или справка отдела кадров о стаже работы в отрасли (для граждан Российской Федерации);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6630" y="2204864"/>
            <a:ext cx="841068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) характеристика кандидата, представляемого к награждению, содержащая краткие биографические  данные, сведения о трудовой деятельности и заслугах за подписью руководителя предприятия, учреждения, организации, заверенная печатью;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pronin.kv\Pictures\pro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6" y="4092318"/>
            <a:ext cx="8701904" cy="24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320947" cy="576064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Государственные награды Российской Федерации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96423" y="1015163"/>
            <a:ext cx="8208912" cy="1909781"/>
          </a:xfrm>
          <a:prstGeom prst="horizontalScroll">
            <a:avLst>
              <a:gd name="adj" fmla="val 65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79000">
                <a:schemeClr val="accent1">
                  <a:tint val="23500"/>
                  <a:satMod val="160000"/>
                </a:schemeClr>
              </a:gs>
            </a:gsLst>
            <a:lin ang="6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Указ Президента Российской Федерации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 07.09.2010 г. № 1099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«О мерах по совершенствованию государственной наградной системы Российской Федерации».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6" descr="C:\Users\pronin.kv\Pictures\герб 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20570" y="2924944"/>
            <a:ext cx="6560617" cy="864096"/>
          </a:xfrm>
          <a:prstGeom prst="roundRect">
            <a:avLst>
              <a:gd name="adj" fmla="val 0"/>
            </a:avLst>
          </a:prstGeom>
          <a:solidFill>
            <a:srgbClr val="FFFF00">
              <a:alpha val="83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МЕТОДИЧЕСКИЕ  РЕКОМЕНДАЦИИ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 порядке оформления и представления документов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 награждении государственными </a:t>
            </a:r>
            <a:r>
              <a:rPr lang="ru-RU" sz="1600" dirty="0" smtClean="0">
                <a:solidFill>
                  <a:schemeClr val="tx1"/>
                </a:solidFill>
              </a:rPr>
              <a:t>наградами Российской </a:t>
            </a:r>
            <a:r>
              <a:rPr lang="ru-RU" sz="1600" dirty="0">
                <a:solidFill>
                  <a:schemeClr val="tx1"/>
                </a:solidFill>
              </a:rPr>
              <a:t>Федерации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Ведомственные награды Министерства </a:t>
            </a:r>
            <a:r>
              <a:rPr lang="ru-RU" sz="2000" b="1" dirty="0"/>
              <a:t>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науки Российской Федерации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608661"/>
            <a:ext cx="2088232" cy="86409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«Почетный работник сферы образования Российской Федерации»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0632" y="5614265"/>
            <a:ext cx="2088232" cy="858492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«Почетный работник науки и техники   Российской Федерации»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6691" y="5608661"/>
            <a:ext cx="2088232" cy="1152128"/>
          </a:xfrm>
          <a:prstGeom prst="rect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«Почетный работник сферы воспитания детей и молодежи Российской Федерации»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2193" y="5608661"/>
            <a:ext cx="2028182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Почетная грамота Министерства образования и науки Российской Федерации»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3152457"/>
            <a:ext cx="2088232" cy="96153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Знак отличия Министерства образования и науки Российской Федерации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11760" y="3356992"/>
            <a:ext cx="2088232" cy="50377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Медаль </a:t>
            </a:r>
            <a:r>
              <a:rPr lang="ru-RU" sz="1400" b="1" dirty="0" err="1">
                <a:solidFill>
                  <a:schemeClr val="tx1"/>
                </a:solidFill>
              </a:rPr>
              <a:t>К.Д.Ушинского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3356992"/>
            <a:ext cx="2088232" cy="522517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Медаль </a:t>
            </a:r>
            <a:r>
              <a:rPr lang="ru-RU" sz="1400" b="1" dirty="0" err="1">
                <a:solidFill>
                  <a:schemeClr val="tx1"/>
                </a:solidFill>
              </a:rPr>
              <a:t>Л.С.Выготского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72143" y="3222081"/>
            <a:ext cx="2088232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Нагрудный знак «За милосердие и благотворительность»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064" y="1474121"/>
            <a:ext cx="1003376" cy="1584278"/>
          </a:xfrm>
          <a:prstGeom prst="rect">
            <a:avLst/>
          </a:prstGeom>
        </p:spPr>
      </p:pic>
      <p:pic>
        <p:nvPicPr>
          <p:cNvPr id="5" name="Picture 2" descr="http://yavix.ru/i/7/5/e/e02130e6a825e33403843fe7d69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26" y="1613553"/>
            <a:ext cx="930801" cy="16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rnaul.bezformata.ru/content/image268105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4" y="1529278"/>
            <a:ext cx="1610196" cy="16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edsovet.org/upload/articles/inline/pict140-56578709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9" y="1582443"/>
            <a:ext cx="1030134" cy="17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arant.ru/files/4/5/881954/pict141-5657870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1"/>
          <a:stretch/>
        </p:blipFill>
        <p:spPr bwMode="auto">
          <a:xfrm>
            <a:off x="910480" y="4243685"/>
            <a:ext cx="770311" cy="12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arant.ru/files/4/5/881954/pict142-5657870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76"/>
          <a:stretch/>
        </p:blipFill>
        <p:spPr bwMode="auto">
          <a:xfrm>
            <a:off x="3065340" y="4062644"/>
            <a:ext cx="894728" cy="15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arant.ru/files/4/5/881954/pict143-5657870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6"/>
          <a:stretch/>
        </p:blipFill>
        <p:spPr bwMode="auto">
          <a:xfrm>
            <a:off x="5211877" y="4017918"/>
            <a:ext cx="893310" cy="14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bal-sozvezdie.edumsko.ru/uploads/2000/1666/section/100037/2017-2018/Nagrazhdeniya/Lapyko/Gr._Lapyko_3.jpg?150711555297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3"/>
          <a:stretch/>
        </p:blipFill>
        <p:spPr bwMode="auto">
          <a:xfrm>
            <a:off x="7330972" y="4052651"/>
            <a:ext cx="970573" cy="13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6627" y="1181968"/>
            <a:ext cx="8426555" cy="936104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отличия Министерства образования и науки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-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присвоение звания «Ветеран труда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Вручается за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заслуги в профессиональной деятельности, не менее 15 лет в сфере образования, не менее 3-х лет работы в представляющей организации через 3 года после награждения ведомственной наградой (почетное звание, нагрудный знак, медаль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242" y="5805264"/>
            <a:ext cx="8410687" cy="7290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Почетная грамота Министерства образования и науки Российской Федерации»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Награждаются работники за значительные заслуги в сфере образования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 в образовательной организации не менее 3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241" y="4653136"/>
            <a:ext cx="8410687" cy="930236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«Почетный работник сферы образования Российской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присваивается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работникам сферы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за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значительные заслуги в сфере образования и многолетний добросовестный труд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.(стаж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в сфере образования не менее 15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в том числе в представляющей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не менее 3 лет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2240" y="3388665"/>
            <a:ext cx="8410687" cy="933588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Медаль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Л.С.Выготского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награждаются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и деятели в области психологических наук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развитие культурно-исторического подхода в психологии.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психологического и педагогического сопровождения граждан (стаж работы 20 лет, в том числе 3 года в представляющей организации);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4562" y="2413762"/>
            <a:ext cx="8410687" cy="72008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Медаль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К.Д.Ушинского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награждаются педагогические работники и деятели в области педагогических науки (стаж работы 20 лет, в том числе 3 года в представляющей организации) за вклад в разработку вопросов теории истории педагогических наук;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Ведомственные награды Министерства </a:t>
            </a:r>
            <a:r>
              <a:rPr lang="ru-RU" sz="2000" b="1" dirty="0"/>
              <a:t>образования </a:t>
            </a:r>
            <a:br>
              <a:rPr lang="ru-RU" sz="2000" b="1" dirty="0"/>
            </a:br>
            <a:r>
              <a:rPr lang="ru-RU" sz="2000" b="1" dirty="0"/>
              <a:t>и науки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778805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ведомственными наградами Министерства образования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науки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700808"/>
            <a:ext cx="8410687" cy="4896544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rgbClr val="C00000"/>
                </a:solidFill>
              </a:rPr>
              <a:t>Обратить внимание: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Последовательность наград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Награждение очередной ведомственной наградой возможно не ранее , чем через 2 года после предыдущего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награждения.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Награждение  Знаком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отличия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через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года после награждения ведомственной наградой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(почетное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звание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нагрудный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медаль).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 человека в год от организации (органа) общей штатной численностью менее 200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одного человека в год от каждых 200 работников для организации (органа) общей штатной численностью свыше 200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человек.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должны отражать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заслуги.</a:t>
            </a:r>
          </a:p>
          <a:p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принимается общим собранием трудового коллектива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общего собрания трудового коллектива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ведомственными наградами Министерства образования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науки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700808"/>
            <a:ext cx="8410687" cy="4896544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для представления к ведомственной награде: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Ходатайство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органа управления образованием или государственной организации, подведомственной департаменту,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представлении к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награждению.</a:t>
            </a:r>
          </a:p>
          <a:p>
            <a:pPr lvl="0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Наградной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в 1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экземпляре.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Выписка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решения общего собрания трудового коллектива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(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обязательным указанием количества присутствующих и голосовавших).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ведомственными наградами Министерства образования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науки Российской Федерации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47957" y="1556792"/>
            <a:ext cx="4378239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 организации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(решение общего собрания)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6146" y="2852936"/>
            <a:ext cx="5322547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управления образованием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(ходатайство органа)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3083" y="4149080"/>
            <a:ext cx="6048672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епартамент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 Костромской области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(комиссия по наградам, решение коллегии)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67366" y="5445224"/>
            <a:ext cx="4378239" cy="1080120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283968" y="2636912"/>
            <a:ext cx="253107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0867" y="5229200"/>
            <a:ext cx="253107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0867" y="3933056"/>
            <a:ext cx="253107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2587" y="260648"/>
            <a:ext cx="5978826" cy="432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Полномочия по наградной политике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23528" y="548680"/>
            <a:ext cx="8496944" cy="5976664"/>
          </a:xfrm>
          <a:prstGeom prst="horizontalScroll">
            <a:avLst>
              <a:gd name="adj" fmla="val 4180"/>
            </a:avLst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Устав Костромской области»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dirty="0" smtClean="0">
                <a:solidFill>
                  <a:schemeClr val="tx1"/>
                </a:solidFill>
              </a:rPr>
              <a:t>Закон </a:t>
            </a:r>
            <a:r>
              <a:rPr lang="ru-RU" sz="1600" dirty="0">
                <a:solidFill>
                  <a:schemeClr val="tx1"/>
                </a:solidFill>
              </a:rPr>
              <a:t>Костромской области от </a:t>
            </a:r>
            <a:r>
              <a:rPr lang="ru-RU" sz="1600" dirty="0" smtClean="0">
                <a:solidFill>
                  <a:schemeClr val="tx1"/>
                </a:solidFill>
              </a:rPr>
              <a:t> 24.04.2008</a:t>
            </a:r>
            <a:r>
              <a:rPr lang="ru-RU" sz="1600" dirty="0">
                <a:solidFill>
                  <a:schemeClr val="tx1"/>
                </a:solidFill>
              </a:rPr>
              <a:t> г. № </a:t>
            </a:r>
            <a:r>
              <a:rPr lang="ru-RU" sz="1600" dirty="0" smtClean="0">
                <a:solidFill>
                  <a:schemeClr val="tx1"/>
                </a:solidFill>
              </a:rPr>
              <a:t>300-4-ЗКО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О наградах и почетных званиях Костромской области»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Закон </a:t>
            </a:r>
            <a:r>
              <a:rPr lang="ru-RU" sz="1600" dirty="0">
                <a:solidFill>
                  <a:schemeClr val="tx1"/>
                </a:solidFill>
              </a:rPr>
              <a:t>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 </a:t>
            </a:r>
            <a:r>
              <a:rPr lang="ru-RU" sz="1600" dirty="0">
                <a:solidFill>
                  <a:schemeClr val="tx1"/>
                </a:solidFill>
              </a:rPr>
              <a:t>от 06.07.2009 г. № </a:t>
            </a:r>
            <a:r>
              <a:rPr lang="ru-RU" sz="1600" dirty="0" smtClean="0">
                <a:solidFill>
                  <a:schemeClr val="tx1"/>
                </a:solidFill>
              </a:rPr>
              <a:t>500-4-ЗКО</a:t>
            </a:r>
          </a:p>
          <a:p>
            <a:pPr algn="just"/>
            <a:endParaRPr lang="ru-RU" sz="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Об утверждении положений о Почетной грамоте и Благодарственном письме администрации Костромской области</a:t>
            </a:r>
            <a:r>
              <a:rPr lang="ru-RU" sz="1600" b="1" dirty="0" smtClean="0">
                <a:solidFill>
                  <a:schemeClr val="tx1"/>
                </a:solidFill>
              </a:rPr>
              <a:t>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постановление администрации </a:t>
            </a:r>
            <a:r>
              <a:rPr lang="ru-RU" sz="1600" dirty="0">
                <a:solidFill>
                  <a:schemeClr val="tx1"/>
                </a:solidFill>
              </a:rPr>
              <a:t>Костромской области от </a:t>
            </a:r>
            <a:r>
              <a:rPr lang="ru-RU" sz="1600" dirty="0" smtClean="0">
                <a:solidFill>
                  <a:schemeClr val="tx1"/>
                </a:solidFill>
              </a:rPr>
              <a:t>14.03.2007 г. </a:t>
            </a:r>
            <a:r>
              <a:rPr lang="ru-RU" sz="1600" dirty="0">
                <a:solidFill>
                  <a:schemeClr val="tx1"/>
                </a:solidFill>
              </a:rPr>
              <a:t>№ </a:t>
            </a:r>
            <a:r>
              <a:rPr lang="ru-RU" sz="1600" dirty="0" smtClean="0">
                <a:solidFill>
                  <a:schemeClr val="tx1"/>
                </a:solidFill>
              </a:rPr>
              <a:t>54-а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О почетном звании «Почетный гражданин Костромской области» </a:t>
            </a:r>
            <a:r>
              <a:rPr lang="ru-RU" sz="1600" b="1" dirty="0" smtClean="0">
                <a:solidFill>
                  <a:schemeClr val="tx1"/>
                </a:solidFill>
              </a:rPr>
              <a:t> 	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Закон </a:t>
            </a:r>
            <a:r>
              <a:rPr lang="ru-RU" sz="1600" dirty="0">
                <a:solidFill>
                  <a:schemeClr val="tx1"/>
                </a:solidFill>
              </a:rPr>
              <a:t>Костромской области от 22.06.2010 г. № </a:t>
            </a:r>
            <a:r>
              <a:rPr lang="ru-RU" sz="1600" dirty="0" smtClean="0">
                <a:solidFill>
                  <a:schemeClr val="tx1"/>
                </a:solidFill>
              </a:rPr>
              <a:t>635-4-ЗКО</a:t>
            </a:r>
          </a:p>
          <a:p>
            <a:pPr algn="just"/>
            <a:endParaRPr lang="ru-RU" sz="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О почетном знаке губернатора Костромской области «За благотворительность</a:t>
            </a:r>
            <a:r>
              <a:rPr lang="ru-RU" sz="1600" b="1" dirty="0" smtClean="0">
                <a:solidFill>
                  <a:schemeClr val="tx1"/>
                </a:solidFill>
              </a:rPr>
              <a:t>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постановление губернатора </a:t>
            </a:r>
            <a:r>
              <a:rPr lang="ru-RU" sz="1600" dirty="0">
                <a:solidFill>
                  <a:schemeClr val="tx1"/>
                </a:solidFill>
              </a:rPr>
              <a:t>Костромской области от  31.12.2014 </a:t>
            </a:r>
            <a:r>
              <a:rPr lang="ru-RU" sz="1600" dirty="0" smtClean="0">
                <a:solidFill>
                  <a:schemeClr val="tx1"/>
                </a:solidFill>
              </a:rPr>
              <a:t>г. </a:t>
            </a:r>
            <a:r>
              <a:rPr lang="ru-RU" sz="1600" dirty="0">
                <a:solidFill>
                  <a:schemeClr val="tx1"/>
                </a:solidFill>
              </a:rPr>
              <a:t>№ </a:t>
            </a:r>
            <a:r>
              <a:rPr lang="ru-RU" sz="1600" dirty="0" smtClean="0">
                <a:solidFill>
                  <a:schemeClr val="tx1"/>
                </a:solidFill>
              </a:rPr>
              <a:t>270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Об учреждении награды губернатора Костромской области нагрудный знак «Признание</a:t>
            </a:r>
            <a:r>
              <a:rPr lang="ru-RU" sz="1600" b="1" dirty="0" smtClean="0">
                <a:solidFill>
                  <a:schemeClr val="tx1"/>
                </a:solidFill>
              </a:rPr>
              <a:t>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постановление губернатора </a:t>
            </a:r>
            <a:r>
              <a:rPr lang="ru-RU" sz="1600" dirty="0">
                <a:solidFill>
                  <a:schemeClr val="tx1"/>
                </a:solidFill>
              </a:rPr>
              <a:t>Костромской области от  19.06.2007 </a:t>
            </a:r>
            <a:r>
              <a:rPr lang="ru-RU" sz="1600" dirty="0" smtClean="0">
                <a:solidFill>
                  <a:schemeClr val="tx1"/>
                </a:solidFill>
              </a:rPr>
              <a:t>г.№ 271</a:t>
            </a: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 «Об учреждении Благодарности губернатора Костромской области»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постановление </a:t>
            </a:r>
            <a:r>
              <a:rPr lang="ru-RU" sz="1600" dirty="0">
                <a:solidFill>
                  <a:schemeClr val="tx1"/>
                </a:solidFill>
              </a:rPr>
              <a:t>губернатора Костромской области от  </a:t>
            </a:r>
            <a:r>
              <a:rPr lang="ru-RU" sz="1600" dirty="0" smtClean="0">
                <a:solidFill>
                  <a:schemeClr val="tx1"/>
                </a:solidFill>
              </a:rPr>
              <a:t>18.06.2016 </a:t>
            </a:r>
            <a:r>
              <a:rPr lang="ru-RU" sz="1600" dirty="0">
                <a:solidFill>
                  <a:schemeClr val="tx1"/>
                </a:solidFill>
              </a:rPr>
              <a:t>г.№ </a:t>
            </a:r>
            <a:r>
              <a:rPr lang="ru-RU" sz="1600" dirty="0" smtClean="0">
                <a:solidFill>
                  <a:schemeClr val="tx1"/>
                </a:solidFill>
              </a:rPr>
              <a:t>147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4815"/>
            <a:ext cx="600868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Z:\Пронин К.В\Награды\НаградыКО\ЗАСЛУЖЕННЫЙ ЭНЕРГЕТИК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r="22525" b="2627"/>
          <a:stretch/>
        </p:blipFill>
        <p:spPr bwMode="auto">
          <a:xfrm>
            <a:off x="1346087" y="4388778"/>
            <a:ext cx="792088" cy="1045035"/>
          </a:xfrm>
          <a:prstGeom prst="rect">
            <a:avLst/>
          </a:prstGeom>
          <a:noFill/>
          <a:effectLst>
            <a:outerShdw blurRad="50800" dist="25400" dir="2700000" sx="97000" sy="97000" algn="tl" rotWithShape="0">
              <a:prstClr val="black">
                <a:alpha val="4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Z:\Пронин К.В\Награды\НаградыКО\ЗАСЛУЖЕННЫЙ СТРОИТЕЛЬ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1212" r="22525" b="1280"/>
          <a:stretch/>
        </p:blipFill>
        <p:spPr bwMode="auto">
          <a:xfrm>
            <a:off x="993962" y="4293096"/>
            <a:ext cx="790991" cy="10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432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Награды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med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42216"/>
            <a:ext cx="1080152" cy="171024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rden1ab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8725"/>
            <a:ext cx="1394722" cy="13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6466" y="5517232"/>
            <a:ext cx="2088232" cy="86409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Почётное звание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«Заслуженный </a:t>
            </a:r>
            <a:r>
              <a:rPr lang="ru-RU" sz="1400" b="1" dirty="0" smtClean="0">
                <a:solidFill>
                  <a:schemeClr val="tx1"/>
                </a:solidFill>
              </a:rPr>
              <a:t>работник...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Костромской </a:t>
            </a:r>
            <a:r>
              <a:rPr lang="ru-RU" sz="1400" b="1" dirty="0">
                <a:solidFill>
                  <a:schemeClr val="tx1"/>
                </a:solidFill>
              </a:rPr>
              <a:t>области»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6706" y="5522836"/>
            <a:ext cx="2088232" cy="858492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Почетное звание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«Почетный гражданин Костромской области»</a:t>
            </a:r>
          </a:p>
        </p:txBody>
      </p:sp>
      <p:pic>
        <p:nvPicPr>
          <p:cNvPr id="11" name="Рисунок 10" descr="медаль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90"/>
          <a:stretch/>
        </p:blipFill>
        <p:spPr bwMode="auto">
          <a:xfrm>
            <a:off x="5598144" y="1460861"/>
            <a:ext cx="1016970" cy="1579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медаль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r="46068"/>
          <a:stretch/>
        </p:blipFill>
        <p:spPr bwMode="auto">
          <a:xfrm>
            <a:off x="5082936" y="1460860"/>
            <a:ext cx="1124720" cy="15690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медаль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5" r="19914"/>
          <a:stretch/>
        </p:blipFill>
        <p:spPr bwMode="auto">
          <a:xfrm>
            <a:off x="4572000" y="1442216"/>
            <a:ext cx="1068395" cy="15690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53498" y="5517232"/>
            <a:ext cx="2088232" cy="1008112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Почетный </a:t>
            </a:r>
            <a:r>
              <a:rPr lang="ru-RU" sz="1400" dirty="0" smtClean="0">
                <a:solidFill>
                  <a:schemeClr val="tx1"/>
                </a:solidFill>
              </a:rPr>
              <a:t>знак губернатора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Костромской области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За благотворительность»</a:t>
            </a:r>
          </a:p>
        </p:txBody>
      </p:sp>
      <p:pic>
        <p:nvPicPr>
          <p:cNvPr id="15" name="Рисунок 14" descr="медаль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8"/>
          <a:stretch/>
        </p:blipFill>
        <p:spPr bwMode="auto">
          <a:xfrm>
            <a:off x="7236296" y="1431706"/>
            <a:ext cx="895474" cy="177989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54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832193" y="5666852"/>
            <a:ext cx="2088232" cy="858492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Награда губернатора Костромской области нагрудный знак </a:t>
            </a:r>
            <a:r>
              <a:rPr lang="ru-RU" sz="1400" b="1" dirty="0">
                <a:solidFill>
                  <a:schemeClr val="tx1"/>
                </a:solidFill>
              </a:rPr>
              <a:t>«Признание»</a:t>
            </a:r>
          </a:p>
        </p:txBody>
      </p:sp>
      <p:pic>
        <p:nvPicPr>
          <p:cNvPr id="20" name="Picture 3" descr="Z:\Пронин К.В\Награды\НаградыКО\ЗАСЛУЖЕННЫЙ ИЗОБРЕТАТЕЛЬ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943" r="22020" b="2087"/>
          <a:stretch/>
        </p:blipFill>
        <p:spPr bwMode="auto">
          <a:xfrm>
            <a:off x="611560" y="4149080"/>
            <a:ext cx="802644" cy="10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Z:\Пронин К.В\Награды\НаградыКО\Почетный гражданин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0" y="4163212"/>
            <a:ext cx="1095856" cy="1414617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>
                <a:alpha val="4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pronin.kv\Pictures\награды КО\За благотворительность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67">
            <a:off x="5063216" y="4363913"/>
            <a:ext cx="1563795" cy="1172845"/>
          </a:xfrm>
          <a:prstGeom prst="rect">
            <a:avLst/>
          </a:prstGeom>
          <a:noFill/>
          <a:effectLst>
            <a:outerShdw dist="50800" dir="2700000" sx="95000" sy="95000" algn="tl" rotWithShape="0">
              <a:schemeClr val="tx1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pronin.kv\Pictures\награды КО\Признание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152128" cy="1536170"/>
          </a:xfrm>
          <a:prstGeom prst="rect">
            <a:avLst/>
          </a:prstGeom>
          <a:noFill/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51520" y="3351388"/>
            <a:ext cx="2088232" cy="50405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орден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Труд. </a:t>
            </a:r>
            <a:r>
              <a:rPr lang="ru-RU" sz="1400" b="1" dirty="0" err="1" smtClean="0">
                <a:solidFill>
                  <a:schemeClr val="tx1"/>
                </a:solidFill>
              </a:rPr>
              <a:t>Доблесть.Честь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11760" y="3356992"/>
            <a:ext cx="2088232" cy="503776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медаль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Труд. </a:t>
            </a:r>
            <a:r>
              <a:rPr lang="ru-RU" sz="1400" b="1" dirty="0" err="1" smtClean="0">
                <a:solidFill>
                  <a:schemeClr val="tx1"/>
                </a:solidFill>
              </a:rPr>
              <a:t>Доблесть.Честь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3356992"/>
            <a:ext cx="2088232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медаль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«Материнская слава»</a:t>
            </a:r>
            <a:r>
              <a:rPr lang="ru-RU" sz="1400" dirty="0">
                <a:solidFill>
                  <a:schemeClr val="tx1"/>
                </a:solidFill>
              </a:rPr>
              <a:t> трех степеней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67247" y="3356992"/>
            <a:ext cx="2088232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медаль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«За верность отцовскому долгу»</a:t>
            </a:r>
          </a:p>
        </p:txBody>
      </p:sp>
    </p:spTree>
    <p:extLst>
      <p:ext uri="{BB962C8B-B14F-4D97-AF65-F5344CB8AC3E}">
        <p14:creationId xmlns:p14="http://schemas.microsoft.com/office/powerpoint/2010/main" val="17747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78826" cy="432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Награды Костромской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8844" y="4061019"/>
            <a:ext cx="2813386" cy="720080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Почетная грамота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администрации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Костромской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5462" y="4927501"/>
            <a:ext cx="2812572" cy="747414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Благодарственное письмо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администрации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Костромской области</a:t>
            </a:r>
          </a:p>
        </p:txBody>
      </p:sp>
      <p:pic>
        <p:nvPicPr>
          <p:cNvPr id="2051" name="Picture 3" descr="Z:\Пронин К.В\Награды\НаградыКО\Почетная грамо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4" y="762458"/>
            <a:ext cx="4693964" cy="32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Пронин К.В\Награды\НаградыКО\Благодарственное письм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8938"/>
            <a:ext cx="2300134" cy="325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Пронин К.В\Награды\НаградыКО\Благодарност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47124"/>
            <a:ext cx="2278767" cy="32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05297" y="5805264"/>
            <a:ext cx="2812572" cy="747414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Благодарность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губернатора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Костромской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369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95536" y="1556792"/>
            <a:ext cx="8400815" cy="2808312"/>
          </a:xfrm>
          <a:prstGeom prst="roundRect">
            <a:avLst>
              <a:gd name="adj" fmla="val 0"/>
            </a:avLst>
          </a:prstGeom>
          <a:solidFill>
            <a:schemeClr val="bg1">
              <a:alpha val="76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Граждане Российской </a:t>
            </a:r>
            <a:r>
              <a:rPr lang="ru-RU" dirty="0">
                <a:solidFill>
                  <a:schemeClr val="tx1"/>
                </a:solidFill>
              </a:rPr>
              <a:t>Федерации, иностранные граждане и лица без </a:t>
            </a:r>
            <a:r>
              <a:rPr lang="ru-RU" dirty="0" smtClean="0">
                <a:solidFill>
                  <a:schemeClr val="tx1"/>
                </a:solidFill>
              </a:rPr>
              <a:t>гражданства</a:t>
            </a:r>
            <a:endParaRPr lang="ru-RU" dirty="0">
              <a:solidFill>
                <a:schemeClr val="tx1"/>
              </a:solidFill>
            </a:endParaRPr>
          </a:p>
          <a:p>
            <a:pPr indent="457200" algn="just"/>
            <a:endParaRPr lang="ru-RU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Количество лиц</a:t>
            </a:r>
            <a:r>
              <a:rPr lang="ru-RU" dirty="0">
                <a:solidFill>
                  <a:schemeClr val="tx1"/>
                </a:solidFill>
              </a:rPr>
              <a:t>, награжденных медалью «Материнская слава» трех степеней и медалью «За верность отцовскому долгу», не может быть более тридцати в </a:t>
            </a:r>
            <a:r>
              <a:rPr lang="ru-RU" dirty="0" smtClean="0">
                <a:solidFill>
                  <a:schemeClr val="tx1"/>
                </a:solidFill>
              </a:rPr>
              <a:t>год.</a:t>
            </a:r>
          </a:p>
          <a:p>
            <a:pPr indent="457200" algn="just"/>
            <a:endParaRPr lang="ru-RU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Количество лиц</a:t>
            </a:r>
            <a:r>
              <a:rPr lang="ru-RU" dirty="0">
                <a:solidFill>
                  <a:schemeClr val="tx1"/>
                </a:solidFill>
              </a:rPr>
              <a:t>, удостоенных почетных званий Костромской области, не может быть более трех в год по каждому почетному </a:t>
            </a:r>
            <a:r>
              <a:rPr lang="ru-RU" dirty="0" smtClean="0">
                <a:solidFill>
                  <a:schemeClr val="tx1"/>
                </a:solidFill>
              </a:rPr>
              <a:t>званию.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6480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Наградами Костромской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почетными званиями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Костромской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награждаются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ronin.kv\Pictures\Контруры людей\группа-перспектива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/>
        </p:blipFill>
        <p:spPr bwMode="auto">
          <a:xfrm>
            <a:off x="395536" y="3429000"/>
            <a:ext cx="3209312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195736" y="5445224"/>
            <a:ext cx="6552192" cy="648072"/>
          </a:xfrm>
          <a:prstGeom prst="roundRect">
            <a:avLst>
              <a:gd name="adj" fmla="val 0"/>
            </a:avLst>
          </a:prstGeom>
          <a:solidFill>
            <a:srgbClr val="FAD2E3">
              <a:alpha val="84706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dirty="0" smtClean="0">
                <a:solidFill>
                  <a:schemeClr val="tx1"/>
                </a:solidFill>
              </a:rPr>
              <a:t>Наград Костромской области не могут </a:t>
            </a:r>
            <a:r>
              <a:rPr lang="ru-RU" dirty="0">
                <a:solidFill>
                  <a:schemeClr val="tx1"/>
                </a:solidFill>
              </a:rPr>
              <a:t>быть удостоены лица, имеющие неснятую или непогашенную судимость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nin.kv\Pictures\manturov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05" y="3285823"/>
            <a:ext cx="790846" cy="10310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nin.kv\Pictures\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29" y="3070665"/>
            <a:ext cx="798772" cy="9960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>
            <a:off x="323528" y="1700808"/>
            <a:ext cx="2592288" cy="936104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effectLst>
            <a:outerShdw blurRad="50800" dist="38100" dir="2700000" algn="tl" rotWithShape="0">
              <a:prstClr val="black">
                <a:alpha val="86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Департамент агропромышленного комплекса Костромской области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1196752"/>
            <a:ext cx="6912767" cy="360040"/>
          </a:xfrm>
          <a:prstGeom prst="roundRect">
            <a:avLst>
              <a:gd name="adj" fmla="val 0"/>
            </a:avLst>
          </a:prstGeom>
          <a:solidFill>
            <a:schemeClr val="bg1">
              <a:alpha val="76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Инициаторами представления к награждению могут выступать: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6480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наградой Костромской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к присвоению почетного звания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Костромской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1891" y="2636912"/>
            <a:ext cx="5667819" cy="648072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представительные </a:t>
            </a:r>
            <a:r>
              <a:rPr lang="ru-RU" dirty="0">
                <a:solidFill>
                  <a:schemeClr val="tx1"/>
                </a:solidFill>
              </a:rPr>
              <a:t>органы муниципальных образований Костромской </a:t>
            </a:r>
            <a:r>
              <a:rPr lang="ru-RU" dirty="0" smtClean="0">
                <a:solidFill>
                  <a:schemeClr val="tx1"/>
                </a:solidFill>
              </a:rPr>
              <a:t>области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4537" y="3429000"/>
            <a:ext cx="5667819" cy="645472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главы </a:t>
            </a:r>
            <a:r>
              <a:rPr lang="ru-RU" dirty="0">
                <a:solidFill>
                  <a:schemeClr val="tx1"/>
                </a:solidFill>
              </a:rPr>
              <a:t>муниципальных образований Костромской </a:t>
            </a:r>
            <a:r>
              <a:rPr lang="ru-RU" dirty="0" smtClean="0">
                <a:solidFill>
                  <a:schemeClr val="tx1"/>
                </a:solidFill>
              </a:rPr>
              <a:t>области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1890" y="4231920"/>
            <a:ext cx="5667819" cy="648071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территориальные </a:t>
            </a:r>
            <a:r>
              <a:rPr lang="ru-RU" dirty="0">
                <a:solidFill>
                  <a:schemeClr val="tx1"/>
                </a:solidFill>
              </a:rPr>
              <a:t>органы федеральных органов исполнительной </a:t>
            </a:r>
            <a:r>
              <a:rPr lang="ru-RU" dirty="0" smtClean="0">
                <a:solidFill>
                  <a:schemeClr val="tx1"/>
                </a:solidFill>
              </a:rPr>
              <a:t>власти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2704" y="4999407"/>
            <a:ext cx="5667819" cy="661841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организации </a:t>
            </a:r>
            <a:r>
              <a:rPr lang="ru-RU" dirty="0">
                <a:solidFill>
                  <a:schemeClr val="tx1"/>
                </a:solidFill>
              </a:rPr>
              <a:t>независимо от организационно-правовых форм и форм </a:t>
            </a:r>
            <a:r>
              <a:rPr lang="ru-RU" dirty="0" smtClean="0">
                <a:solidFill>
                  <a:schemeClr val="tx1"/>
                </a:solidFill>
              </a:rPr>
              <a:t>собственности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4537" y="5762375"/>
            <a:ext cx="5667819" cy="661841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</a:rPr>
              <a:t>общественные </a:t>
            </a:r>
            <a:r>
              <a:rPr lang="ru-RU" dirty="0">
                <a:solidFill>
                  <a:schemeClr val="tx1"/>
                </a:solidFill>
              </a:rPr>
              <a:t>и религиозные </a:t>
            </a:r>
            <a:r>
              <a:rPr lang="ru-RU" dirty="0" smtClean="0">
                <a:solidFill>
                  <a:schemeClr val="tx1"/>
                </a:solidFill>
              </a:rPr>
              <a:t>объединения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pronin.kv\Pictures\герб костромской област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10"/>
            <a:ext cx="432047" cy="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21891" y="1844824"/>
            <a:ext cx="5667819" cy="648072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</a:rPr>
              <a:t>органы государственной власти Костромской </a:t>
            </a:r>
            <a:r>
              <a:rPr lang="ru-RU" dirty="0" smtClean="0">
                <a:solidFill>
                  <a:schemeClr val="tx1"/>
                </a:solidFill>
              </a:rPr>
              <a:t>области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ronin.kv\Pictures\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02316" cy="9960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процесс 17"/>
          <p:cNvSpPr/>
          <p:nvPr/>
        </p:nvSpPr>
        <p:spPr>
          <a:xfrm>
            <a:off x="337777" y="4555955"/>
            <a:ext cx="2592288" cy="936104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Территориальное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управление </a:t>
            </a:r>
            <a:r>
              <a:rPr lang="ru-RU" sz="1400" b="1" dirty="0" err="1">
                <a:solidFill>
                  <a:schemeClr val="tx1"/>
                </a:solidFill>
              </a:rPr>
              <a:t>Росимущества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Костромской области</a:t>
            </a:r>
          </a:p>
        </p:txBody>
      </p:sp>
      <p:pic>
        <p:nvPicPr>
          <p:cNvPr id="19" name="Picture 3" descr="C:\Users\pronin.kv\Pictures\герб костромской област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53" y="4597377"/>
            <a:ext cx="432047" cy="3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nin.kv\Pictures\герб росси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6" y="4581128"/>
            <a:ext cx="403748" cy="4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ronin.kv\Pictures\эмблема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1529" r="7742" b="5217"/>
          <a:stretch/>
        </p:blipFill>
        <p:spPr bwMode="auto">
          <a:xfrm>
            <a:off x="286399" y="5661248"/>
            <a:ext cx="882594" cy="10206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9829" y="5805264"/>
            <a:ext cx="2102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Войсковое казачье общество </a:t>
            </a:r>
            <a:r>
              <a:rPr lang="ru-RU" sz="1400" dirty="0"/>
              <a:t>«Центральное казачье войско»</a:t>
            </a:r>
          </a:p>
        </p:txBody>
      </p:sp>
    </p:spTree>
    <p:extLst>
      <p:ext uri="{BB962C8B-B14F-4D97-AF65-F5344CB8AC3E}">
        <p14:creationId xmlns:p14="http://schemas.microsoft.com/office/powerpoint/2010/main" val="1468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325205" y="4509120"/>
            <a:ext cx="8433919" cy="1800200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  <a:alpha val="55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Комиссия </a:t>
            </a:r>
            <a:r>
              <a:rPr lang="ru-RU" sz="1600" dirty="0">
                <a:solidFill>
                  <a:schemeClr val="tx1"/>
                </a:solidFill>
              </a:rPr>
              <a:t>формируется губернатором Костромской области и Костромской областной Думой на паритетной основе и состоит из 14 </a:t>
            </a:r>
            <a:r>
              <a:rPr lang="ru-RU" sz="1600" dirty="0" smtClean="0">
                <a:solidFill>
                  <a:schemeClr val="tx1"/>
                </a:solidFill>
              </a:rPr>
              <a:t>членов.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Комиссия является консультативным органом, осуществляющим свои полномочия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общественных началах.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Комиссия рассматривает представление к награждению </a:t>
            </a:r>
            <a:r>
              <a:rPr lang="ru-RU" sz="1600" dirty="0" smtClean="0">
                <a:solidFill>
                  <a:schemeClr val="tx1"/>
                </a:solidFill>
              </a:rPr>
              <a:t>или </a:t>
            </a:r>
            <a:r>
              <a:rPr lang="ru-RU" sz="1600" dirty="0">
                <a:solidFill>
                  <a:schemeClr val="tx1"/>
                </a:solidFill>
              </a:rPr>
              <a:t>к присвоению почетного звания Костромской области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готовит по ним </a:t>
            </a:r>
            <a:r>
              <a:rPr lang="ru-RU" sz="1600" dirty="0" smtClean="0">
                <a:solidFill>
                  <a:schemeClr val="tx1"/>
                </a:solidFill>
              </a:rPr>
              <a:t>заключение.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6480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наградой Костромской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к присвоению почетного звания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Костромской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206" y="1196752"/>
            <a:ext cx="3814746" cy="641497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главы </a:t>
            </a:r>
            <a:r>
              <a:rPr lang="ru-RU" dirty="0">
                <a:solidFill>
                  <a:schemeClr val="tx1"/>
                </a:solidFill>
              </a:rPr>
              <a:t>муниципальных образований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Костромской области, организации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3933056"/>
            <a:ext cx="3814746" cy="64807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комиссия </a:t>
            </a:r>
            <a:r>
              <a:rPr lang="ru-RU" dirty="0">
                <a:solidFill>
                  <a:schemeClr val="tx1"/>
                </a:solidFill>
              </a:rPr>
              <a:t>по наградам Костромской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44379" y="1176408"/>
            <a:ext cx="3814746" cy="661841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общественные </a:t>
            </a:r>
            <a:r>
              <a:rPr lang="ru-RU" dirty="0">
                <a:solidFill>
                  <a:schemeClr val="tx1"/>
                </a:solidFill>
              </a:rPr>
              <a:t>и религиозные </a:t>
            </a:r>
            <a:r>
              <a:rPr lang="ru-RU" dirty="0" smtClean="0">
                <a:solidFill>
                  <a:schemeClr val="tx1"/>
                </a:solidFill>
              </a:rPr>
              <a:t>объединения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5206" y="2129551"/>
            <a:ext cx="3814746" cy="645472"/>
          </a:xfrm>
          <a:prstGeom prst="roundRect">
            <a:avLst>
              <a:gd name="adj" fmla="val 0"/>
            </a:avLst>
          </a:prstGeom>
          <a:solidFill>
            <a:srgbClr val="FFFF00">
              <a:alpha val="55000"/>
            </a:srgb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отраслевой орган исполнительной власти Костромской области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08104" y="1877325"/>
            <a:ext cx="144016" cy="2098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347864" y="1838249"/>
            <a:ext cx="144016" cy="366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347864" y="2743445"/>
            <a:ext cx="144016" cy="1232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2957585"/>
            <a:ext cx="7128791" cy="75944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Представление </a:t>
            </a:r>
            <a:r>
              <a:rPr lang="ru-RU" sz="1600" dirty="0" smtClean="0">
                <a:solidFill>
                  <a:schemeClr val="tx1"/>
                </a:solidFill>
              </a:rPr>
              <a:t>и наградной </a:t>
            </a:r>
            <a:r>
              <a:rPr lang="ru-RU" sz="1600" dirty="0">
                <a:solidFill>
                  <a:schemeClr val="tx1"/>
                </a:solidFill>
              </a:rPr>
              <a:t>лист.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Форма </a:t>
            </a:r>
            <a:r>
              <a:rPr lang="ru-RU" sz="1600" dirty="0">
                <a:solidFill>
                  <a:schemeClr val="tx1"/>
                </a:solidFill>
              </a:rPr>
              <a:t>наградного листа утверждена губернатором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Постановление губернатора Костромской области от 18.08.2009  № 170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 rot="20503835">
            <a:off x="311451" y="4801224"/>
            <a:ext cx="1668593" cy="1644393"/>
          </a:xfrm>
          <a:prstGeom prst="verticalScroll">
            <a:avLst/>
          </a:prstGeom>
          <a:solidFill>
            <a:schemeClr val="bg2">
              <a:lumMod val="9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Постановление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Губернатора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Костромской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ronin.kv\Documents\Методика\Презентации\Контруры людей\комиссия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269"/>
            <a:ext cx="1692696" cy="126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195736" y="3988188"/>
            <a:ext cx="6624736" cy="792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Совет Костромской областной Думы </a:t>
            </a:r>
            <a:r>
              <a:rPr lang="ru-RU" sz="1600" b="1" dirty="0">
                <a:solidFill>
                  <a:schemeClr val="tx1"/>
                </a:solidFill>
              </a:rPr>
              <a:t>в течение десяти дней </a:t>
            </a:r>
            <a:r>
              <a:rPr lang="ru-RU" sz="1600" dirty="0">
                <a:solidFill>
                  <a:schemeClr val="tx1"/>
                </a:solidFill>
              </a:rPr>
              <a:t>принимает решение по внесенному губернатором Костромской области представлению.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5736" y="2617161"/>
            <a:ext cx="6624736" cy="792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 течение 10 дней </a:t>
            </a:r>
            <a:r>
              <a:rPr lang="ru-RU" sz="1600" dirty="0">
                <a:solidFill>
                  <a:schemeClr val="tx1"/>
                </a:solidFill>
              </a:rPr>
              <a:t>рассматривает представление к </a:t>
            </a:r>
            <a:r>
              <a:rPr lang="ru-RU" sz="1600" dirty="0" smtClean="0">
                <a:solidFill>
                  <a:schemeClr val="tx1"/>
                </a:solidFill>
              </a:rPr>
              <a:t>награждению и заключение комиссии.  Вносит представление в Костромскую областную Думу для согласования.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484784"/>
            <a:ext cx="6624736" cy="57606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Комиссия рассматривает представление к </a:t>
            </a:r>
            <a:r>
              <a:rPr lang="ru-RU" sz="1600" dirty="0" smtClean="0">
                <a:solidFill>
                  <a:schemeClr val="tx1"/>
                </a:solidFill>
              </a:rPr>
              <a:t>награждению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течение месяца </a:t>
            </a:r>
            <a:r>
              <a:rPr lang="ru-RU" sz="1600" dirty="0">
                <a:solidFill>
                  <a:schemeClr val="tx1"/>
                </a:solidFill>
              </a:rPr>
              <a:t>со дня </a:t>
            </a:r>
            <a:r>
              <a:rPr lang="ru-RU" sz="1600" dirty="0" smtClean="0">
                <a:solidFill>
                  <a:schemeClr val="tx1"/>
                </a:solidFill>
              </a:rPr>
              <a:t>поступления </a:t>
            </a:r>
            <a:r>
              <a:rPr lang="ru-RU" sz="1600" dirty="0">
                <a:solidFill>
                  <a:schemeClr val="tx1"/>
                </a:solidFill>
              </a:rPr>
              <a:t>и готовит по </a:t>
            </a:r>
            <a:r>
              <a:rPr lang="ru-RU" sz="1600" dirty="0" smtClean="0">
                <a:solidFill>
                  <a:schemeClr val="tx1"/>
                </a:solidFill>
              </a:rPr>
              <a:t>нему </a:t>
            </a:r>
            <a:r>
              <a:rPr lang="ru-RU" sz="1600" dirty="0">
                <a:solidFill>
                  <a:schemeClr val="tx1"/>
                </a:solidFill>
              </a:rPr>
              <a:t>заключение.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6480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Представление к награждению наградой Костромской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к присвоению почетного звания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Костромской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124744"/>
            <a:ext cx="5040560" cy="43204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Комиссия по </a:t>
            </a:r>
            <a:r>
              <a:rPr lang="ru-RU" dirty="0">
                <a:solidFill>
                  <a:schemeClr val="tx1"/>
                </a:solidFill>
              </a:rPr>
              <a:t>наградам Костромской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2204864"/>
            <a:ext cx="3814746" cy="43204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Губернатор Костромской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3573016"/>
            <a:ext cx="3814746" cy="43204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Костромская областная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5353465"/>
            <a:ext cx="6624736" cy="792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Издает постановление </a:t>
            </a:r>
            <a:r>
              <a:rPr lang="ru-RU" sz="1600" dirty="0">
                <a:solidFill>
                  <a:schemeClr val="tx1"/>
                </a:solidFill>
              </a:rPr>
              <a:t>о награждении лица, представленного к награждению наградой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области, или </a:t>
            </a:r>
            <a:r>
              <a:rPr lang="ru-RU" sz="1600" dirty="0">
                <a:solidFill>
                  <a:schemeClr val="tx1"/>
                </a:solidFill>
              </a:rPr>
              <a:t>о присвоении </a:t>
            </a:r>
            <a:r>
              <a:rPr lang="ru-RU" sz="1600" dirty="0" smtClean="0">
                <a:solidFill>
                  <a:schemeClr val="tx1"/>
                </a:solidFill>
              </a:rPr>
              <a:t>лицу </a:t>
            </a:r>
            <a:r>
              <a:rPr lang="ru-RU" sz="1600" dirty="0">
                <a:solidFill>
                  <a:schemeClr val="tx1"/>
                </a:solidFill>
              </a:rPr>
              <a:t>почетного звания Костромской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9632" y="4941168"/>
            <a:ext cx="3814746" cy="43204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3333FF">
                <a:alpha val="39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Губернатор Костромской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744">
            <a:off x="564275" y="5107099"/>
            <a:ext cx="387928" cy="3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Денежное поощрение лиц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удостоенных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наград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Костромской области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почетных званий Костромской области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17509"/>
              </p:ext>
            </p:extLst>
          </p:nvPr>
        </p:nvGraphicFramePr>
        <p:xfrm>
          <a:off x="467544" y="1268760"/>
          <a:ext cx="83282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575720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Награда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Размер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ЕДВ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орден «Труд. Доблесть. Честь»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тысяч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 «Труд. Доблесть. Честь»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тысяч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 «Материнская слава» I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тысяч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 «Материнская слава» II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тысяч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 «Материнская слава» III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тысяч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медаль «За верность отцовскому долгу»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тысяч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1676"/>
            <a:ext cx="3640277" cy="242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t="20315" r="6714" b="8066"/>
          <a:stretch/>
        </p:blipFill>
        <p:spPr bwMode="auto">
          <a:xfrm>
            <a:off x="4860032" y="3960657"/>
            <a:ext cx="3600400" cy="245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4AF8C160990C419F58D49AEC74C3C1" ma:contentTypeVersion="" ma:contentTypeDescription="Создание документа." ma:contentTypeScope="" ma:versionID="0e3a354e6e508d2146debf685a748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672075393d662ceed20846c522b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5A48F-5BA0-41B6-A5AB-F4F2D618E0AF}"/>
</file>

<file path=customXml/itemProps2.xml><?xml version="1.0" encoding="utf-8"?>
<ds:datastoreItem xmlns:ds="http://schemas.openxmlformats.org/officeDocument/2006/customXml" ds:itemID="{E6A1A1B6-C6CB-4614-865C-C18E93D3FB83}"/>
</file>

<file path=customXml/itemProps3.xml><?xml version="1.0" encoding="utf-8"?>
<ds:datastoreItem xmlns:ds="http://schemas.openxmlformats.org/officeDocument/2006/customXml" ds:itemID="{6F7F46F3-A371-473A-98EB-F757F6FAD2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1379</Words>
  <Application>Microsoft Office PowerPoint</Application>
  <PresentationFormat>Экран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Candara</vt:lpstr>
      <vt:lpstr>Symbol</vt:lpstr>
      <vt:lpstr>Tahoma</vt:lpstr>
      <vt:lpstr>Times New Roman</vt:lpstr>
      <vt:lpstr>Times New Roman CYR</vt:lpstr>
      <vt:lpstr>Волна</vt:lpstr>
      <vt:lpstr>Презентация PowerPoint</vt:lpstr>
      <vt:lpstr>Полномочия по наградной политике</vt:lpstr>
      <vt:lpstr>Награды Костромской области</vt:lpstr>
      <vt:lpstr>Награды Костромской области</vt:lpstr>
      <vt:lpstr>Наградами Костромской области и почетными званиями Костромской области награждаются</vt:lpstr>
      <vt:lpstr>Представление к награждению наградой Костромской области  или к присвоению почетного звания Костромской области</vt:lpstr>
      <vt:lpstr>Представление к награждению наградой Костромской области  или к присвоению почетного звания Костромской области</vt:lpstr>
      <vt:lpstr>Представление к награждению наградой Костромской области  или к присвоению почетного звания Костромской области</vt:lpstr>
      <vt:lpstr>Денежное поощрение лиц, удостоенных  наград Костромской области и почетных званий Костромской области</vt:lpstr>
      <vt:lpstr>Почетный гражданин Костромской области</vt:lpstr>
      <vt:lpstr>Почетная грамота и Благодарственное письмо администрации Костромской области</vt:lpstr>
      <vt:lpstr>Представление к награждению Почетной грамотой администрации Костромской области</vt:lpstr>
      <vt:lpstr>Представление к награждению Почетной грамотой администрации Костромской области</vt:lpstr>
      <vt:lpstr>Государственные награды Российской Федерации</vt:lpstr>
      <vt:lpstr>Ведомственные награды Министерства образования  и науки Российской Федерации</vt:lpstr>
      <vt:lpstr>Ведомственные награды Министерства образования  и науки Российской Федерации</vt:lpstr>
      <vt:lpstr>Представление к награждению ведомственными наградами Министерства образования  и науки Российской Федерации</vt:lpstr>
      <vt:lpstr>Представление к награждению ведомственными наградами Министерства образования  и науки Российской Федерации</vt:lpstr>
      <vt:lpstr>Представление к награждению ведомственными наградами Министерства образования  и науки Российской Федерации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Б. Тестова</dc:creator>
  <cp:lastModifiedBy>user</cp:lastModifiedBy>
  <cp:revision>569</cp:revision>
  <dcterms:created xsi:type="dcterms:W3CDTF">2012-12-05T10:15:24Z</dcterms:created>
  <dcterms:modified xsi:type="dcterms:W3CDTF">2017-12-28T05:56:11Z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0x010100444AF8C160990C419F58D49AEC74C3C1</vt:lpwstr>
  </property>
</Properties>
</file>