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B40D61-E60F-4123-B455-3E107BBD771C}" type="datetimeFigureOut">
              <a:rPr lang="ru-RU" smtClean="0"/>
              <a:pPr/>
              <a:t>26.04.2013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3B9DB4-4939-48F5-9377-43FF923D8A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142852"/>
            <a:ext cx="5114778" cy="357190"/>
          </a:xfrm>
        </p:spPr>
        <p:txBody>
          <a:bodyPr>
            <a:noAutofit/>
          </a:bodyPr>
          <a:lstStyle/>
          <a:p>
            <a:pPr algn="l"/>
            <a:r>
              <a:rPr lang="ru-RU" sz="1400" b="1" dirty="0" smtClean="0"/>
              <a:t>Муниципальное общеобразовательное учреждение</a:t>
            </a:r>
          </a:p>
          <a:p>
            <a:pPr algn="l"/>
            <a:r>
              <a:rPr lang="ru-RU" sz="1400" b="1" dirty="0" smtClean="0"/>
              <a:t>Андреевская средняя общеобразовательная школа</a:t>
            </a:r>
            <a:endParaRPr lang="ru-RU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785926"/>
            <a:ext cx="5857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Соответствие программы </a:t>
            </a:r>
            <a:r>
              <a:rPr lang="ru-RU" sz="2800" b="1" dirty="0" smtClean="0"/>
              <a:t>«</a:t>
            </a:r>
            <a:r>
              <a:rPr lang="ru-RU" sz="2800" b="1" dirty="0" err="1" smtClean="0"/>
              <a:t>Социокультурные</a:t>
            </a:r>
            <a:r>
              <a:rPr lang="ru-RU" sz="2800" b="1" dirty="0" smtClean="0"/>
              <a:t> истоки» </a:t>
            </a:r>
            <a:r>
              <a:rPr lang="ru-RU" sz="2800" b="1" dirty="0" smtClean="0"/>
              <a:t>требованиям ФГОС </a:t>
            </a:r>
            <a:r>
              <a:rPr lang="ru-RU" sz="2800" b="1" smtClean="0"/>
              <a:t>и </a:t>
            </a:r>
          </a:p>
          <a:p>
            <a:pPr algn="ctr"/>
            <a:r>
              <a:rPr lang="ru-RU" sz="2800" b="1" smtClean="0"/>
              <a:t>ее реализация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в МОУ Андреевская СОШ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49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000792" cy="421484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100010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Уровень </a:t>
            </a:r>
            <a:r>
              <a:rPr lang="ru-RU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обученности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детей по предмету «Истоки» на протяжении многих лет остаётся стабильно высоким:</a:t>
            </a:r>
            <a:endParaRPr lang="ru-RU" sz="1600" dirty="0" smtClean="0">
              <a:latin typeface="Arial" pitchFamily="34" charset="0"/>
              <a:ea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idx="1"/>
          </p:nvPr>
        </p:nvGraphicFramePr>
        <p:xfrm>
          <a:off x="642910" y="1214422"/>
          <a:ext cx="6286543" cy="1857389"/>
        </p:xfrm>
        <a:graphic>
          <a:graphicData uri="http://schemas.openxmlformats.org/drawingml/2006/table">
            <a:tbl>
              <a:tblPr/>
              <a:tblGrid>
                <a:gridCol w="1582397"/>
                <a:gridCol w="1582397"/>
                <a:gridCol w="1582397"/>
                <a:gridCol w="1539352"/>
              </a:tblGrid>
              <a:tr h="742955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положительные отметки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по результатам внешнего мониторинга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(9 класс)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78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433" marR="464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786058"/>
            <a:ext cx="5500726" cy="3286148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28" y="571480"/>
          <a:ext cx="6572295" cy="2030740"/>
        </p:xfrm>
        <a:graphic>
          <a:graphicData uri="http://schemas.openxmlformats.org/drawingml/2006/table">
            <a:tbl>
              <a:tblPr/>
              <a:tblGrid>
                <a:gridCol w="1654324"/>
                <a:gridCol w="1654324"/>
                <a:gridCol w="1654324"/>
                <a:gridCol w="1609323"/>
              </a:tblGrid>
              <a:tr h="771530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положительные отметки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0480" algn="ctr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результатам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внешнего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мониторинга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(9 класс)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765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283" marR="672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85728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5601" name="Диаграм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928934"/>
            <a:ext cx="5715040" cy="3214710"/>
          </a:xfrm>
          <a:prstGeom prst="rect">
            <a:avLst/>
          </a:prstGeom>
          <a:noFill/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285852" y="714356"/>
          <a:ext cx="6667504" cy="2000265"/>
        </p:xfrm>
        <a:graphic>
          <a:graphicData uri="http://schemas.openxmlformats.org/drawingml/2006/table">
            <a:tbl>
              <a:tblPr/>
              <a:tblGrid>
                <a:gridCol w="1678939"/>
                <a:gridCol w="1678939"/>
                <a:gridCol w="1678939"/>
                <a:gridCol w="1630687"/>
              </a:tblGrid>
              <a:tr h="800106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00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3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1600" b="1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84" marR="61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00166" y="357166"/>
          <a:ext cx="6096001" cy="2682240"/>
        </p:xfrm>
        <a:graphic>
          <a:graphicData uri="http://schemas.openxmlformats.org/drawingml/2006/table">
            <a:tbl>
              <a:tblPr/>
              <a:tblGrid>
                <a:gridCol w="1534444"/>
                <a:gridCol w="1534444"/>
                <a:gridCol w="1534444"/>
                <a:gridCol w="1492669"/>
              </a:tblGrid>
              <a:tr h="53870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положительные отметки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результатам внутришкольного контроля (административные контрольные работы)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5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2009-20010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69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8" marR="673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25" name="Диаграмма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457203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500042"/>
          <a:ext cx="6096000" cy="2682240"/>
        </p:xfrm>
        <a:graphic>
          <a:graphicData uri="http://schemas.openxmlformats.org/drawingml/2006/table">
            <a:tbl>
              <a:tblPr/>
              <a:tblGrid>
                <a:gridCol w="1604086"/>
                <a:gridCol w="1604086"/>
                <a:gridCol w="1443914"/>
                <a:gridCol w="1443914"/>
              </a:tblGrid>
              <a:tr h="340440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класс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«4» и «5» по результатам внутришкольного контроля (административные контрольные работы)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89%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220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32" marR="638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7649" name="Диаграмма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286124"/>
            <a:ext cx="521497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674" name="Диаграмма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71678"/>
            <a:ext cx="5715040" cy="40005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928670"/>
            <a:ext cx="5929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Динамика показателей качества знаний учеников 5-9 классов</a:t>
            </a:r>
          </a:p>
          <a:p>
            <a:pPr algn="ctr"/>
            <a:r>
              <a:rPr lang="ru-RU" b="1" dirty="0" smtClean="0"/>
              <a:t>(учащиеся 2-4 классов обучаются без отметок)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1604" y="928670"/>
            <a:ext cx="592935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sz="2800" b="1" dirty="0" smtClean="0">
                <a:solidFill>
                  <a:schemeClr val="bg1"/>
                </a:solidFill>
              </a:rPr>
              <a:t> технологии 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Диалоговое обучение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Метод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социокультурного</a:t>
            </a:r>
            <a:r>
              <a:rPr lang="ru-RU" sz="2400" b="1" i="1" dirty="0" smtClean="0">
                <a:solidFill>
                  <a:schemeClr val="bg1"/>
                </a:solidFill>
              </a:rPr>
              <a:t> присоединения</a:t>
            </a:r>
          </a:p>
          <a:p>
            <a:pPr lvl="0"/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Использование всех типов восприятия ребенком</a:t>
            </a:r>
          </a:p>
          <a:p>
            <a:pPr lvl="0"/>
            <a:endParaRPr lang="ru-RU" sz="2400" b="1" i="1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Активные формы обучения -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sz="2400" b="1" i="1" dirty="0" smtClean="0">
                <a:solidFill>
                  <a:schemeClr val="bg1"/>
                </a:solidFill>
              </a:rPr>
              <a:t> тренинги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928670"/>
            <a:ext cx="800105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Принципы проведения тренингов 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активности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опоры на позитивный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социокультурный</a:t>
            </a:r>
            <a:r>
              <a:rPr lang="ru-RU" sz="2400" b="1" i="1" dirty="0" smtClean="0">
                <a:solidFill>
                  <a:schemeClr val="bg1"/>
                </a:solidFill>
              </a:rPr>
              <a:t> опыт участников тренинга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творческой позиции участников тренинга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рефлексивной оценки результатов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диалогового общения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положительного подкрепления результатов деятельности</a:t>
            </a:r>
            <a:endParaRPr lang="ru-RU" sz="2400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1"/>
                </a:solidFill>
              </a:rPr>
              <a:t>Принцип психологической безопасности  и доверия в группе.</a:t>
            </a:r>
            <a:r>
              <a:rPr lang="ru-RU" sz="2400" i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928670"/>
            <a:ext cx="800105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Инновационные технологии,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используемые на уроке предмета «Истоки»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когнитивно-коммуникативные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  <a:hlinkClick r:id="rId2" action="ppaction://hlinksldjump"/>
              </a:rPr>
              <a:t>проектная деятельность</a:t>
            </a:r>
            <a:r>
              <a:rPr lang="ru-RU" dirty="0" smtClean="0">
                <a:solidFill>
                  <a:schemeClr val="bg1"/>
                </a:solidFill>
              </a:rPr>
              <a:t>, конференции, круглые столы, ресурсный круг, монтаж, работа с таблицами, дискуссии, решение проблем и др.)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сотрудничающие </a:t>
            </a:r>
            <a:r>
              <a:rPr lang="ru-RU" dirty="0" smtClean="0">
                <a:solidFill>
                  <a:schemeClr val="bg1"/>
                </a:solidFill>
              </a:rPr>
              <a:t>(драматизация, ролевые игры, совместное составление рассказов и др.)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контролирующие</a:t>
            </a:r>
            <a:r>
              <a:rPr lang="ru-RU" dirty="0" smtClean="0">
                <a:solidFill>
                  <a:schemeClr val="bg1"/>
                </a:solidFill>
              </a:rPr>
              <a:t> (ведение 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«</a:t>
            </a:r>
            <a:r>
              <a:rPr lang="ru-RU" dirty="0" err="1" smtClean="0">
                <a:solidFill>
                  <a:schemeClr val="bg1"/>
                </a:solidFill>
                <a:hlinkClick r:id="rId3" action="ppaction://hlinksldjump"/>
              </a:rPr>
              <a:t>Портфолио</a:t>
            </a:r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» - «Моя первая книга» </a:t>
            </a:r>
            <a:r>
              <a:rPr lang="ru-RU" dirty="0" smtClean="0">
                <a:solidFill>
                  <a:schemeClr val="bg1"/>
                </a:solidFill>
              </a:rPr>
              <a:t>и др.)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мультимедийные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аудио-, видео-, компьютерные программы, создание презентаций)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klueva_00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klueva_00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klueva_00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877"/>
            <a:ext cx="400052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klueva_00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71876"/>
            <a:ext cx="4191005" cy="273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0" y="1214422"/>
            <a:ext cx="3429000" cy="9286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Из послания президента РФ федеральному собранию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714356"/>
            <a:ext cx="5143536" cy="6000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66"/>
            <a:ext cx="5500726" cy="60007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785794"/>
            <a:ext cx="50006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«Духовное единство народа и объединяющие нас моральные ценности – это такой же важный фактор развития, как политическая и экономическая стабильность,  и общество лишь тогда способно ставить и решать масштабные национальные задачи, когда у него есть общая система нравственных ориентиров, когда в стране хранят уважение к родному языку, к самобытным культурным ценностям, к памяти своих предков, к каждой странице нашей отечественной истории. Именно это национальное богатство является базой для укрепления единства и суверенитета страны, служит основой нашей повседневной жизни, фундаментом для экономических и политических отношений».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10001.jpg"/>
          <p:cNvPicPr>
            <a:picLocks noChangeAspect="1"/>
          </p:cNvPicPr>
          <p:nvPr/>
        </p:nvPicPr>
        <p:blipFill>
          <a:blip r:embed="rId2" cstate="print"/>
          <a:srcRect l="4367" t="3163" r="6119" b="3175"/>
          <a:stretch>
            <a:fillRect/>
          </a:stretch>
        </p:blipFill>
        <p:spPr>
          <a:xfrm rot="5400000">
            <a:off x="559275" y="-59265"/>
            <a:ext cx="1571636" cy="2261623"/>
          </a:xfrm>
          <a:prstGeom prst="rect">
            <a:avLst/>
          </a:prstGeom>
        </p:spPr>
      </p:pic>
      <p:pic>
        <p:nvPicPr>
          <p:cNvPr id="9" name="Рисунок 8" descr="10002.jpg"/>
          <p:cNvPicPr>
            <a:picLocks noChangeAspect="1"/>
          </p:cNvPicPr>
          <p:nvPr/>
        </p:nvPicPr>
        <p:blipFill>
          <a:blip r:embed="rId3" cstate="print"/>
          <a:srcRect l="5456" r="4583" b="3581"/>
          <a:stretch>
            <a:fillRect/>
          </a:stretch>
        </p:blipFill>
        <p:spPr>
          <a:xfrm rot="5400000">
            <a:off x="2872796" y="-86770"/>
            <a:ext cx="1571636" cy="2316632"/>
          </a:xfrm>
          <a:prstGeom prst="rect">
            <a:avLst/>
          </a:prstGeom>
        </p:spPr>
      </p:pic>
      <p:pic>
        <p:nvPicPr>
          <p:cNvPr id="10" name="Рисунок 9" descr="10003.jpg"/>
          <p:cNvPicPr>
            <a:picLocks noChangeAspect="1"/>
          </p:cNvPicPr>
          <p:nvPr/>
        </p:nvPicPr>
        <p:blipFill>
          <a:blip r:embed="rId4" cstate="print"/>
          <a:srcRect l="6338" t="4218" r="5800" b="1475"/>
          <a:stretch>
            <a:fillRect/>
          </a:stretch>
        </p:blipFill>
        <p:spPr>
          <a:xfrm rot="5400000">
            <a:off x="5000627" y="-23"/>
            <a:ext cx="1571637" cy="2143140"/>
          </a:xfrm>
          <a:prstGeom prst="rect">
            <a:avLst/>
          </a:prstGeom>
        </p:spPr>
      </p:pic>
      <p:pic>
        <p:nvPicPr>
          <p:cNvPr id="12" name="Рисунок 11" descr="10004.jpg"/>
          <p:cNvPicPr>
            <a:picLocks noChangeAspect="1"/>
          </p:cNvPicPr>
          <p:nvPr/>
        </p:nvPicPr>
        <p:blipFill>
          <a:blip r:embed="rId5" cstate="print"/>
          <a:srcRect l="1865" t="3855" r="8740" b="3644"/>
          <a:stretch>
            <a:fillRect/>
          </a:stretch>
        </p:blipFill>
        <p:spPr>
          <a:xfrm rot="5400000">
            <a:off x="7080052" y="63692"/>
            <a:ext cx="1556191" cy="2000264"/>
          </a:xfrm>
          <a:prstGeom prst="rect">
            <a:avLst/>
          </a:prstGeom>
        </p:spPr>
      </p:pic>
      <p:pic>
        <p:nvPicPr>
          <p:cNvPr id="13" name="Рисунок 12" descr="10005.jpg"/>
          <p:cNvPicPr>
            <a:picLocks noChangeAspect="1"/>
          </p:cNvPicPr>
          <p:nvPr/>
        </p:nvPicPr>
        <p:blipFill>
          <a:blip r:embed="rId6" cstate="print"/>
          <a:srcRect l="3888" t="4000" r="5501" b="4232"/>
          <a:stretch>
            <a:fillRect/>
          </a:stretch>
        </p:blipFill>
        <p:spPr>
          <a:xfrm rot="5400000">
            <a:off x="1179971" y="1963245"/>
            <a:ext cx="1643076" cy="2288570"/>
          </a:xfrm>
          <a:prstGeom prst="rect">
            <a:avLst/>
          </a:prstGeom>
        </p:spPr>
      </p:pic>
      <p:pic>
        <p:nvPicPr>
          <p:cNvPr id="15" name="Рисунок 14" descr="10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594434" y="1977674"/>
            <a:ext cx="1643074" cy="2259710"/>
          </a:xfrm>
          <a:prstGeom prst="rect">
            <a:avLst/>
          </a:prstGeom>
        </p:spPr>
      </p:pic>
      <p:pic>
        <p:nvPicPr>
          <p:cNvPr id="16" name="Рисунок 15" descr="100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6026915" y="1974085"/>
            <a:ext cx="1662202" cy="2286016"/>
          </a:xfrm>
          <a:prstGeom prst="rect">
            <a:avLst/>
          </a:prstGeom>
        </p:spPr>
      </p:pic>
      <p:pic>
        <p:nvPicPr>
          <p:cNvPr id="17" name="Рисунок 16" descr="100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505492" y="4137922"/>
            <a:ext cx="1551902" cy="2134322"/>
          </a:xfrm>
          <a:prstGeom prst="rect">
            <a:avLst/>
          </a:prstGeom>
        </p:spPr>
      </p:pic>
      <p:pic>
        <p:nvPicPr>
          <p:cNvPr id="18" name="Рисунок 17" descr="1000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2652335" y="4134219"/>
            <a:ext cx="1571636" cy="2161462"/>
          </a:xfrm>
          <a:prstGeom prst="rect">
            <a:avLst/>
          </a:prstGeom>
        </p:spPr>
      </p:pic>
      <p:pic>
        <p:nvPicPr>
          <p:cNvPr id="19" name="Рисунок 18" descr="1001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4795475" y="4134219"/>
            <a:ext cx="1571636" cy="2161462"/>
          </a:xfrm>
          <a:prstGeom prst="rect">
            <a:avLst/>
          </a:prstGeom>
        </p:spPr>
      </p:pic>
      <p:pic>
        <p:nvPicPr>
          <p:cNvPr id="20" name="Рисунок 19" descr="1001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5400000">
            <a:off x="7012066" y="4132206"/>
            <a:ext cx="1582364" cy="21762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663575" y="1285861"/>
          <a:ext cx="5265748" cy="2139214"/>
        </p:xfrm>
        <a:graphic>
          <a:graphicData uri="http://schemas.openxmlformats.org/drawingml/2006/table">
            <a:tbl>
              <a:tblPr/>
              <a:tblGrid>
                <a:gridCol w="1325964"/>
                <a:gridCol w="1325964"/>
                <a:gridCol w="1325964"/>
                <a:gridCol w="1287856"/>
              </a:tblGrid>
              <a:tr h="855688">
                <a:tc rowSpan="2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Доля выпускников (в %), получивших отметки «4» и «5» по результатам внешнего мониторинга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8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Истоки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2009-2010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2010-2011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2011-2012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42"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endParaRPr lang="en-US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 New Roman"/>
                          <a:ea typeface="Calibri"/>
                          <a:cs typeface="Times New Roman"/>
                        </a:rPr>
                        <a:t>80%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 New Roman"/>
                          <a:ea typeface="Calibri"/>
                          <a:cs typeface="Times New Roman"/>
                        </a:rPr>
                        <a:t>92%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55" marR="421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14290"/>
            <a:ext cx="8715436" cy="628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928670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85728"/>
            <a:ext cx="4857784" cy="5715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928670"/>
            <a:ext cx="4857784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2910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42910" y="57148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Концепция духовно-нравственного развития и воспитания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2071678"/>
            <a:ext cx="32147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Цель: </a:t>
            </a:r>
          </a:p>
          <a:p>
            <a:r>
              <a:rPr lang="ru-RU" dirty="0" smtClean="0"/>
              <a:t>новая российская общеобразовательная школа должна стать важнейшим фактором, обеспечивающим </a:t>
            </a:r>
            <a:r>
              <a:rPr lang="ru-RU" dirty="0" err="1" smtClean="0"/>
              <a:t>социокультурную</a:t>
            </a:r>
            <a:r>
              <a:rPr lang="ru-RU" dirty="0" smtClean="0"/>
              <a:t> модернизацию российского общества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1714488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Программа «</a:t>
            </a:r>
            <a:r>
              <a:rPr lang="ru-RU" sz="2000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sz="2000" b="1" dirty="0" smtClean="0">
                <a:solidFill>
                  <a:schemeClr val="bg1"/>
                </a:solidFill>
              </a:rPr>
              <a:t> истоки»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29124" y="3143248"/>
            <a:ext cx="407196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Цель: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преобразование школы в социальный институт, для которого важнейшей функцией становится гармоничное развитие и воспитание гражданина России, способного сохранять и приумножать духовный и </a:t>
            </a:r>
            <a:r>
              <a:rPr lang="ru-RU" dirty="0" err="1" smtClean="0">
                <a:solidFill>
                  <a:schemeClr val="bg1"/>
                </a:solidFill>
              </a:rPr>
              <a:t>социокультурный</a:t>
            </a:r>
            <a:r>
              <a:rPr lang="ru-RU" dirty="0" smtClean="0">
                <a:solidFill>
                  <a:schemeClr val="bg1"/>
                </a:solidFill>
              </a:rPr>
              <a:t> опыт Отечества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4714908" cy="550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857232"/>
            <a:ext cx="4857784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Концепция духовно-нравственного развития и воспитания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«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b="1" dirty="0" smtClean="0">
                <a:solidFill>
                  <a:schemeClr val="bg1"/>
                </a:solidFill>
              </a:rPr>
              <a:t> истоки»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85794"/>
            <a:ext cx="500066" cy="47149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4000495" y="1071546"/>
            <a:ext cx="311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</a:t>
            </a:r>
          </a:p>
          <a:p>
            <a:r>
              <a:rPr lang="ru-RU" sz="2800" b="1" dirty="0" smtClean="0"/>
              <a:t>Е</a:t>
            </a:r>
          </a:p>
          <a:p>
            <a:r>
              <a:rPr lang="ru-RU" sz="2800" b="1" dirty="0" smtClean="0"/>
              <a:t>З</a:t>
            </a:r>
          </a:p>
          <a:p>
            <a:r>
              <a:rPr lang="ru-RU" sz="2800" b="1" dirty="0" smtClean="0"/>
              <a:t>У</a:t>
            </a:r>
          </a:p>
          <a:p>
            <a:r>
              <a:rPr lang="ru-RU" sz="2800" b="1" dirty="0" smtClean="0"/>
              <a:t>Л</a:t>
            </a:r>
          </a:p>
          <a:p>
            <a:r>
              <a:rPr lang="ru-RU" sz="2800" b="1" dirty="0" smtClean="0"/>
              <a:t>Ь</a:t>
            </a:r>
          </a:p>
          <a:p>
            <a:r>
              <a:rPr lang="ru-RU" sz="2800" b="1" dirty="0" smtClean="0"/>
              <a:t>Т</a:t>
            </a:r>
          </a:p>
          <a:p>
            <a:r>
              <a:rPr lang="ru-RU" sz="2800" b="1" dirty="0" smtClean="0"/>
              <a:t>А</a:t>
            </a:r>
          </a:p>
          <a:p>
            <a:r>
              <a:rPr lang="ru-RU" sz="2800" b="1" dirty="0"/>
              <a:t>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034" y="1643050"/>
            <a:ext cx="32147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Российской </a:t>
            </a:r>
            <a:r>
              <a:rPr lang="ru-RU" b="1" dirty="0" smtClean="0"/>
              <a:t>Федерации</a:t>
            </a:r>
            <a:endParaRPr lang="ru-RU" b="1" dirty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85992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личность, обладающая </a:t>
            </a:r>
            <a:r>
              <a:rPr lang="ru-RU" dirty="0">
                <a:solidFill>
                  <a:schemeClr val="bg1"/>
                </a:solidFill>
              </a:rPr>
              <a:t>национальным самосознанием, </a:t>
            </a:r>
            <a:r>
              <a:rPr lang="ru-RU" dirty="0" smtClean="0">
                <a:solidFill>
                  <a:schemeClr val="bg1"/>
                </a:solidFill>
              </a:rPr>
              <a:t>способная </a:t>
            </a:r>
            <a:r>
              <a:rPr lang="ru-RU" dirty="0">
                <a:solidFill>
                  <a:schemeClr val="bg1"/>
                </a:solidFill>
              </a:rPr>
              <a:t>к созидательному труду на благо семьи, общества и </a:t>
            </a:r>
            <a:r>
              <a:rPr lang="ru-RU" dirty="0" smtClean="0">
                <a:solidFill>
                  <a:schemeClr val="bg1"/>
                </a:solidFill>
              </a:rPr>
              <a:t>государства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4714908" cy="550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857232"/>
            <a:ext cx="4857784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Концепция духовно-нравственного развития и воспитания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«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b="1" dirty="0" smtClean="0">
                <a:solidFill>
                  <a:schemeClr val="bg1"/>
                </a:solidFill>
              </a:rPr>
              <a:t> истоки»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85794"/>
            <a:ext cx="500066" cy="47149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3929058" y="1071546"/>
            <a:ext cx="3114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</a:t>
            </a:r>
          </a:p>
          <a:p>
            <a:r>
              <a:rPr lang="ru-RU" sz="2800" b="1" dirty="0" smtClean="0"/>
              <a:t>Р</a:t>
            </a:r>
          </a:p>
          <a:p>
            <a:r>
              <a:rPr lang="ru-RU" sz="2800" b="1" dirty="0" smtClean="0"/>
              <a:t>О</a:t>
            </a:r>
          </a:p>
          <a:p>
            <a:r>
              <a:rPr lang="ru-RU" sz="2800" b="1" dirty="0" smtClean="0"/>
              <a:t>В</a:t>
            </a:r>
          </a:p>
          <a:p>
            <a:r>
              <a:rPr lang="ru-RU" sz="2800" b="1" dirty="0" smtClean="0"/>
              <a:t>Н</a:t>
            </a:r>
          </a:p>
          <a:p>
            <a:r>
              <a:rPr lang="ru-RU" sz="2800" b="1" dirty="0" smtClean="0"/>
              <a:t>И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1643050"/>
            <a:ext cx="32147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Семейной жизни</a:t>
            </a:r>
          </a:p>
          <a:p>
            <a:pPr lvl="0"/>
            <a:r>
              <a:rPr lang="ru-RU" dirty="0"/>
              <a:t>Культурно-регионального сообщества</a:t>
            </a:r>
          </a:p>
          <a:p>
            <a:pPr lvl="0"/>
            <a:r>
              <a:rPr lang="ru-RU" dirty="0"/>
              <a:t>Культуры своего народа, компонентом которой является система ценностей, соответствующая традиционной российской религии</a:t>
            </a:r>
          </a:p>
          <a:p>
            <a:pPr lvl="0"/>
            <a:r>
              <a:rPr lang="ru-RU" dirty="0"/>
              <a:t>Российской гражданской нации</a:t>
            </a:r>
          </a:p>
          <a:p>
            <a:pPr lvl="0"/>
            <a:r>
              <a:rPr lang="ru-RU" dirty="0"/>
              <a:t>Мирового сообщества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85992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Сначала они представлены на уровне одного человека: что значит для тебя семья, род. Ребенок подрастает, и эти категории рассматриваются на уровне </a:t>
            </a:r>
            <a:r>
              <a:rPr lang="ru-RU" dirty="0" err="1">
                <a:solidFill>
                  <a:schemeClr val="bg1"/>
                </a:solidFill>
              </a:rPr>
              <a:t>микросоциума</a:t>
            </a:r>
            <a:r>
              <a:rPr lang="ru-RU" dirty="0">
                <a:solidFill>
                  <a:schemeClr val="bg1"/>
                </a:solidFill>
              </a:rPr>
              <a:t>: что значит семья для села, для города. Затем выходим к размышлениям на уровне Отечества и цивилизации: что значит семья для Отечества, для цивилизации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4714908" cy="5500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857232"/>
            <a:ext cx="4857784" cy="57150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8596" y="428604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Концепция духовно-нравственного развития и воспитания</a:t>
            </a:r>
          </a:p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214422"/>
            <a:ext cx="3357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«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b="1" dirty="0" smtClean="0">
                <a:solidFill>
                  <a:schemeClr val="bg1"/>
                </a:solidFill>
              </a:rPr>
              <a:t> истоки»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785794"/>
            <a:ext cx="500066" cy="47149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flipH="1">
            <a:off x="3929058" y="1071546"/>
            <a:ext cx="3114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</a:t>
            </a:r>
          </a:p>
          <a:p>
            <a:r>
              <a:rPr lang="ru-RU" sz="2800" b="1" dirty="0" smtClean="0"/>
              <a:t>Е</a:t>
            </a:r>
          </a:p>
          <a:p>
            <a:r>
              <a:rPr lang="ru-RU" sz="2800" b="1" dirty="0" smtClean="0"/>
              <a:t>Н</a:t>
            </a:r>
          </a:p>
          <a:p>
            <a:r>
              <a:rPr lang="ru-RU" sz="2800" b="1" dirty="0" smtClean="0"/>
              <a:t>Н</a:t>
            </a:r>
          </a:p>
          <a:p>
            <a:r>
              <a:rPr lang="ru-RU" sz="2800" b="1" dirty="0" smtClean="0"/>
              <a:t>О</a:t>
            </a:r>
          </a:p>
          <a:p>
            <a:r>
              <a:rPr lang="ru-RU" sz="2800" b="1" dirty="0" smtClean="0"/>
              <a:t>С</a:t>
            </a:r>
          </a:p>
          <a:p>
            <a:r>
              <a:rPr lang="ru-RU" sz="2800" b="1" dirty="0" smtClean="0"/>
              <a:t>Т</a:t>
            </a:r>
          </a:p>
          <a:p>
            <a:r>
              <a:rPr lang="ru-RU" sz="2800" b="1" dirty="0"/>
              <a:t>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1643050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Патриотизм</a:t>
            </a:r>
          </a:p>
          <a:p>
            <a:pPr lvl="0"/>
            <a:r>
              <a:rPr lang="ru-RU" dirty="0"/>
              <a:t>Социальная солидарность</a:t>
            </a:r>
          </a:p>
          <a:p>
            <a:pPr lvl="0"/>
            <a:r>
              <a:rPr lang="ru-RU" dirty="0"/>
              <a:t>Гражданственность </a:t>
            </a:r>
          </a:p>
          <a:p>
            <a:pPr lvl="0"/>
            <a:r>
              <a:rPr lang="ru-RU" dirty="0"/>
              <a:t>Семья</a:t>
            </a:r>
          </a:p>
          <a:p>
            <a:pPr lvl="0"/>
            <a:r>
              <a:rPr lang="ru-RU" dirty="0"/>
              <a:t>Труд и творчество</a:t>
            </a:r>
          </a:p>
          <a:p>
            <a:pPr lvl="0"/>
            <a:r>
              <a:rPr lang="ru-RU" dirty="0"/>
              <a:t>Наука</a:t>
            </a:r>
          </a:p>
          <a:p>
            <a:pPr lvl="0"/>
            <a:r>
              <a:rPr lang="ru-RU" dirty="0"/>
              <a:t>Традиционные российские религии</a:t>
            </a:r>
          </a:p>
          <a:p>
            <a:pPr lvl="0"/>
            <a:r>
              <a:rPr lang="ru-RU" dirty="0"/>
              <a:t>Искусство и литература</a:t>
            </a:r>
          </a:p>
          <a:p>
            <a:pPr lvl="0"/>
            <a:r>
              <a:rPr lang="ru-RU" dirty="0"/>
              <a:t>Природа</a:t>
            </a:r>
          </a:p>
          <a:p>
            <a:pPr lvl="0"/>
            <a:r>
              <a:rPr lang="ru-RU" dirty="0"/>
              <a:t>Человечество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2214554"/>
            <a:ext cx="32147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>
                <a:solidFill>
                  <a:schemeClr val="bg1"/>
                </a:solidFill>
              </a:rPr>
              <a:t>Патриотизм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Социальная солидарность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Гражданственность 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Семья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Труд и творчество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Наука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Традиционные российские религии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Искусство и литература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Природа</a:t>
            </a:r>
          </a:p>
          <a:p>
            <a:pPr lvl="0"/>
            <a:r>
              <a:rPr lang="ru-RU" dirty="0">
                <a:solidFill>
                  <a:schemeClr val="bg1"/>
                </a:solidFill>
              </a:rPr>
              <a:t>Человечество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4786314" cy="585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928670"/>
            <a:ext cx="5000628" cy="5643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071546"/>
            <a:ext cx="785818" cy="48577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7620" y="1285860"/>
            <a:ext cx="500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О</a:t>
            </a:r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А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С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В</a:t>
            </a:r>
          </a:p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28604"/>
            <a:ext cx="33575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Концепция </a:t>
            </a:r>
          </a:p>
          <a:p>
            <a:pPr algn="ctr"/>
            <a:r>
              <a:rPr lang="ru-RU" b="1" dirty="0" smtClean="0"/>
              <a:t>духовно-нравственного развития и воспитания</a:t>
            </a:r>
          </a:p>
          <a:p>
            <a:r>
              <a:rPr lang="ru-RU" dirty="0" smtClean="0"/>
              <a:t>Уклад школьной жизни, определяющий урочную, внеурочную и внешкольную деятельность учащихся. Для его организации и полноценного функционирования требуются согласованные усилия всех социальных субъектов – участников воспитания: семьи, общественных организаций, учреждений дополнительного образования, культуры и спорта, СМИ, традиционных российских религиозных </a:t>
            </a:r>
            <a:r>
              <a:rPr lang="ru-RU" dirty="0" err="1" smtClean="0"/>
              <a:t>конфессий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071546"/>
            <a:ext cx="42148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b="1" dirty="0" smtClean="0">
                <a:solidFill>
                  <a:schemeClr val="bg1"/>
                </a:solidFill>
              </a:rPr>
              <a:t> истоки»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Создает необходимые условия  для организации такого воспитательного пространства, которые реализуются по следующим направлениям: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err="1" smtClean="0">
                <a:solidFill>
                  <a:schemeClr val="bg1"/>
                </a:solidFill>
              </a:rPr>
              <a:t>Социокультурный</a:t>
            </a:r>
            <a:r>
              <a:rPr lang="ru-RU" dirty="0" smtClean="0">
                <a:solidFill>
                  <a:schemeClr val="bg1"/>
                </a:solidFill>
              </a:rPr>
              <a:t> подход в образовании</a:t>
            </a:r>
          </a:p>
          <a:p>
            <a:pPr lvl="0">
              <a:buFont typeface="Wingdings" pitchFamily="2" charset="2"/>
              <a:buChar char="§"/>
            </a:pPr>
            <a:endParaRPr lang="ru-RU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Введение учебного курса «Истоки» </a:t>
            </a:r>
          </a:p>
          <a:p>
            <a:pPr lvl="0"/>
            <a:endParaRPr lang="ru-RU" dirty="0" smtClean="0">
              <a:solidFill>
                <a:schemeClr val="bg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solidFill>
                  <a:schemeClr val="bg1"/>
                </a:solidFill>
              </a:rPr>
              <a:t>Реализация программы «Воспитание на </a:t>
            </a:r>
            <a:r>
              <a:rPr lang="ru-RU" dirty="0" err="1" smtClean="0">
                <a:solidFill>
                  <a:schemeClr val="bg1"/>
                </a:solidFill>
              </a:rPr>
              <a:t>социокультурном</a:t>
            </a:r>
            <a:r>
              <a:rPr lang="ru-RU" dirty="0" smtClean="0">
                <a:solidFill>
                  <a:schemeClr val="bg1"/>
                </a:solidFill>
              </a:rPr>
              <a:t> опыте»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4786314" cy="5857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928670"/>
            <a:ext cx="5000628" cy="564357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071546"/>
            <a:ext cx="785818" cy="485778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57620" y="1285860"/>
            <a:ext cx="500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</a:t>
            </a:r>
          </a:p>
          <a:p>
            <a:r>
              <a:rPr lang="ru-RU" dirty="0" smtClean="0"/>
              <a:t>Н</a:t>
            </a:r>
          </a:p>
          <a:p>
            <a:r>
              <a:rPr lang="ru-RU" dirty="0" smtClean="0"/>
              <a:t>Т</a:t>
            </a:r>
          </a:p>
          <a:p>
            <a:r>
              <a:rPr lang="ru-RU" dirty="0" smtClean="0"/>
              <a:t>Е</a:t>
            </a:r>
          </a:p>
          <a:p>
            <a:r>
              <a:rPr lang="ru-RU" dirty="0" smtClean="0"/>
              <a:t>Г</a:t>
            </a:r>
          </a:p>
          <a:p>
            <a:r>
              <a:rPr lang="ru-RU" dirty="0" smtClean="0"/>
              <a:t>Р</a:t>
            </a:r>
          </a:p>
          <a:p>
            <a:r>
              <a:rPr lang="ru-RU" dirty="0" smtClean="0"/>
              <a:t>А</a:t>
            </a:r>
          </a:p>
          <a:p>
            <a:r>
              <a:rPr lang="ru-RU" dirty="0" smtClean="0"/>
              <a:t>Ц</a:t>
            </a:r>
          </a:p>
          <a:p>
            <a:r>
              <a:rPr lang="ru-RU" dirty="0" smtClean="0"/>
              <a:t>И</a:t>
            </a:r>
          </a:p>
          <a:p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42860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Концепция </a:t>
            </a:r>
          </a:p>
          <a:p>
            <a:pPr algn="ctr"/>
            <a:r>
              <a:rPr lang="ru-RU" b="1" dirty="0" smtClean="0"/>
              <a:t>духовно-нравственного развития и воспитания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07154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Программа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Социокультурные</a:t>
            </a:r>
            <a:r>
              <a:rPr lang="ru-RU" b="1" dirty="0" smtClean="0">
                <a:solidFill>
                  <a:schemeClr val="bg1"/>
                </a:solidFill>
              </a:rPr>
              <a:t> истоки»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1571612"/>
            <a:ext cx="2857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Базовые ценности не локализованы в содержании отдельного учебного предмета, формы или вида образовательной деятельности. Они пронизывают все учебное содержание, весь уклад школьной жизни, всю многоплановую деятельность школьника как человека, личности, гражданина.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207167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Интегративный учебный курс, ориентированный на систематизацию знаний об отечественном 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социокультурном</a:t>
            </a:r>
            <a:r>
              <a:rPr lang="ru-RU" b="1" dirty="0" smtClean="0">
                <a:solidFill>
                  <a:schemeClr val="bg1"/>
                </a:solidFill>
              </a:rPr>
              <a:t> и духовно-нравственном опыте. В центре его – феноменология российской цивилизации, общий контекст ее основополагающих ценностей и идеалов, форм и норм </a:t>
            </a:r>
            <a:r>
              <a:rPr lang="ru-RU" b="1" dirty="0" err="1" smtClean="0">
                <a:solidFill>
                  <a:schemeClr val="bg1"/>
                </a:solidFill>
              </a:rPr>
              <a:t>социокультурной</a:t>
            </a:r>
            <a:r>
              <a:rPr lang="ru-RU" b="1" dirty="0" smtClean="0">
                <a:solidFill>
                  <a:schemeClr val="bg1"/>
                </a:solidFill>
              </a:rPr>
              <a:t> практики.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Скругленный прямоугольник 4"/>
          <p:cNvSpPr/>
          <p:nvPr/>
        </p:nvSpPr>
        <p:spPr>
          <a:xfrm>
            <a:off x="285720" y="714356"/>
            <a:ext cx="8429684" cy="5643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5720" y="1571612"/>
            <a:ext cx="8286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Программа «</a:t>
            </a:r>
            <a:r>
              <a:rPr lang="ru-RU" sz="3200" b="1" dirty="0" err="1" smtClean="0"/>
              <a:t>Социокультурные</a:t>
            </a:r>
            <a:r>
              <a:rPr lang="ru-RU" sz="3200" b="1" dirty="0" smtClean="0"/>
              <a:t> истоки» отвечает основным требованиям нового ФГОС и может быть рекомендована в качестве основы для программы духовно-нравственного воспитания образовательного учреждения. </a:t>
            </a:r>
          </a:p>
          <a:p>
            <a:pPr algn="ctr"/>
            <a:r>
              <a:rPr lang="ru-RU" sz="3200" b="1" dirty="0" smtClean="0"/>
              <a:t> </a:t>
            </a:r>
          </a:p>
          <a:p>
            <a:pPr algn="ctr"/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EEDB02147570D478AE38A6C0CFBB1ED" ma:contentTypeVersion="" ma:contentTypeDescription="Создание документа." ma:contentTypeScope="" ma:versionID="2d878a79c2d723baa642c2d06c31b43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eb672075393d662ceed20846c522b8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282DEF-DE27-475D-9345-4B62BEAB0579}"/>
</file>

<file path=customXml/itemProps2.xml><?xml version="1.0" encoding="utf-8"?>
<ds:datastoreItem xmlns:ds="http://schemas.openxmlformats.org/officeDocument/2006/customXml" ds:itemID="{CCF33BDE-7004-4586-9D10-CB240E90B652}"/>
</file>

<file path=customXml/itemProps3.xml><?xml version="1.0" encoding="utf-8"?>
<ds:datastoreItem xmlns:ds="http://schemas.openxmlformats.org/officeDocument/2006/customXml" ds:itemID="{FCE93B2D-6D7C-41CF-9413-736DF77BEE3E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197</TotalTime>
  <Words>1303</Words>
  <Application>Microsoft Office PowerPoint</Application>
  <PresentationFormat>Экран (4:3)</PresentationFormat>
  <Paragraphs>351</Paragraphs>
  <Slides>21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Слайд 1</vt:lpstr>
      <vt:lpstr>Из послания президента РФ федеральному собранию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Собакина</dc:creator>
  <cp:lastModifiedBy>Собакина</cp:lastModifiedBy>
  <cp:revision>21</cp:revision>
  <dcterms:created xsi:type="dcterms:W3CDTF">2013-04-24T17:57:34Z</dcterms:created>
  <dcterms:modified xsi:type="dcterms:W3CDTF">2013-04-26T03:05:56Z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0x0101003EEDB02147570D478AE38A6C0CFBB1ED</vt:lpwstr>
  </property>
</Properties>
</file>