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77" r:id="rId6"/>
    <p:sldId id="262" r:id="rId7"/>
    <p:sldId id="263" r:id="rId8"/>
    <p:sldId id="278" r:id="rId9"/>
    <p:sldId id="264" r:id="rId10"/>
    <p:sldId id="265" r:id="rId11"/>
    <p:sldId id="266" r:id="rId12"/>
    <p:sldId id="279" r:id="rId13"/>
    <p:sldId id="267" r:id="rId14"/>
    <p:sldId id="268" r:id="rId15"/>
    <p:sldId id="269" r:id="rId16"/>
    <p:sldId id="282" r:id="rId17"/>
    <p:sldId id="283" r:id="rId18"/>
    <p:sldId id="281" r:id="rId19"/>
    <p:sldId id="284" r:id="rId20"/>
    <p:sldId id="285" r:id="rId21"/>
    <p:sldId id="286" r:id="rId22"/>
    <p:sldId id="273" r:id="rId23"/>
    <p:sldId id="270" r:id="rId24"/>
    <p:sldId id="274" r:id="rId25"/>
    <p:sldId id="275" r:id="rId26"/>
    <p:sldId id="27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4140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0534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6800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807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3119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0583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0133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2830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8805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6131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3611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EBA5A-B72F-4BA0-9A8D-F2E01BD66704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43DD3-41B1-41D5-86CC-E58A5F5D26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640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5" Type="http://schemas.openxmlformats.org/officeDocument/2006/relationships/image" Target="../media/image19.png"/><Relationship Id="rId4" Type="http://schemas.microsoft.com/office/2007/relationships/media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tulab.net/index.php?option=com_content&amp;view=article&amp;catid=42:7&amp;id=157:2009-08-23-11-42-54&amp;Itemid=9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flowerglade.mikkraft.ru/beans/cartoon-worm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4573" y="3255726"/>
            <a:ext cx="5627427" cy="362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2567" y="1172461"/>
            <a:ext cx="11589224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effectLst/>
                <a:latin typeface="Times New Roman" panose="02020603050405020304" pitchFamily="18" charset="0"/>
              </a:rPr>
              <a:t>Тема: </a:t>
            </a:r>
          </a:p>
          <a:p>
            <a:r>
              <a:rPr lang="ru-RU" sz="4800" dirty="0" smtClean="0">
                <a:effectLst/>
                <a:latin typeface="Times New Roman" panose="02020603050405020304" pitchFamily="18" charset="0"/>
              </a:rPr>
              <a:t>Тип кольчатые черви. Роль кольчатых червей в почвенных экосистемах.</a:t>
            </a:r>
          </a:p>
          <a:p>
            <a:endParaRPr lang="ru-RU" sz="4800" dirty="0" smtClean="0">
              <a:effectLst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познакомиться с особенностями </a:t>
            </a:r>
            <a:b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внешнего и внутреннего строения, образом </a:t>
            </a:r>
            <a:b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жизни кольчатых червей;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выявить черты </a:t>
            </a:r>
            <a:b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сходства и отличия кольчатых и </a:t>
            </a:r>
            <a:b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круглых  червей.</a:t>
            </a:r>
            <a:endParaRPr lang="ru-RU" sz="28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http://prikolnianekdot.ru/wordpress/wp-content/uploads/2016/09/Amerikanskiy-uch-niy-nazval-v-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7514" y="103907"/>
            <a:ext cx="2744277" cy="21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1404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503" y="161811"/>
            <a:ext cx="11787117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движении тела участвуют также короткие мускульные парные выросты, усаженные щетинками, - </a:t>
            </a:r>
            <a:r>
              <a:rPr lang="ru-RU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параподии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первые </a:t>
            </a:r>
            <a:r>
              <a:rPr lang="ru-RU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примитивные конечности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беспозвоночных.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otvet.imgsmail.ru/download/7f58f1fe11f0d39126992cf5803a8242_i-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1492" y="1614066"/>
            <a:ext cx="7529016" cy="5232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265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2913" y="120717"/>
            <a:ext cx="11623343" cy="204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Нервная система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тоже имеет прогрессивные черты. Наряду с глоточным нервным кольцом, которое сформировалось уже у круглых червей, в каждом сегменте на </a:t>
            </a:r>
            <a:r>
              <a:rPr lang="ru-RU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брюшной нервной цепочке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образуются парные дополнительные </a:t>
            </a:r>
            <a:r>
              <a:rPr lang="ru-RU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узлы.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них отходят </a:t>
            </a:r>
            <a:r>
              <a:rPr lang="ru-RU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нервы ко всем органам сегмента.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fs1.uclg.ru/images/52ff733e1254cc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33" y="2163712"/>
            <a:ext cx="11938533" cy="4572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3486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Нервная система дождевого черв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52636" y="-2"/>
            <a:ext cx="8410480" cy="68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0115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82" y="280749"/>
            <a:ext cx="11350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Среди представителей типа Кольчатые черви встречаются как раздельнополые, так и гермафродиты.</a:t>
            </a:r>
            <a:endParaRPr lang="ru-RU" sz="2800" dirty="0"/>
          </a:p>
        </p:txBody>
      </p:sp>
      <p:pic>
        <p:nvPicPr>
          <p:cNvPr id="17410" name="Picture 2" descr="http://graphnet.ru/images/1668484_fragmentaciya-dozhdevogo-chervy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5" t="8384" r="5731" b="10222"/>
          <a:stretch/>
        </p:blipFill>
        <p:spPr bwMode="auto">
          <a:xfrm>
            <a:off x="1919784" y="1234856"/>
            <a:ext cx="8352432" cy="5712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9938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838" y="0"/>
            <a:ext cx="9737677" cy="685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790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2721" y="285040"/>
            <a:ext cx="10565328" cy="2744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 Многощетинковые, или Полихеты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Среда обитания</a:t>
            </a:r>
            <a:r>
              <a:rPr lang="ru-RU" sz="40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3030" t="21346" r="22802" b="19423"/>
          <a:stretch>
            <a:fillRect/>
          </a:stretch>
        </p:blipFill>
        <p:spPr bwMode="auto">
          <a:xfrm>
            <a:off x="2152355" y="1927611"/>
            <a:ext cx="7990451" cy="46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59378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2721" y="285041"/>
            <a:ext cx="10565328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 Многощетинковые, или Полихеты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Особенности размножения</a:t>
            </a:r>
            <a:r>
              <a:rPr lang="ru-RU" sz="40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3138" t="21538" r="22802" b="25769"/>
          <a:stretch>
            <a:fillRect/>
          </a:stretch>
        </p:blipFill>
        <p:spPr bwMode="auto">
          <a:xfrm>
            <a:off x="1589649" y="2140540"/>
            <a:ext cx="8159262" cy="447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59378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2721" y="285040"/>
            <a:ext cx="10565328" cy="2744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 Малощетинковые, или Олигохеты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Среда обитания</a:t>
            </a:r>
            <a:r>
              <a:rPr lang="ru-RU" sz="40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2813" t="21923" r="23884" b="19423"/>
          <a:stretch>
            <a:fillRect/>
          </a:stretch>
        </p:blipFill>
        <p:spPr bwMode="auto">
          <a:xfrm>
            <a:off x="1913206" y="1871002"/>
            <a:ext cx="7441809" cy="460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59378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2721" y="285040"/>
            <a:ext cx="10565328" cy="2744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 Малощетинковые, или Олигохеты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Внешнее строение</a:t>
            </a:r>
            <a:r>
              <a:rPr lang="ru-RU" sz="40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2921" t="22692" r="23559" b="19423"/>
          <a:stretch>
            <a:fillRect/>
          </a:stretch>
        </p:blipFill>
        <p:spPr bwMode="auto">
          <a:xfrm>
            <a:off x="1716259" y="1913207"/>
            <a:ext cx="7695027" cy="467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59378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2721" y="285040"/>
            <a:ext cx="10565328" cy="360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 Пиявки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Среда обитания</a:t>
            </a:r>
            <a:endParaRPr lang="ru-RU" sz="4000" b="1" u="sng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3462" t="22308" r="23450" b="22885"/>
          <a:stretch>
            <a:fillRect/>
          </a:stretch>
        </p:blipFill>
        <p:spPr bwMode="auto">
          <a:xfrm>
            <a:off x="1617785" y="2025746"/>
            <a:ext cx="7948246" cy="461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59378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3003" y="251430"/>
            <a:ext cx="11125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Отличительная особенность кольчатых червей отражена в их названии.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70" y="1293125"/>
            <a:ext cx="6099070" cy="4292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3635" y="1258374"/>
            <a:ext cx="7838365" cy="551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6928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2721" y="285040"/>
            <a:ext cx="10565328" cy="360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 Пиявки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 жизни</a:t>
            </a:r>
            <a:endParaRPr lang="ru-RU" sz="4000" b="1" u="sng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3030" t="21346" r="22910" b="19231"/>
          <a:stretch>
            <a:fillRect/>
          </a:stretch>
        </p:blipFill>
        <p:spPr bwMode="auto">
          <a:xfrm>
            <a:off x="1758460" y="2041616"/>
            <a:ext cx="7793502" cy="452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59378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2721" y="285040"/>
            <a:ext cx="10565328" cy="360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 Пиявки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Особенности размножения</a:t>
            </a:r>
            <a:endParaRPr lang="ru-RU" sz="4000" b="1" u="sng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3030" t="21538" r="23558" b="21923"/>
          <a:stretch>
            <a:fillRect/>
          </a:stretch>
        </p:blipFill>
        <p:spPr bwMode="auto">
          <a:xfrm>
            <a:off x="1659987" y="2152357"/>
            <a:ext cx="6949440" cy="413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59378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0337" y="-4496"/>
            <a:ext cx="9751326" cy="68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786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5743" y="438413"/>
            <a:ext cx="1150051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Лабораторная работа № 8</a:t>
            </a:r>
          </a:p>
          <a:p>
            <a:endParaRPr lang="ru-RU" sz="32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Дата: _________</a:t>
            </a:r>
          </a:p>
          <a:p>
            <a: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Тема: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Внешнее строение дождевого червя</a:t>
            </a:r>
          </a:p>
          <a:p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познакомиться с особенностями внешнего и внутреннего строения дождевого червя</a:t>
            </a:r>
          </a:p>
          <a:p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Оборудование: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таблицы «Внешнее строение кольчатых червей на примере дождевого червя», «Внутреннее строение кольчатых червей», видео «Передвижение дождевого червя».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214085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811" y="369037"/>
            <a:ext cx="1128214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4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работы:</a:t>
            </a:r>
          </a:p>
          <a:p>
            <a:pPr>
              <a:lnSpc>
                <a:spcPts val="1840"/>
              </a:lnSpc>
              <a:spcAft>
                <a:spcPts val="0"/>
              </a:spcAft>
            </a:pPr>
            <a:endParaRPr lang="ru-RU" sz="2800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84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1. Виртуальная лаборатория: </a:t>
            </a:r>
          </a:p>
          <a:p>
            <a:pPr>
              <a:lnSpc>
                <a:spcPts val="1840"/>
              </a:lnSpc>
              <a:spcAft>
                <a:spcPts val="0"/>
              </a:spcAft>
            </a:pPr>
            <a:endParaRPr lang="ru-RU" sz="2800" u="sng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ts val="1840"/>
              </a:lnSpc>
              <a:spcAft>
                <a:spcPts val="0"/>
              </a:spcAft>
            </a:pPr>
            <a:r>
              <a:rPr lang="ru-RU" u="sng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http://www.virtulab.net/index.php?option=com_content&amp;view=article&amp;catid=42:7&amp;id=157:2009-08-23-11-42-54&amp;Itemid=94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811" y="2446235"/>
            <a:ext cx="114186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Рассмотрите тело дождевого червя. Определите форму тела, окраску, размеры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сегментированность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туловища (стр. 84). Найдите передний и задний концы тела, поясок. Определите, на каких сегментах тела находятся поясок. Проследите реакцию червя на прикосновение деревянной палочки.</a:t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893791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55009" y="0"/>
            <a:ext cx="1108198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2. Зарисуйте внешнее строение дождевого червя, сделайте подписи к рисунку.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7" name="Рисунок 1" descr="Внешнее строение кольчатых червей на примере дождевого червя (Рисунок)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3" t="17557" r="1968" b="10651"/>
          <a:stretch>
            <a:fillRect/>
          </a:stretch>
        </p:blipFill>
        <p:spPr bwMode="auto">
          <a:xfrm>
            <a:off x="555009" y="1115532"/>
            <a:ext cx="11013742" cy="574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0753" y="28182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4416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773" y="593635"/>
            <a:ext cx="119008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40"/>
              </a:lnSpc>
              <a:spcAft>
                <a:spcPts val="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Сделайте вывод. </a:t>
            </a:r>
          </a:p>
          <a:p>
            <a:pPr>
              <a:lnSpc>
                <a:spcPts val="1840"/>
              </a:lnSpc>
              <a:spcAft>
                <a:spcPts val="0"/>
              </a:spcAft>
            </a:pPr>
            <a:endParaRPr lang="ru-RU" sz="3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840"/>
              </a:lnSpc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840"/>
              </a:lnSpc>
              <a:spcAft>
                <a:spcPts val="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основании наблюдений дайте характеристику</a:t>
            </a:r>
          </a:p>
          <a:p>
            <a:pPr>
              <a:lnSpc>
                <a:spcPts val="1840"/>
              </a:lnSpc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840"/>
              </a:lnSpc>
              <a:spcAft>
                <a:spcPts val="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дождевому червю, как представителю </a:t>
            </a:r>
          </a:p>
          <a:p>
            <a:pPr>
              <a:lnSpc>
                <a:spcPts val="1840"/>
              </a:lnSpc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840"/>
              </a:lnSpc>
              <a:spcAft>
                <a:spcPts val="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малощетинковых кольчатых червей.</a:t>
            </a:r>
            <a:endParaRPr lang="ru-RU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094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4149" y="204717"/>
            <a:ext cx="3123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признаки: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4149" y="814152"/>
            <a:ext cx="11409529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Тело разделено на 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сегменты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кольца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 одинаковым строением. Таких сегментов может быть до 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нескольких сотен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51" b="9162"/>
          <a:stretch/>
        </p:blipFill>
        <p:spPr>
          <a:xfrm>
            <a:off x="1419936" y="1646074"/>
            <a:ext cx="9797954" cy="52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1720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2830" y="188753"/>
            <a:ext cx="120691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Появление </a:t>
            </a:r>
            <a:r>
              <a:rPr lang="ru-RU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вторичной полости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тела. Отличается от первичной полости тем, что появляется </a:t>
            </a:r>
            <a:r>
              <a:rPr lang="ru-RU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эпителиальный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слой. Полость тела заполнена водянистой жидкостью. (У большинства нематод первичная полость тела содержит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водянистую жидкость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едкая с кислотами.)</a:t>
            </a:r>
            <a:b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Выполняет </a:t>
            </a:r>
            <a:r>
              <a:rPr lang="ru-RU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функции: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опорную, выделительную, половую. В нее поступают питательные вещества, а продукты обмена веществ выводятся через выделительную систему. </a:t>
            </a:r>
            <a:endParaRPr lang="ru-RU" dirty="0"/>
          </a:p>
        </p:txBody>
      </p:sp>
      <p:pic>
        <p:nvPicPr>
          <p:cNvPr id="7170" name="Picture 2" descr="http://900igr.net/datai/biologija/Uslozhnenie-zhivotnykh-v-protsesse-evoljutsii/0008-010-Uslozhnenie-polosti-tela-proslezhivaetsja-u-razlichnykh-cherve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29" y="1624463"/>
            <a:ext cx="6755643" cy="5066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100ballov.kz/pluginfile.php/4663/mod_page/content/2/image1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5842" y="1213456"/>
            <a:ext cx="4713628" cy="3155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ages.myshared.ru/5/464472/slide_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25" t="57781" r="55517" b="7380"/>
          <a:stretch/>
        </p:blipFill>
        <p:spPr bwMode="auto">
          <a:xfrm>
            <a:off x="8020332" y="4265095"/>
            <a:ext cx="3384647" cy="264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0594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9308" y="190774"/>
            <a:ext cx="115596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Пищеварительная система </a:t>
            </a: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кольчатых червей сквозная и состоит </a:t>
            </a:r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трех отделов</a:t>
            </a: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передней, средней и задней кишки. Передний и задний отделы кишечника развиваются из эктодермы, а средний — из энтодермы. У некоторых видов имеются </a:t>
            </a:r>
            <a:r>
              <a:rPr lang="ru-RU" sz="2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парные слюнные железы</a:t>
            </a: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308" y="1206437"/>
            <a:ext cx="115596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Кишечная трубка состоит из следующих отделов: </a:t>
            </a:r>
            <a:b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ротовой полости, </a:t>
            </a:r>
            <a:b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глотки, </a:t>
            </a:r>
            <a:b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пищевода (нижняя часть его у многих видов расширяется в зоб), </a:t>
            </a:r>
            <a:b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мускулистого желудка (хорошо развитого, например, у дождевых червей), </a:t>
            </a:r>
            <a:b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5) средней кишки (обычно очень длинной), </a:t>
            </a:r>
            <a:b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6) задней кишки (более короткой, чем предыдущая) </a:t>
            </a:r>
            <a:b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7) и анального отверстия на заднем конце тела.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Екатерина\Desktop\Схема строения кольчатых червей (Рисунок).png"/>
          <p:cNvPicPr/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6414338" y="2688609"/>
            <a:ext cx="5854889" cy="418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http://image-se.ru/images/1435243_pischevaritelnaya-sistema-kishechnopolostny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60982"/>
            <a:ext cx="6696282" cy="2886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7907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5618" y="298289"/>
            <a:ext cx="1180076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Выделительная система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выделительные канальцы в каждом сегменте.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созревают половые клетки. 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agrodream.ru/images/interesnoe/Vydelitelnaya-sistema-chervy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2164" y="760798"/>
            <a:ext cx="6304722" cy="1991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pt4web.ru/images/797/26849/640/img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3" t="18105" r="4142" b="8462"/>
          <a:stretch/>
        </p:blipFill>
        <p:spPr bwMode="auto">
          <a:xfrm>
            <a:off x="0" y="2691945"/>
            <a:ext cx="6960358" cy="4166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prikolnianekdot.ru/wordpress/wp-content/uploads/2016/09/Amerikanskiy-uch-niy-nazval-v-c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8031" y="3016289"/>
            <a:ext cx="4558352" cy="35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04443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81" y="210488"/>
            <a:ext cx="114186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Впервые формируется 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кровеносная система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Замкнутая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кровь движется только по сосудам и не попадает в полость тела. 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типа дыхательных пигментов кровь у одних аннелид красная, а у других — бесцветная или зеленая.</a:t>
            </a:r>
          </a:p>
        </p:txBody>
      </p:sp>
      <p:pic>
        <p:nvPicPr>
          <p:cNvPr id="5122" name="Picture 2" descr="https://fs00.infourok.ru/images/doc/153/177437/img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79" b="35131"/>
          <a:stretch/>
        </p:blipFill>
        <p:spPr bwMode="auto">
          <a:xfrm>
            <a:off x="413981" y="1778255"/>
            <a:ext cx="11720084" cy="4499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9503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938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5659" y="403578"/>
            <a:ext cx="119334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кожное, у морских видов — с помощью жабр на </a:t>
            </a:r>
            <a:r>
              <a:rPr lang="ru-RU" sz="36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параподиях</a:t>
            </a:r>
            <a:r>
              <a:rPr lang="ru-RU" sz="3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http://www.syl.ru/misc/i/ai/107510/236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163" y="1603907"/>
            <a:ext cx="7246962" cy="5189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9535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phnet.ru/images/1560195_fon-prezentacii-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938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8446" y="167523"/>
            <a:ext cx="115551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Более сложное строение </a:t>
            </a:r>
            <a:r>
              <a:rPr lang="ru-RU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кожно-мускульного мешка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Под кожным эпителием и кутикулой располагаются </a:t>
            </a:r>
            <a:r>
              <a:rPr lang="ru-RU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кольцевые и продольные мышцы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Они позволяют червям изменять форму тела. </a:t>
            </a:r>
            <a:endParaRPr lang="ru-RU" sz="3200" dirty="0"/>
          </a:p>
        </p:txBody>
      </p:sp>
      <p:pic>
        <p:nvPicPr>
          <p:cNvPr id="4098" name="Picture 2" descr="http://files.school-collection.edu.ru/dlrstore/4d3b5689-22c4-44d2-b6d3-fa55e484e9c9/%5bBI7GI_4-04%5d_%5bIL_01%5d-k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83642"/>
            <a:ext cx="12166125" cy="4275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1538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UX25FU4DC2SS-1091-30</_dlc_DocId>
    <_dlc_DocIdUrl xmlns="abdb83d0-779d-445a-a542-78c4e7e32ea9">
      <Url>http://www.eduportal44.ru/soligalich/shablon/distovz/_layouts/15/DocIdRedir.aspx?ID=UX25FU4DC2SS-1091-30</Url>
      <Description>UX25FU4DC2SS-1091-30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5889A3-6D97-4D8D-92D3-98D3A241A41A}"/>
</file>

<file path=customXml/itemProps2.xml><?xml version="1.0" encoding="utf-8"?>
<ds:datastoreItem xmlns:ds="http://schemas.openxmlformats.org/officeDocument/2006/customXml" ds:itemID="{CEC05169-14F9-48E4-B668-1181EE9E4774}"/>
</file>

<file path=customXml/itemProps3.xml><?xml version="1.0" encoding="utf-8"?>
<ds:datastoreItem xmlns:ds="http://schemas.openxmlformats.org/officeDocument/2006/customXml" ds:itemID="{A31C8BED-16FF-48E9-9B98-1AA5EDD3B205}"/>
</file>

<file path=customXml/itemProps4.xml><?xml version="1.0" encoding="utf-8"?>
<ds:datastoreItem xmlns:ds="http://schemas.openxmlformats.org/officeDocument/2006/customXml" ds:itemID="{41897338-3967-4CFF-B95C-7547D3668F8D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335</Words>
  <Application>Microsoft Office PowerPoint</Application>
  <PresentationFormat>Произвольный</PresentationFormat>
  <Paragraphs>55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13</dc:creator>
  <cp:lastModifiedBy>рс1</cp:lastModifiedBy>
  <cp:revision>26</cp:revision>
  <dcterms:created xsi:type="dcterms:W3CDTF">2017-02-02T13:53:30Z</dcterms:created>
  <dcterms:modified xsi:type="dcterms:W3CDTF">2019-02-04T15:47:56Z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003a02e3-bb68-4fcf-8d74-97eb0841b376</vt:lpwstr>
  </property>
</Properties>
</file>