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3" r:id="rId4"/>
    <p:sldId id="264" r:id="rId5"/>
    <p:sldId id="265" r:id="rId6"/>
    <p:sldId id="273" r:id="rId7"/>
    <p:sldId id="267" r:id="rId8"/>
    <p:sldId id="268" r:id="rId9"/>
    <p:sldId id="269" r:id="rId10"/>
    <p:sldId id="270" r:id="rId11"/>
    <p:sldId id="271" r:id="rId12"/>
    <p:sldId id="27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customXml" Target="../customXml/item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468CD-62E8-45EE-BBD3-C2750792B009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7F9BE-3B1E-43B2-88E7-B2D631493B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468CD-62E8-45EE-BBD3-C2750792B009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7F9BE-3B1E-43B2-88E7-B2D631493B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468CD-62E8-45EE-BBD3-C2750792B009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7F9BE-3B1E-43B2-88E7-B2D631493B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468CD-62E8-45EE-BBD3-C2750792B009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7F9BE-3B1E-43B2-88E7-B2D631493B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468CD-62E8-45EE-BBD3-C2750792B009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7F9BE-3B1E-43B2-88E7-B2D631493B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468CD-62E8-45EE-BBD3-C2750792B009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7F9BE-3B1E-43B2-88E7-B2D631493B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468CD-62E8-45EE-BBD3-C2750792B009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7F9BE-3B1E-43B2-88E7-B2D631493B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468CD-62E8-45EE-BBD3-C2750792B009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C7F9BE-3B1E-43B2-88E7-B2D631493B2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468CD-62E8-45EE-BBD3-C2750792B009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7F9BE-3B1E-43B2-88E7-B2D631493B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468CD-62E8-45EE-BBD3-C2750792B009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91C7F9BE-3B1E-43B2-88E7-B2D631493B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73468CD-62E8-45EE-BBD3-C2750792B009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7F9BE-3B1E-43B2-88E7-B2D631493B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73468CD-62E8-45EE-BBD3-C2750792B009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91C7F9BE-3B1E-43B2-88E7-B2D631493B2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285728"/>
            <a:ext cx="7128792" cy="28083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dirty="0" smtClean="0">
                <a:solidFill>
                  <a:srgbClr val="FF5050"/>
                </a:solidFill>
                <a:latin typeface="Comic Sans MS" pitchFamily="66" charset="0"/>
              </a:rPr>
              <a:t>Семейство Розоцветные</a:t>
            </a:r>
            <a:br>
              <a:rPr lang="ru-RU" sz="6000" dirty="0" smtClean="0">
                <a:solidFill>
                  <a:srgbClr val="FF5050"/>
                </a:solidFill>
                <a:latin typeface="Comic Sans MS" pitchFamily="66" charset="0"/>
              </a:rPr>
            </a:br>
            <a:endParaRPr lang="ru-RU" sz="6000" dirty="0">
              <a:solidFill>
                <a:srgbClr val="FF5050"/>
              </a:solidFill>
              <a:latin typeface="Comic Sans MS" pitchFamily="66" charset="0"/>
            </a:endParaRPr>
          </a:p>
        </p:txBody>
      </p:sp>
      <p:pic>
        <p:nvPicPr>
          <p:cNvPr id="14338" name="Picture 2" descr="https://img1.badfon.ru/original/1280x752/1/d0/strawberry-fresh-berries-13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2357430"/>
            <a:ext cx="6786610" cy="39871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188640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FF5050"/>
                </a:solidFill>
                <a:latin typeface="Comic Sans MS" pitchFamily="66" charset="0"/>
              </a:rPr>
              <a:t>Значение растений в жизни человека: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052736"/>
            <a:ext cx="9219512" cy="44012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ru-RU" sz="2800" dirty="0" smtClean="0"/>
              <a:t>Пищевые растения – фрукты (Яблоня, груша)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800" dirty="0" smtClean="0"/>
              <a:t>Декоративные растения (Роза)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800" dirty="0" smtClean="0"/>
              <a:t>Лекарственные растения (Шиповник, рябина)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800" dirty="0" smtClean="0"/>
              <a:t>В промышленности - витаминное сырье</a:t>
            </a:r>
          </a:p>
          <a:p>
            <a:pPr marL="342900" indent="-342900"/>
            <a:r>
              <a:rPr lang="ru-RU" sz="2800" dirty="0" smtClean="0"/>
              <a:t>    (Шиповник), ароматическое сырье (Роза), топливо</a:t>
            </a:r>
            <a:endParaRPr lang="en-US" sz="2800" dirty="0" smtClean="0"/>
          </a:p>
          <a:p>
            <a:pPr marL="342900" indent="-342900">
              <a:buFont typeface="Wingdings" pitchFamily="2" charset="2"/>
              <a:buChar char="v"/>
            </a:pPr>
            <a:r>
              <a:rPr lang="ru-RU" sz="2800" dirty="0" smtClean="0"/>
              <a:t>В сельском хозяйстве (Яблоня, Груша)</a:t>
            </a:r>
          </a:p>
          <a:p>
            <a:pPr marL="342900" indent="-342900">
              <a:buFont typeface="Wingdings" pitchFamily="2" charset="2"/>
              <a:buChar char="v"/>
            </a:pPr>
            <a:endParaRPr lang="ru-RU" sz="2800" dirty="0" smtClean="0"/>
          </a:p>
          <a:p>
            <a:pPr marL="342900" indent="-342900"/>
            <a:endParaRPr lang="ru-RU" sz="2800" dirty="0" smtClean="0"/>
          </a:p>
          <a:p>
            <a:pPr marL="342900" indent="-342900">
              <a:buFont typeface="Wingdings" pitchFamily="2" charset="2"/>
              <a:buChar char="v"/>
            </a:pPr>
            <a:endParaRPr lang="ru-RU" sz="2800" dirty="0" smtClean="0"/>
          </a:p>
          <a:p>
            <a:pPr marL="342900" indent="-342900"/>
            <a:endParaRPr lang="ru-RU" sz="2800" dirty="0" smtClean="0"/>
          </a:p>
        </p:txBody>
      </p:sp>
      <p:pic>
        <p:nvPicPr>
          <p:cNvPr id="3076" name="Picture 4" descr="http://img1.liveinternet.ru/images/attach/c/2/71/749/71749545_58799252_123.jpg"/>
          <p:cNvPicPr>
            <a:picLocks noChangeAspect="1" noChangeArrowheads="1"/>
          </p:cNvPicPr>
          <p:nvPr/>
        </p:nvPicPr>
        <p:blipFill>
          <a:blip r:embed="rId2" cstate="print"/>
          <a:srcRect t="15120" b="14951"/>
          <a:stretch>
            <a:fillRect/>
          </a:stretch>
        </p:blipFill>
        <p:spPr bwMode="auto">
          <a:xfrm>
            <a:off x="6012160" y="3573016"/>
            <a:ext cx="2736304" cy="1913471"/>
          </a:xfrm>
          <a:prstGeom prst="ellipse">
            <a:avLst/>
          </a:prstGeom>
          <a:noFill/>
        </p:spPr>
      </p:pic>
      <p:pic>
        <p:nvPicPr>
          <p:cNvPr id="3078" name="Picture 6" descr="http://img-fotki.yandex.ru/get/6514/177598071.19/0_a2ec7_68d10002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4941168"/>
            <a:ext cx="2860392" cy="2276872"/>
          </a:xfrm>
          <a:prstGeom prst="ellipse">
            <a:avLst/>
          </a:prstGeom>
          <a:noFill/>
        </p:spPr>
      </p:pic>
      <p:pic>
        <p:nvPicPr>
          <p:cNvPr id="3082" name="Picture 10" descr="http://amolife.com/image/images/stories/Nature/Flowers/roses%20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941873"/>
            <a:ext cx="2697069" cy="1916127"/>
          </a:xfrm>
          <a:prstGeom prst="ellipse">
            <a:avLst/>
          </a:prstGeom>
          <a:noFill/>
        </p:spPr>
      </p:pic>
      <p:pic>
        <p:nvPicPr>
          <p:cNvPr id="3080" name="Picture 8" descr="http://images.mirstroek.ru/images/users_images/big/img2AFd2n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3645024"/>
            <a:ext cx="2371132" cy="1663745"/>
          </a:xfrm>
          <a:prstGeom prst="ellipse">
            <a:avLst/>
          </a:prstGeom>
          <a:noFill/>
        </p:spPr>
      </p:pic>
      <p:pic>
        <p:nvPicPr>
          <p:cNvPr id="3074" name="Picture 2" descr="http://prosnisipoy.com/wp-content/uploads/2012/03/frukty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27784" y="3861048"/>
            <a:ext cx="3648405" cy="2736304"/>
          </a:xfrm>
          <a:prstGeom prst="decagon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67744" y="188640"/>
            <a:ext cx="63001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FF5050"/>
                </a:solidFill>
                <a:latin typeface="Comic Sans MS" pitchFamily="66" charset="0"/>
              </a:rPr>
              <a:t>Интересные факты: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908720"/>
            <a:ext cx="9181103" cy="61247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ru-RU" sz="2800" dirty="0" smtClean="0"/>
              <a:t> Розы своим появлением опередили людей</a:t>
            </a:r>
          </a:p>
          <a:p>
            <a:pPr marL="342900" indent="-342900"/>
            <a:r>
              <a:rPr lang="ru-RU" sz="2800" dirty="0" smtClean="0"/>
              <a:t>примерно на 34 миллиона лет. Найдены ископаемые </a:t>
            </a:r>
          </a:p>
          <a:p>
            <a:pPr marL="342900" indent="-342900"/>
            <a:r>
              <a:rPr lang="ru-RU" sz="2800" dirty="0" smtClean="0"/>
              <a:t>останки и окаменелости роз, указывающие на</a:t>
            </a:r>
          </a:p>
          <a:p>
            <a:pPr marL="342900" indent="-342900"/>
            <a:r>
              <a:rPr lang="ru-RU" sz="2800" dirty="0" smtClean="0"/>
              <a:t>возраст около 50 миллионов лет. Культурной розе</a:t>
            </a:r>
          </a:p>
          <a:p>
            <a:pPr marL="342900" indent="-342900"/>
            <a:r>
              <a:rPr lang="ru-RU" sz="2800" dirty="0" smtClean="0"/>
              <a:t>примерно 5000 лет, сейчас известно около 300 видов</a:t>
            </a:r>
          </a:p>
          <a:p>
            <a:pPr marL="342900" indent="-342900"/>
            <a:r>
              <a:rPr lang="ru-RU" sz="2800" dirty="0" smtClean="0"/>
              <a:t>роз, около 30000 сортов. Одно из древнейших</a:t>
            </a:r>
          </a:p>
          <a:p>
            <a:pPr marL="342900" indent="-342900"/>
            <a:r>
              <a:rPr lang="ru-RU" sz="2800" dirty="0" smtClean="0"/>
              <a:t>изображений розы найдено на острове Крит и</a:t>
            </a:r>
          </a:p>
          <a:p>
            <a:pPr marL="342900" indent="-342900"/>
            <a:r>
              <a:rPr lang="ru-RU" sz="2800" dirty="0" smtClean="0"/>
              <a:t>датируется примерно 2000 г. до нашей эры. 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800" dirty="0" smtClean="0"/>
              <a:t>Интересно, что - зеленые яблоки хороши для</a:t>
            </a:r>
          </a:p>
          <a:p>
            <a:pPr marL="342900" indent="-342900"/>
            <a:r>
              <a:rPr lang="ru-RU" sz="2800" dirty="0" smtClean="0"/>
              <a:t>укрепления костей и зубов и профилактики рака;</a:t>
            </a:r>
          </a:p>
          <a:p>
            <a:pPr marL="342900" indent="-342900"/>
            <a:r>
              <a:rPr lang="ru-RU" sz="2800" dirty="0" smtClean="0"/>
              <a:t> - желтые Яблоки нужны для сердца и глаз;</a:t>
            </a:r>
          </a:p>
          <a:p>
            <a:pPr marL="342900" indent="-342900">
              <a:buFontTx/>
              <a:buChar char="-"/>
            </a:pPr>
            <a:r>
              <a:rPr lang="ru-RU" sz="2800" dirty="0" smtClean="0"/>
              <a:t>красные Яблоки – хороши для сердца, памяти и</a:t>
            </a:r>
          </a:p>
          <a:p>
            <a:pPr marL="342900" indent="-342900"/>
            <a:r>
              <a:rPr lang="ru-RU" sz="2800" dirty="0" smtClean="0"/>
              <a:t>понижают риск  раковых образований.</a:t>
            </a:r>
            <a:br>
              <a:rPr lang="ru-RU" sz="2800" dirty="0" smtClean="0"/>
            </a:br>
            <a:endParaRPr lang="ru-R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764704"/>
            <a:ext cx="7848872" cy="1080120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rgbClr val="FF5050"/>
                </a:solidFill>
                <a:latin typeface="Comic Sans MS" pitchFamily="66" charset="0"/>
              </a:rPr>
              <a:t>СПАСИБО</a:t>
            </a:r>
            <a:br>
              <a:rPr lang="ru-RU" sz="5400" dirty="0" smtClean="0">
                <a:solidFill>
                  <a:srgbClr val="FF5050"/>
                </a:solidFill>
                <a:latin typeface="Comic Sans MS" pitchFamily="66" charset="0"/>
              </a:rPr>
            </a:br>
            <a:r>
              <a:rPr lang="ru-RU" sz="5400" dirty="0" smtClean="0">
                <a:solidFill>
                  <a:srgbClr val="FF5050"/>
                </a:solidFill>
                <a:latin typeface="Comic Sans MS" pitchFamily="66" charset="0"/>
              </a:rPr>
              <a:t>ЗА ВНИМАНИЕ !!!</a:t>
            </a:r>
            <a:endParaRPr lang="ru-RU" sz="5400" dirty="0">
              <a:solidFill>
                <a:srgbClr val="FF5050"/>
              </a:solidFill>
              <a:latin typeface="Comic Sans MS" pitchFamily="66" charset="0"/>
            </a:endParaRPr>
          </a:p>
        </p:txBody>
      </p:sp>
      <p:pic>
        <p:nvPicPr>
          <p:cNvPr id="26626" name="Picture 2" descr="http://www.lovely-flowers.ru/components/com_virtuemart/shop_image/product/_________________520f9ab312c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708920"/>
            <a:ext cx="3810000" cy="3810000"/>
          </a:xfrm>
          <a:prstGeom prst="round2Diag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31640" y="188640"/>
            <a:ext cx="6840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FF5050"/>
                </a:solidFill>
                <a:latin typeface="Comic Sans MS" pitchFamily="66" charset="0"/>
              </a:rPr>
              <a:t>Общая численность растений: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052736"/>
            <a:ext cx="403841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ru-RU" sz="2800" dirty="0" smtClean="0"/>
              <a:t>Больше 3 тыс. видов</a:t>
            </a:r>
          </a:p>
          <a:p>
            <a:pPr marL="342900" indent="-342900"/>
            <a:endParaRPr lang="ru-RU" sz="2800" dirty="0" smtClean="0"/>
          </a:p>
        </p:txBody>
      </p:sp>
      <p:pic>
        <p:nvPicPr>
          <p:cNvPr id="5122" name="Picture 2" descr="http://www.rozaelf.ru/wp-content/uploads/2010/06/0_2ac1_349eebb3_XL-300x2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3645024"/>
            <a:ext cx="2857500" cy="2343151"/>
          </a:xfrm>
          <a:prstGeom prst="round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5124" name="Picture 4" descr="http://www.vokrugsveta.ru/img/cmn/2007/08/20/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700808"/>
            <a:ext cx="2857500" cy="2828925"/>
          </a:xfrm>
          <a:prstGeom prst="round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9" name="Прямоугольник 8"/>
          <p:cNvSpPr/>
          <p:nvPr/>
        </p:nvSpPr>
        <p:spPr>
          <a:xfrm>
            <a:off x="5292080" y="6165304"/>
            <a:ext cx="23990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Шиповник собачий</a:t>
            </a:r>
            <a:endParaRPr lang="ru-RU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115616" y="4725144"/>
            <a:ext cx="27404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Рябина черноплодная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31640" y="188640"/>
            <a:ext cx="6840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FF5050"/>
                </a:solidFill>
                <a:latin typeface="Comic Sans MS" pitchFamily="66" charset="0"/>
              </a:rPr>
              <a:t>Жизненные формы растений: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980728"/>
            <a:ext cx="723941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ru-RU" sz="2800" dirty="0" smtClean="0"/>
              <a:t>Деревья: черемуха, рябина, груша и др.</a:t>
            </a:r>
          </a:p>
          <a:p>
            <a:pPr marL="342900" indent="-342900"/>
            <a:endParaRPr lang="ru-RU" sz="2800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2852936"/>
            <a:ext cx="79928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itchFamily="2" charset="2"/>
              <a:buChar char="v"/>
            </a:pPr>
            <a:r>
              <a:rPr lang="ru-RU" sz="2800" dirty="0">
                <a:solidFill>
                  <a:prstClr val="white"/>
                </a:solidFill>
              </a:rPr>
              <a:t>Кустарники: шиповник, роза, малина и др.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39552" y="4581128"/>
            <a:ext cx="86044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itchFamily="2" charset="2"/>
              <a:buChar char="v"/>
            </a:pPr>
            <a:r>
              <a:rPr lang="ru-RU" sz="2800" dirty="0" smtClean="0">
                <a:solidFill>
                  <a:prstClr val="white"/>
                </a:solidFill>
              </a:rPr>
              <a:t> Многолетние травы: гравилат, лапчатка, земляника и др.</a:t>
            </a:r>
            <a:endParaRPr lang="ru-RU" sz="2800" dirty="0">
              <a:solidFill>
                <a:prstClr val="white"/>
              </a:solidFill>
            </a:endParaRPr>
          </a:p>
        </p:txBody>
      </p:sp>
      <p:pic>
        <p:nvPicPr>
          <p:cNvPr id="20482" name="Picture 2" descr="http://gotovedu.ru/wp-content/uploads/ch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556792"/>
            <a:ext cx="1673849" cy="1288864"/>
          </a:xfrm>
          <a:prstGeom prst="ellipse">
            <a:avLst/>
          </a:prstGeom>
          <a:noFill/>
          <a:effectLst>
            <a:softEdge rad="63500"/>
          </a:effectLst>
        </p:spPr>
      </p:pic>
      <p:pic>
        <p:nvPicPr>
          <p:cNvPr id="20484" name="Picture 4" descr="http://navse-100.ru/sites/default/files/ryabi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1556792"/>
            <a:ext cx="1680186" cy="1260140"/>
          </a:xfrm>
          <a:prstGeom prst="ellipse">
            <a:avLst/>
          </a:prstGeom>
          <a:noFill/>
          <a:effectLst>
            <a:softEdge rad="63500"/>
          </a:effectLst>
        </p:spPr>
      </p:pic>
      <p:pic>
        <p:nvPicPr>
          <p:cNvPr id="20486" name="Picture 6" descr="http://cdn.bolshoyvopros.ru/files/users/images/ad/76/ad765edb43ec22dd2bc8e161a039053f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1556792"/>
            <a:ext cx="1720046" cy="1289382"/>
          </a:xfrm>
          <a:prstGeom prst="ellipse">
            <a:avLst/>
          </a:prstGeom>
          <a:noFill/>
          <a:effectLst>
            <a:softEdge rad="63500"/>
          </a:effectLst>
        </p:spPr>
      </p:pic>
      <p:pic>
        <p:nvPicPr>
          <p:cNvPr id="20488" name="Picture 8" descr="http://annisa-today.ru/files/news/part_0/471/681436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3429000"/>
            <a:ext cx="1407516" cy="1152128"/>
          </a:xfrm>
          <a:prstGeom prst="ellipse">
            <a:avLst/>
          </a:prstGeom>
          <a:noFill/>
          <a:effectLst>
            <a:softEdge rad="63500"/>
          </a:effectLst>
        </p:spPr>
      </p:pic>
      <p:pic>
        <p:nvPicPr>
          <p:cNvPr id="20490" name="Picture 10" descr="http://www.supersadovnik.ru/site_images/00000013/0004696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1880" y="3429000"/>
            <a:ext cx="1672984" cy="1224135"/>
          </a:xfrm>
          <a:prstGeom prst="ellipse">
            <a:avLst/>
          </a:prstGeom>
          <a:noFill/>
          <a:effectLst>
            <a:softEdge rad="63500"/>
          </a:effectLst>
        </p:spPr>
      </p:pic>
      <p:pic>
        <p:nvPicPr>
          <p:cNvPr id="20492" name="Picture 12" descr="http://www.adoma-nch.ru/img/sort_malina0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0152" y="3447002"/>
            <a:ext cx="1576264" cy="1182198"/>
          </a:xfrm>
          <a:prstGeom prst="ellipse">
            <a:avLst/>
          </a:prstGeom>
          <a:noFill/>
          <a:effectLst>
            <a:softEdge rad="63500"/>
          </a:effectLst>
        </p:spPr>
      </p:pic>
      <p:pic>
        <p:nvPicPr>
          <p:cNvPr id="20494" name="Picture 14" descr="http://ru.myalbum.com/GroteFoto-JTORDYRB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71600" y="5609252"/>
            <a:ext cx="1872208" cy="1248748"/>
          </a:xfrm>
          <a:prstGeom prst="ellipse">
            <a:avLst/>
          </a:prstGeom>
          <a:noFill/>
          <a:effectLst>
            <a:softEdge rad="63500"/>
          </a:effectLst>
        </p:spPr>
      </p:pic>
      <p:pic>
        <p:nvPicPr>
          <p:cNvPr id="20496" name="Picture 16" descr="http://www.malinalife.ru/userfiles/picbig/img201205211024315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47864" y="5589240"/>
            <a:ext cx="1832176" cy="1268760"/>
          </a:xfrm>
          <a:prstGeom prst="ellipse">
            <a:avLst/>
          </a:prstGeom>
          <a:noFill/>
          <a:effectLst>
            <a:softEdge rad="63500"/>
          </a:effectLst>
        </p:spPr>
      </p:pic>
      <p:pic>
        <p:nvPicPr>
          <p:cNvPr id="20498" name="Picture 18" descr="http://www.7dach.ru/image/600/00/00/07/2013/03/27/cf0d29e613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652120" y="5552133"/>
            <a:ext cx="1944216" cy="1305866"/>
          </a:xfrm>
          <a:prstGeom prst="ellipse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11560" y="908720"/>
            <a:ext cx="587680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ru-RU" sz="2800" dirty="0" smtClean="0"/>
              <a:t>Корневая система - </a:t>
            </a:r>
            <a:r>
              <a:rPr lang="ru-RU" sz="2800" dirty="0"/>
              <a:t>с</a:t>
            </a:r>
            <a:r>
              <a:rPr lang="ru-RU" sz="2800" dirty="0" smtClean="0"/>
              <a:t>тержневая</a:t>
            </a:r>
          </a:p>
          <a:p>
            <a:pPr marL="342900" indent="-342900"/>
            <a:endParaRPr lang="ru-RU" sz="2800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3708549" y="2276872"/>
            <a:ext cx="543545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itchFamily="2" charset="2"/>
              <a:buChar char="v"/>
            </a:pPr>
            <a:r>
              <a:rPr lang="ru-RU" sz="2800" dirty="0" smtClean="0">
                <a:solidFill>
                  <a:prstClr val="white"/>
                </a:solidFill>
              </a:rPr>
              <a:t>Стебли у большинства – прямостоячие с длинными междоузлиями.</a:t>
            </a:r>
            <a:endParaRPr lang="ru-RU" sz="2800" dirty="0">
              <a:solidFill>
                <a:prstClr val="white"/>
              </a:solidFill>
            </a:endParaRPr>
          </a:p>
        </p:txBody>
      </p:sp>
      <p:pic>
        <p:nvPicPr>
          <p:cNvPr id="21506" name="Picture 2" descr="http://school.xvatit.com/images/b/b6/Vn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628800"/>
            <a:ext cx="3146071" cy="5013176"/>
          </a:xfrm>
          <a:prstGeom prst="round2DiagRect">
            <a:avLst/>
          </a:prstGeom>
          <a:noFill/>
          <a:scene3d>
            <a:camera prst="orthographicFront"/>
            <a:lightRig rig="threePt" dir="t"/>
          </a:scene3d>
          <a:sp3d>
            <a:bevelT w="114300" prst="hardEdge"/>
          </a:sp3d>
        </p:spPr>
      </p:pic>
      <p:pic>
        <p:nvPicPr>
          <p:cNvPr id="21508" name="Picture 4" descr="http://www.artleo.com/pic/201205/1440x900/artleo.com-249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861048"/>
            <a:ext cx="4147660" cy="2592288"/>
          </a:xfrm>
          <a:prstGeom prst="round2DiagRect">
            <a:avLst/>
          </a:prstGeom>
          <a:noFill/>
          <a:scene3d>
            <a:camera prst="orthographicFront"/>
            <a:lightRig rig="threePt" dir="t"/>
          </a:scene3d>
          <a:sp3d>
            <a:bevelT w="114300" prst="hardEdge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635896" y="836712"/>
            <a:ext cx="14654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ru-RU" sz="2800" b="1" u="sng" dirty="0" smtClean="0"/>
              <a:t>Листья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499992" y="1412776"/>
            <a:ext cx="40324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buFont typeface="Wingdings" pitchFamily="2" charset="2"/>
              <a:buChar char="v"/>
            </a:pPr>
            <a:r>
              <a:rPr lang="ru-RU" sz="2800" b="1" u="sng" dirty="0" smtClean="0">
                <a:solidFill>
                  <a:prstClr val="white"/>
                </a:solidFill>
              </a:rPr>
              <a:t>Тройчатые</a:t>
            </a:r>
          </a:p>
          <a:p>
            <a:pPr marL="342900" lvl="0" indent="-342900" algn="ctr"/>
            <a:r>
              <a:rPr lang="ru-RU" sz="2800" dirty="0" smtClean="0">
                <a:solidFill>
                  <a:prstClr val="white"/>
                </a:solidFill>
              </a:rPr>
              <a:t>Земляника, клубника</a:t>
            </a:r>
            <a:endParaRPr lang="ru-RU" sz="2800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44008" y="4077072"/>
            <a:ext cx="41764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buFont typeface="Wingdings" pitchFamily="2" charset="2"/>
              <a:buChar char="v"/>
            </a:pPr>
            <a:r>
              <a:rPr lang="ru-RU" sz="2800" b="1" u="sng" dirty="0" err="1" smtClean="0">
                <a:solidFill>
                  <a:prstClr val="white"/>
                </a:solidFill>
              </a:rPr>
              <a:t>Пальчатосложные</a:t>
            </a:r>
            <a:r>
              <a:rPr lang="ru-RU" sz="2800" dirty="0" smtClean="0">
                <a:solidFill>
                  <a:prstClr val="white"/>
                </a:solidFill>
              </a:rPr>
              <a:t> </a:t>
            </a:r>
          </a:p>
          <a:p>
            <a:pPr marL="342900" lvl="0" indent="-342900" algn="ctr"/>
            <a:r>
              <a:rPr lang="ru-RU" sz="2800" dirty="0" smtClean="0">
                <a:solidFill>
                  <a:prstClr val="white"/>
                </a:solidFill>
              </a:rPr>
              <a:t>Лапчатка</a:t>
            </a:r>
            <a:endParaRPr lang="ru-RU" sz="2800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95536" y="4293096"/>
            <a:ext cx="38164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buFont typeface="Wingdings" pitchFamily="2" charset="2"/>
              <a:buChar char="v"/>
            </a:pPr>
            <a:r>
              <a:rPr lang="ru-RU" sz="2800" b="1" u="sng" dirty="0" err="1" smtClean="0">
                <a:solidFill>
                  <a:prstClr val="white"/>
                </a:solidFill>
              </a:rPr>
              <a:t>Перистосложные</a:t>
            </a:r>
            <a:r>
              <a:rPr lang="ru-RU" sz="2800" dirty="0" smtClean="0">
                <a:solidFill>
                  <a:prstClr val="white"/>
                </a:solidFill>
              </a:rPr>
              <a:t> </a:t>
            </a:r>
          </a:p>
          <a:p>
            <a:pPr marL="342900" lvl="0" indent="-342900" algn="ctr"/>
            <a:r>
              <a:rPr lang="ru-RU" sz="2800" dirty="0" smtClean="0">
                <a:solidFill>
                  <a:prstClr val="white"/>
                </a:solidFill>
              </a:rPr>
              <a:t>Малина, рябина</a:t>
            </a:r>
            <a:endParaRPr lang="ru-RU" sz="2800" dirty="0">
              <a:solidFill>
                <a:prstClr val="white"/>
              </a:solidFill>
            </a:endParaRPr>
          </a:p>
        </p:txBody>
      </p:sp>
      <p:pic>
        <p:nvPicPr>
          <p:cNvPr id="22530" name="Picture 2" descr="http://i.allday2.com/9c/86/0e/1369418653_0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708920"/>
            <a:ext cx="2088232" cy="1482291"/>
          </a:xfrm>
          <a:prstGeom prst="snipRoundRect">
            <a:avLst/>
          </a:prstGeom>
          <a:noFill/>
          <a:scene3d>
            <a:camera prst="perspectiveRight"/>
            <a:lightRig rig="threePt" dir="t"/>
          </a:scene3d>
        </p:spPr>
      </p:pic>
      <p:sp>
        <p:nvSpPr>
          <p:cNvPr id="13" name="Прямоугольник 12"/>
          <p:cNvSpPr/>
          <p:nvPr/>
        </p:nvSpPr>
        <p:spPr>
          <a:xfrm>
            <a:off x="251520" y="1628800"/>
            <a:ext cx="37809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buFont typeface="Wingdings" pitchFamily="2" charset="2"/>
              <a:buChar char="v"/>
            </a:pPr>
            <a:r>
              <a:rPr lang="ru-RU" sz="2800" b="1" u="sng" dirty="0" smtClean="0">
                <a:solidFill>
                  <a:prstClr val="white"/>
                </a:solidFill>
              </a:rPr>
              <a:t>Простые</a:t>
            </a:r>
          </a:p>
          <a:p>
            <a:pPr marL="342900" lvl="0" indent="-342900" algn="ctr"/>
            <a:r>
              <a:rPr lang="ru-RU" sz="2800" dirty="0" smtClean="0">
                <a:solidFill>
                  <a:prstClr val="white"/>
                </a:solidFill>
              </a:rPr>
              <a:t>Плодовые деревья</a:t>
            </a:r>
            <a:endParaRPr lang="ru-RU" sz="2800" dirty="0">
              <a:solidFill>
                <a:prstClr val="white"/>
              </a:solidFill>
            </a:endParaRPr>
          </a:p>
        </p:txBody>
      </p:sp>
      <p:pic>
        <p:nvPicPr>
          <p:cNvPr id="22532" name="Picture 4" descr="http://pabest55.ucoz.ru/rastenia/list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2564904"/>
            <a:ext cx="1944216" cy="1459132"/>
          </a:xfrm>
          <a:prstGeom prst="snipRoundRect">
            <a:avLst/>
          </a:prstGeom>
          <a:noFill/>
          <a:scene3d>
            <a:camera prst="perspectiveRight"/>
            <a:lightRig rig="threePt" dir="t"/>
          </a:scene3d>
        </p:spPr>
      </p:pic>
      <p:pic>
        <p:nvPicPr>
          <p:cNvPr id="22536" name="Picture 8" descr="http://img04.rl0.ru/eda/c464x302/s2.afisha-eda.ru/Photos/120328144247-120328190727-p-O-listja-malin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3" y="5222720"/>
            <a:ext cx="2291213" cy="1491264"/>
          </a:xfrm>
          <a:prstGeom prst="snipRoundRect">
            <a:avLst/>
          </a:prstGeom>
          <a:noFill/>
          <a:scene3d>
            <a:camera prst="perspectiveRight"/>
            <a:lightRig rig="threePt" dir="t"/>
          </a:scene3d>
        </p:spPr>
      </p:pic>
      <p:pic>
        <p:nvPicPr>
          <p:cNvPr id="22538" name="Picture 10" descr="http://trifoly.ru/wp-content/uploads/15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1" y="5080923"/>
            <a:ext cx="1596177" cy="1777077"/>
          </a:xfrm>
          <a:prstGeom prst="snipRoundRect">
            <a:avLst/>
          </a:prstGeom>
          <a:noFill/>
          <a:scene3d>
            <a:camera prst="perspectiveRight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635896" y="836712"/>
            <a:ext cx="19048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ru-RU" sz="2800" b="1" u="sng" dirty="0" smtClean="0"/>
              <a:t>Соцветия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860032" y="1340768"/>
            <a:ext cx="40324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buFont typeface="Wingdings" pitchFamily="2" charset="2"/>
              <a:buChar char="v"/>
            </a:pPr>
            <a:r>
              <a:rPr lang="ru-RU" sz="2800" b="1" u="sng" dirty="0" smtClean="0">
                <a:solidFill>
                  <a:prstClr val="white"/>
                </a:solidFill>
              </a:rPr>
              <a:t>Щиток</a:t>
            </a:r>
          </a:p>
          <a:p>
            <a:pPr marL="342900" lvl="0" indent="-342900" algn="ctr"/>
            <a:r>
              <a:rPr lang="ru-RU" sz="2800" dirty="0" smtClean="0">
                <a:solidFill>
                  <a:prstClr val="white"/>
                </a:solidFill>
              </a:rPr>
              <a:t>   Яблоня, груша</a:t>
            </a:r>
            <a:endParaRPr lang="ru-RU" sz="2800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716016" y="4005064"/>
            <a:ext cx="41764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buFont typeface="Wingdings" pitchFamily="2" charset="2"/>
              <a:buChar char="v"/>
            </a:pPr>
            <a:r>
              <a:rPr lang="ru-RU" sz="2800" b="1" u="sng" dirty="0" smtClean="0">
                <a:solidFill>
                  <a:prstClr val="white"/>
                </a:solidFill>
              </a:rPr>
              <a:t>Сложный щиток</a:t>
            </a:r>
            <a:r>
              <a:rPr lang="ru-RU" sz="2800" dirty="0" smtClean="0">
                <a:solidFill>
                  <a:prstClr val="white"/>
                </a:solidFill>
              </a:rPr>
              <a:t> </a:t>
            </a:r>
          </a:p>
          <a:p>
            <a:pPr marL="342900" lvl="0" indent="-342900" algn="ctr"/>
            <a:r>
              <a:rPr lang="ru-RU" sz="2800" dirty="0" smtClean="0">
                <a:solidFill>
                  <a:prstClr val="white"/>
                </a:solidFill>
              </a:rPr>
              <a:t>  Калина, рябина</a:t>
            </a:r>
            <a:endParaRPr lang="ru-RU" sz="2800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3789040"/>
            <a:ext cx="38164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buFont typeface="Wingdings" pitchFamily="2" charset="2"/>
              <a:buChar char="v"/>
            </a:pPr>
            <a:r>
              <a:rPr lang="ru-RU" sz="2800" b="1" u="sng" dirty="0" smtClean="0">
                <a:solidFill>
                  <a:prstClr val="white"/>
                </a:solidFill>
              </a:rPr>
              <a:t>Метелка</a:t>
            </a:r>
            <a:r>
              <a:rPr lang="ru-RU" sz="2800" dirty="0" smtClean="0">
                <a:solidFill>
                  <a:prstClr val="white"/>
                </a:solidFill>
              </a:rPr>
              <a:t> </a:t>
            </a:r>
          </a:p>
          <a:p>
            <a:pPr marL="342900" lvl="0" indent="-342900" algn="ctr"/>
            <a:r>
              <a:rPr lang="ru-RU" sz="2800" dirty="0" smtClean="0">
                <a:solidFill>
                  <a:prstClr val="white"/>
                </a:solidFill>
              </a:rPr>
              <a:t>   Виноград, сирень</a:t>
            </a:r>
            <a:endParaRPr lang="ru-RU" sz="2800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1340768"/>
            <a:ext cx="43204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buFont typeface="Wingdings" pitchFamily="2" charset="2"/>
              <a:buChar char="v"/>
            </a:pPr>
            <a:r>
              <a:rPr lang="ru-RU" sz="2800" b="1" u="sng" dirty="0" smtClean="0">
                <a:solidFill>
                  <a:prstClr val="white"/>
                </a:solidFill>
              </a:rPr>
              <a:t>Кисть</a:t>
            </a:r>
          </a:p>
          <a:p>
            <a:pPr marL="342900" lvl="0" indent="-342900" algn="ctr"/>
            <a:r>
              <a:rPr lang="ru-RU" sz="2800" dirty="0" smtClean="0">
                <a:solidFill>
                  <a:prstClr val="white"/>
                </a:solidFill>
              </a:rPr>
              <a:t>    Смородина, черемуха</a:t>
            </a:r>
            <a:endParaRPr lang="ru-RU" sz="2800" dirty="0">
              <a:solidFill>
                <a:prstClr val="white"/>
              </a:solidFill>
            </a:endParaRPr>
          </a:p>
        </p:txBody>
      </p:sp>
      <p:pic>
        <p:nvPicPr>
          <p:cNvPr id="23554" name="Picture 2" descr="http://supercook.ru/images-dom-zagotovki/470-04-kr-smorodi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5" y="2348880"/>
            <a:ext cx="2415853" cy="1440160"/>
          </a:xfrm>
          <a:prstGeom prst="hexagon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3556" name="Picture 4" descr="http://abekker.kz/blog/wp-content/uploads/2012/02/1476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797152"/>
            <a:ext cx="2520280" cy="1895223"/>
          </a:xfrm>
          <a:prstGeom prst="hexagon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3558" name="Picture 6" descr="http://coriza.ru/wp-content/uploads/2014/01/ro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2348880"/>
            <a:ext cx="2534121" cy="1627469"/>
          </a:xfrm>
          <a:prstGeom prst="hexagon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3560" name="Picture 8" descr="http://www.hozvo.ru/img/news/image/20-746/rowanberr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5085184"/>
            <a:ext cx="2398991" cy="1556792"/>
          </a:xfrm>
          <a:prstGeom prst="hexagon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15616" y="764704"/>
            <a:ext cx="734624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ru-RU" sz="2800" dirty="0" smtClean="0"/>
              <a:t> Цветок правильный - ↑, обоеполый - ♀♂</a:t>
            </a:r>
          </a:p>
          <a:p>
            <a:pPr marL="342900" indent="-342900"/>
            <a:endParaRPr lang="ru-RU" sz="2800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6021288"/>
            <a:ext cx="8604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Wingdings" pitchFamily="2" charset="2"/>
              <a:buChar char="v"/>
            </a:pPr>
            <a:r>
              <a:rPr lang="ru-RU" sz="2800" dirty="0" smtClean="0">
                <a:solidFill>
                  <a:prstClr val="white"/>
                </a:solidFill>
              </a:rPr>
              <a:t> </a:t>
            </a:r>
            <a:r>
              <a:rPr lang="ru-RU" sz="3600" dirty="0" smtClean="0">
                <a:solidFill>
                  <a:prstClr val="white"/>
                </a:solidFill>
              </a:rPr>
              <a:t>Ч </a:t>
            </a:r>
            <a:r>
              <a:rPr lang="ru-RU" sz="2400" dirty="0" smtClean="0">
                <a:solidFill>
                  <a:prstClr val="white"/>
                </a:solidFill>
              </a:rPr>
              <a:t>5</a:t>
            </a:r>
            <a:r>
              <a:rPr lang="ru-RU" sz="3600" dirty="0" smtClean="0">
                <a:solidFill>
                  <a:prstClr val="white"/>
                </a:solidFill>
              </a:rPr>
              <a:t> Л </a:t>
            </a:r>
            <a:r>
              <a:rPr lang="ru-RU" sz="2400" dirty="0" smtClean="0">
                <a:solidFill>
                  <a:prstClr val="white"/>
                </a:solidFill>
              </a:rPr>
              <a:t>5</a:t>
            </a:r>
            <a:r>
              <a:rPr lang="ru-RU" sz="3600" dirty="0" smtClean="0">
                <a:solidFill>
                  <a:prstClr val="white"/>
                </a:solidFill>
              </a:rPr>
              <a:t> Т</a:t>
            </a:r>
            <a:r>
              <a:rPr lang="ru-RU" sz="2400" dirty="0" smtClean="0">
                <a:solidFill>
                  <a:prstClr val="white"/>
                </a:solidFill>
              </a:rPr>
              <a:t>∞</a:t>
            </a:r>
            <a:r>
              <a:rPr lang="ru-RU" sz="3600" dirty="0" smtClean="0">
                <a:solidFill>
                  <a:prstClr val="white"/>
                </a:solidFill>
              </a:rPr>
              <a:t> П</a:t>
            </a:r>
            <a:r>
              <a:rPr lang="ru-RU" sz="2400" dirty="0" smtClean="0">
                <a:solidFill>
                  <a:prstClr val="white"/>
                </a:solidFill>
              </a:rPr>
              <a:t>1</a:t>
            </a:r>
            <a:r>
              <a:rPr lang="ru-RU" sz="3600" dirty="0" smtClean="0">
                <a:solidFill>
                  <a:prstClr val="white"/>
                </a:solidFill>
              </a:rPr>
              <a:t> или Ч </a:t>
            </a:r>
            <a:r>
              <a:rPr lang="ru-RU" sz="2400" dirty="0" smtClean="0">
                <a:solidFill>
                  <a:prstClr val="white"/>
                </a:solidFill>
              </a:rPr>
              <a:t>5</a:t>
            </a:r>
            <a:r>
              <a:rPr lang="ru-RU" sz="3600" dirty="0" smtClean="0">
                <a:solidFill>
                  <a:prstClr val="white"/>
                </a:solidFill>
              </a:rPr>
              <a:t> </a:t>
            </a:r>
            <a:r>
              <a:rPr lang="ru-RU" sz="3600" dirty="0" smtClean="0">
                <a:solidFill>
                  <a:prstClr val="white"/>
                </a:solidFill>
              </a:rPr>
              <a:t>Л </a:t>
            </a:r>
            <a:r>
              <a:rPr lang="ru-RU" sz="3600" dirty="0" smtClean="0">
                <a:solidFill>
                  <a:prstClr val="white"/>
                </a:solidFill>
              </a:rPr>
              <a:t>5 </a:t>
            </a:r>
            <a:r>
              <a:rPr lang="ru-RU" sz="3600" dirty="0" smtClean="0">
                <a:solidFill>
                  <a:prstClr val="white"/>
                </a:solidFill>
              </a:rPr>
              <a:t>Т</a:t>
            </a:r>
            <a:r>
              <a:rPr lang="ru-RU" sz="2400" dirty="0" smtClean="0">
                <a:solidFill>
                  <a:prstClr val="white"/>
                </a:solidFill>
              </a:rPr>
              <a:t>∞</a:t>
            </a:r>
            <a:r>
              <a:rPr lang="ru-RU" sz="3600" dirty="0" smtClean="0">
                <a:solidFill>
                  <a:prstClr val="white"/>
                </a:solidFill>
              </a:rPr>
              <a:t> П</a:t>
            </a:r>
            <a:r>
              <a:rPr lang="ru-RU" sz="2400" dirty="0" smtClean="0">
                <a:solidFill>
                  <a:prstClr val="white"/>
                </a:solidFill>
              </a:rPr>
              <a:t>∞</a:t>
            </a:r>
            <a:r>
              <a:rPr lang="ru-RU" sz="3600" dirty="0" smtClean="0">
                <a:solidFill>
                  <a:prstClr val="white"/>
                </a:solidFill>
              </a:rPr>
              <a:t> </a:t>
            </a:r>
            <a:endParaRPr lang="ru-RU" sz="3600" dirty="0">
              <a:solidFill>
                <a:prstClr val="white"/>
              </a:solidFill>
            </a:endParaRPr>
          </a:p>
        </p:txBody>
      </p:sp>
      <p:pic>
        <p:nvPicPr>
          <p:cNvPr id="7170" name="Picture 2" descr="http://images.myshared.ru/5/429640/slide_2.jpg"/>
          <p:cNvPicPr>
            <a:picLocks noChangeAspect="1" noChangeArrowheads="1"/>
          </p:cNvPicPr>
          <p:nvPr/>
        </p:nvPicPr>
        <p:blipFill>
          <a:blip r:embed="rId2" cstate="print"/>
          <a:srcRect l="46875" t="14583" r="7812" b="22916"/>
          <a:stretch>
            <a:fillRect/>
          </a:stretch>
        </p:blipFill>
        <p:spPr bwMode="auto">
          <a:xfrm>
            <a:off x="2571736" y="1785926"/>
            <a:ext cx="3429024" cy="35472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7544" y="764704"/>
            <a:ext cx="2787173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>
              <a:buFont typeface="Wingdings" pitchFamily="2" charset="2"/>
              <a:buChar char="v"/>
            </a:pPr>
            <a:r>
              <a:rPr lang="ru-RU" sz="2800" b="1" u="sng" dirty="0" smtClean="0"/>
              <a:t>Яблоко</a:t>
            </a:r>
          </a:p>
          <a:p>
            <a:pPr marL="342900" indent="-342900" algn="ctr"/>
            <a:r>
              <a:rPr lang="ru-RU" sz="2800" b="1" dirty="0" smtClean="0"/>
              <a:t>Яблоня, груша</a:t>
            </a:r>
          </a:p>
          <a:p>
            <a:pPr marL="342900" indent="-342900"/>
            <a:endParaRPr lang="ru-RU" sz="2800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5148064" y="3356992"/>
            <a:ext cx="543545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buFont typeface="Wingdings" pitchFamily="2" charset="2"/>
              <a:buChar char="v"/>
            </a:pPr>
            <a:r>
              <a:rPr lang="ru-RU" sz="2800" b="1" u="sng" dirty="0" smtClean="0">
                <a:solidFill>
                  <a:prstClr val="white"/>
                </a:solidFill>
              </a:rPr>
              <a:t>Костянка</a:t>
            </a:r>
          </a:p>
          <a:p>
            <a:pPr marL="342900" lvl="0" indent="-342900" algn="ctr"/>
            <a:r>
              <a:rPr lang="ru-RU" sz="2800" b="1" u="sng" dirty="0" smtClean="0">
                <a:solidFill>
                  <a:prstClr val="white"/>
                </a:solidFill>
              </a:rPr>
              <a:t>Вишня, слива</a:t>
            </a:r>
            <a:endParaRPr lang="ru-RU" sz="2800" b="1" u="sng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3429000"/>
            <a:ext cx="3203313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>
              <a:buFont typeface="Wingdings" pitchFamily="2" charset="2"/>
              <a:buChar char="v"/>
            </a:pPr>
            <a:r>
              <a:rPr lang="ru-RU" sz="2800" b="1" u="sng" dirty="0" err="1" smtClean="0"/>
              <a:t>Многокостянка</a:t>
            </a:r>
            <a:endParaRPr lang="ru-RU" sz="2800" b="1" u="sng" dirty="0" smtClean="0"/>
          </a:p>
          <a:p>
            <a:pPr marL="342900" indent="-342900" algn="ctr"/>
            <a:r>
              <a:rPr lang="ru-RU" sz="2800" b="1" dirty="0" smtClean="0"/>
              <a:t>Малина</a:t>
            </a:r>
          </a:p>
          <a:p>
            <a:pPr marL="342900" indent="-342900"/>
            <a:endParaRPr lang="ru-RU" sz="2800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3347864" y="1556792"/>
            <a:ext cx="4169411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>
              <a:buFont typeface="Wingdings" pitchFamily="2" charset="2"/>
              <a:buChar char="v"/>
            </a:pPr>
            <a:r>
              <a:rPr lang="ru-RU" sz="2800" b="1" u="sng" dirty="0" smtClean="0"/>
              <a:t>Земляничина</a:t>
            </a:r>
          </a:p>
          <a:p>
            <a:pPr marL="342900" indent="-342900" algn="ctr"/>
            <a:r>
              <a:rPr lang="ru-RU" sz="2800" b="1" dirty="0" smtClean="0"/>
              <a:t>  Земляника, клубника</a:t>
            </a:r>
          </a:p>
          <a:p>
            <a:pPr marL="342900" indent="-342900"/>
            <a:endParaRPr lang="ru-RU" sz="2800" dirty="0" smtClean="0"/>
          </a:p>
        </p:txBody>
      </p:sp>
      <p:sp>
        <p:nvSpPr>
          <p:cNvPr id="10" name="Прямоугольник 9"/>
          <p:cNvSpPr/>
          <p:nvPr/>
        </p:nvSpPr>
        <p:spPr>
          <a:xfrm>
            <a:off x="3635896" y="5157192"/>
            <a:ext cx="2949910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>
              <a:buFont typeface="Wingdings" pitchFamily="2" charset="2"/>
              <a:buChar char="v"/>
            </a:pPr>
            <a:r>
              <a:rPr lang="ru-RU" sz="2800" b="1" u="sng" dirty="0" err="1" smtClean="0"/>
              <a:t>Многоорешек</a:t>
            </a:r>
            <a:endParaRPr lang="ru-RU" sz="2800" b="1" u="sng" dirty="0" smtClean="0"/>
          </a:p>
          <a:p>
            <a:pPr marL="342900" indent="-342900" algn="ctr"/>
            <a:r>
              <a:rPr lang="ru-RU" sz="2800" b="1" dirty="0" smtClean="0"/>
              <a:t>Шиповник</a:t>
            </a:r>
          </a:p>
          <a:p>
            <a:pPr marL="342900" indent="-342900"/>
            <a:endParaRPr lang="ru-RU" sz="2800" dirty="0" smtClean="0"/>
          </a:p>
        </p:txBody>
      </p:sp>
      <p:pic>
        <p:nvPicPr>
          <p:cNvPr id="5122" name="Picture 2" descr="http://timeforwoman.ru/upload/medialibrary/090/grush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700808"/>
            <a:ext cx="1983454" cy="1656184"/>
          </a:xfrm>
          <a:prstGeom prst="roundRect">
            <a:avLst/>
          </a:prstGeom>
          <a:noFill/>
          <a:effectLst>
            <a:softEdge rad="317500"/>
          </a:effectLst>
        </p:spPr>
      </p:pic>
      <p:pic>
        <p:nvPicPr>
          <p:cNvPr id="5124" name="Picture 4" descr="http://cs1821.vkontakte.ru/u32853365/92324008/x_315ec0a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581128"/>
            <a:ext cx="2664296" cy="2002634"/>
          </a:xfrm>
          <a:prstGeom prst="roundRect">
            <a:avLst/>
          </a:prstGeom>
          <a:noFill/>
          <a:effectLst>
            <a:softEdge rad="317500"/>
          </a:effectLst>
        </p:spPr>
      </p:pic>
      <p:pic>
        <p:nvPicPr>
          <p:cNvPr id="5126" name="Picture 6" descr="http://www.ua.all.biz/img/ua/catalog/1922541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548680"/>
            <a:ext cx="1998206" cy="1492945"/>
          </a:xfrm>
          <a:prstGeom prst="roundRect">
            <a:avLst/>
          </a:prstGeom>
          <a:noFill/>
          <a:effectLst>
            <a:softEdge rad="317500"/>
          </a:effectLst>
        </p:spPr>
      </p:pic>
      <p:pic>
        <p:nvPicPr>
          <p:cNvPr id="5128" name="Picture 8" descr="http://povarusha.ru/foto/zape4enaja-sliv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2924944"/>
            <a:ext cx="2494756" cy="1851109"/>
          </a:xfrm>
          <a:prstGeom prst="roundRect">
            <a:avLst/>
          </a:prstGeom>
          <a:noFill/>
          <a:effectLst>
            <a:softEdge rad="317500"/>
          </a:effectLst>
        </p:spPr>
      </p:pic>
      <p:pic>
        <p:nvPicPr>
          <p:cNvPr id="5130" name="Picture 10" descr="http://npc-riz.biz/BADy/shipovnik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60232" y="4869160"/>
            <a:ext cx="2296158" cy="1717527"/>
          </a:xfrm>
          <a:prstGeom prst="round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8" name="Picture 12" descr="http://www.sobor.by/images/2009/11-09-4-1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060848"/>
            <a:ext cx="3168352" cy="2416692"/>
          </a:xfrm>
          <a:prstGeom prst="round2Diag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4" name="Прямоугольник 3"/>
          <p:cNvSpPr/>
          <p:nvPr/>
        </p:nvSpPr>
        <p:spPr>
          <a:xfrm>
            <a:off x="1151112" y="188640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FF5050"/>
                </a:solidFill>
                <a:latin typeface="Comic Sans MS" pitchFamily="66" charset="0"/>
              </a:rPr>
              <a:t>З</a:t>
            </a:r>
            <a:r>
              <a:rPr lang="ru-RU" sz="3600" dirty="0" smtClean="0">
                <a:solidFill>
                  <a:srgbClr val="FF5050"/>
                </a:solidFill>
                <a:latin typeface="Comic Sans MS" pitchFamily="66" charset="0"/>
              </a:rPr>
              <a:t>начение растений в природе: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052736"/>
            <a:ext cx="6256328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ru-RU" sz="2800" dirty="0" smtClean="0"/>
              <a:t>Корм для животных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800" dirty="0" smtClean="0"/>
              <a:t>Среда обитания мелких животных</a:t>
            </a:r>
          </a:p>
          <a:p>
            <a:pPr marL="342900" indent="-342900">
              <a:buFont typeface="Wingdings" pitchFamily="2" charset="2"/>
              <a:buChar char="v"/>
            </a:pPr>
            <a:endParaRPr lang="ru-RU" sz="2800" dirty="0" smtClean="0"/>
          </a:p>
          <a:p>
            <a:pPr marL="342900" indent="-342900"/>
            <a:endParaRPr lang="ru-RU" sz="2800" dirty="0" smtClean="0"/>
          </a:p>
        </p:txBody>
      </p:sp>
      <p:pic>
        <p:nvPicPr>
          <p:cNvPr id="4104" name="Picture 8" descr="http://www.kartinki24.ru/uploads/gallery/main/182/kartinki24_cartoons_masha_0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2060848"/>
            <a:ext cx="3750616" cy="2448272"/>
          </a:xfrm>
          <a:prstGeom prst="round2Diag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4106" name="Picture 10" descr="http://bm.img.com.ua/nxs/img/prikol/images/large/5/7/12697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4365103"/>
            <a:ext cx="3461338" cy="2254023"/>
          </a:xfrm>
          <a:prstGeom prst="round2Diag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4102" name="Picture 6" descr="http://anekdotov.net/pic/photo7/01154040v.jpg"/>
          <p:cNvPicPr>
            <a:picLocks noChangeAspect="1" noChangeArrowheads="1"/>
          </p:cNvPicPr>
          <p:nvPr/>
        </p:nvPicPr>
        <p:blipFill>
          <a:blip r:embed="rId5" cstate="print"/>
          <a:srcRect t="8822"/>
          <a:stretch>
            <a:fillRect/>
          </a:stretch>
        </p:blipFill>
        <p:spPr bwMode="auto">
          <a:xfrm>
            <a:off x="5364088" y="4365104"/>
            <a:ext cx="3347864" cy="2232700"/>
          </a:xfrm>
          <a:prstGeom prst="round2Diag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abdb83d0-779d-445a-a542-78c4e7e32ea9">UX25FU4DC2SS-1091-27</_dlc_DocId>
    <_dlc_DocIdUrl xmlns="abdb83d0-779d-445a-a542-78c4e7e32ea9">
      <Url>http://www.eduportal44.ru/soligalich/shablon/distovz/_layouts/15/DocIdRedir.aspx?ID=UX25FU4DC2SS-1091-27</Url>
      <Description>UX25FU4DC2SS-1091-27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E2FDA0A9C4CCEC479B56CE4D4AF16EE7" ma:contentTypeVersion="0" ma:contentTypeDescription="Создание документа." ma:contentTypeScope="" ma:versionID="aae11195561734424dcd2925bf81c03e">
  <xsd:schema xmlns:xsd="http://www.w3.org/2001/XMLSchema" xmlns:xs="http://www.w3.org/2001/XMLSchema" xmlns:p="http://schemas.microsoft.com/office/2006/metadata/properties" xmlns:ns2="abdb83d0-779d-445a-a542-78c4e7e32ea9" targetNamespace="http://schemas.microsoft.com/office/2006/metadata/properties" ma:root="true" ma:fieldsID="89373a8871781f6ded44170290ae094e" ns2:_="">
    <xsd:import namespace="abdb83d0-779d-445a-a542-78c4e7e32ea9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db83d0-779d-445a-a542-78c4e7e32ea9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0425D015-D783-4A7D-A997-ACA428AE6C29}"/>
</file>

<file path=customXml/itemProps2.xml><?xml version="1.0" encoding="utf-8"?>
<ds:datastoreItem xmlns:ds="http://schemas.openxmlformats.org/officeDocument/2006/customXml" ds:itemID="{8B21FDE4-799B-4F72-A28F-37A7066D82D9}"/>
</file>

<file path=customXml/itemProps3.xml><?xml version="1.0" encoding="utf-8"?>
<ds:datastoreItem xmlns:ds="http://schemas.openxmlformats.org/officeDocument/2006/customXml" ds:itemID="{D4F9A9B3-F59A-4FEF-A0B5-0DBC231CB60E}"/>
</file>

<file path=customXml/itemProps4.xml><?xml version="1.0" encoding="utf-8"?>
<ds:datastoreItem xmlns:ds="http://schemas.openxmlformats.org/officeDocument/2006/customXml" ds:itemID="{208A0C1E-A941-4A29-A5AB-25F62ADD36C4}"/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303</TotalTime>
  <Words>272</Words>
  <Application>Microsoft Office PowerPoint</Application>
  <PresentationFormat>Экран (4:3)</PresentationFormat>
  <Paragraphs>68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Техническая</vt:lpstr>
      <vt:lpstr>Семейство Розоцветные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СПАСИБО ЗА ВНИМАНИЕ 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Семейство Розоцветные</dc:title>
  <dc:creator>Computer</dc:creator>
  <cp:lastModifiedBy>рс1</cp:lastModifiedBy>
  <cp:revision>31</cp:revision>
  <dcterms:created xsi:type="dcterms:W3CDTF">2015-03-23T11:55:35Z</dcterms:created>
  <dcterms:modified xsi:type="dcterms:W3CDTF">2017-12-10T07:58:31Z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0x010100E2FDA0A9C4CCEC479B56CE4D4AF16EE7</vt:lpwstr>
  </property>
  <property fmtid="{D5CDD505-2E9C-101B-9397-08002B2CF9AE}" pid="3" name="_dlc_DocIdItemGuid">
    <vt:lpwstr>ce2ff96b-295d-4a96-b006-55e798738a45</vt:lpwstr>
  </property>
</Properties>
</file>