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81" r:id="rId8"/>
    <p:sldId id="263" r:id="rId9"/>
    <p:sldId id="264" r:id="rId10"/>
    <p:sldId id="265" r:id="rId11"/>
    <p:sldId id="273" r:id="rId12"/>
    <p:sldId id="270" r:id="rId13"/>
    <p:sldId id="266" r:id="rId14"/>
    <p:sldId id="280" r:id="rId15"/>
    <p:sldId id="267" r:id="rId16"/>
    <p:sldId id="268" r:id="rId17"/>
    <p:sldId id="269" r:id="rId18"/>
    <p:sldId id="272" r:id="rId19"/>
    <p:sldId id="271" r:id="rId20"/>
    <p:sldId id="279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Relationship Id="rId30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E69DD2E-60C8-44D2-BD58-3B0CE740F52F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47049E4-5C11-4522-9EEC-10289AD54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9992" y="3933056"/>
            <a:ext cx="3744415" cy="170216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tx1"/>
                </a:solidFill>
              </a:rPr>
              <a:t/>
            </a:r>
            <a:br>
              <a:rPr lang="ru-RU" sz="4800" b="1" dirty="0" smtClean="0">
                <a:solidFill>
                  <a:schemeClr val="tx1"/>
                </a:solidFill>
              </a:rPr>
            </a:br>
            <a:r>
              <a:rPr lang="ru-RU" sz="4800" b="1" dirty="0" smtClean="0">
                <a:solidFill>
                  <a:schemeClr val="tx1"/>
                </a:solidFill>
              </a:rPr>
              <a:t/>
            </a:r>
            <a:br>
              <a:rPr lang="ru-RU" sz="4800" b="1" dirty="0" smtClean="0">
                <a:solidFill>
                  <a:schemeClr val="tx1"/>
                </a:solidFill>
              </a:rPr>
            </a:br>
            <a:r>
              <a:rPr lang="ru-RU" sz="4800" b="1" dirty="0" smtClean="0">
                <a:solidFill>
                  <a:schemeClr val="tx1"/>
                </a:solidFill>
              </a:rPr>
              <a:t/>
            </a:r>
            <a:br>
              <a:rPr lang="ru-RU" sz="4800" b="1" dirty="0" smtClean="0">
                <a:solidFill>
                  <a:schemeClr val="tx1"/>
                </a:solidFill>
              </a:rPr>
            </a:br>
            <a:r>
              <a:rPr lang="ru-RU" sz="4800" b="1" dirty="0" smtClean="0">
                <a:solidFill>
                  <a:schemeClr val="tx1"/>
                </a:solidFill>
              </a:rPr>
              <a:t>Лишайники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23554" name="Picture 2" descr="http://www.wild-nature.ru/sites/default/files/veb_shah_06_27_2015-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8064896" cy="4016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8869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88640"/>
            <a:ext cx="8964488" cy="10801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Лишайники- </a:t>
            </a:r>
            <a:r>
              <a:rPr lang="ru-RU" sz="3600" b="1" dirty="0" err="1" smtClean="0"/>
              <a:t>грибоводоросль</a:t>
            </a:r>
            <a:endParaRPr lang="ru-RU" sz="3600" b="1" dirty="0"/>
          </a:p>
        </p:txBody>
      </p:sp>
      <p:pic>
        <p:nvPicPr>
          <p:cNvPr id="6146" name="Picture 2" descr="http://i.ytimg.com/vi/kNGHzkrtjKg/hq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024336" cy="2268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2699792" y="2060848"/>
            <a:ext cx="2952328" cy="64807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355976" y="1412776"/>
            <a:ext cx="4104456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Тело лишайника: слоевище (таллом)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95536" y="4365104"/>
            <a:ext cx="8280920" cy="2016224"/>
          </a:xfrm>
          <a:prstGeom prst="round2Diag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Лихенология- наука о лишайниках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56366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249676"/>
            <a:ext cx="8496944" cy="9361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Способ питания лишайников</a:t>
            </a:r>
            <a:endParaRPr lang="ru-RU" sz="3200" b="1" dirty="0"/>
          </a:p>
        </p:txBody>
      </p:sp>
      <p:pic>
        <p:nvPicPr>
          <p:cNvPr id="8" name="Строение лишайник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59632" y="1160748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051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249676"/>
            <a:ext cx="8496944" cy="9361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Способ питания лишайников</a:t>
            </a:r>
            <a:endParaRPr lang="ru-RU" sz="3200" b="1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7806" y="1556792"/>
            <a:ext cx="3778130" cy="2304256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Клетки водорослей- накопление органических веществ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355976" y="1556792"/>
            <a:ext cx="4463668" cy="2304256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Гифы гриба- вода и минеральные соли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683568" y="3861048"/>
            <a:ext cx="1152128" cy="1368152"/>
          </a:xfrm>
          <a:prstGeom prst="curved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право стрелка 5"/>
          <p:cNvSpPr/>
          <p:nvPr/>
        </p:nvSpPr>
        <p:spPr>
          <a:xfrm>
            <a:off x="6948264" y="3790617"/>
            <a:ext cx="1214264" cy="1368152"/>
          </a:xfrm>
          <a:prstGeom prst="curved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833495" y="4474693"/>
            <a:ext cx="5328592" cy="20099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Лишайники - </a:t>
            </a:r>
            <a:r>
              <a:rPr lang="ru-RU" sz="2800" dirty="0" err="1" smtClean="0">
                <a:solidFill>
                  <a:schemeClr val="bg1"/>
                </a:solidFill>
              </a:rPr>
              <a:t>автогетеротрофы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65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116632"/>
            <a:ext cx="8712968" cy="6480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Виды лишайников</a:t>
            </a:r>
            <a:endParaRPr lang="ru-RU" sz="40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827584" y="1124744"/>
            <a:ext cx="3960440" cy="72008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Накипные (корковые)</a:t>
            </a:r>
            <a:endParaRPr lang="ru-RU" sz="24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755576" y="5301208"/>
            <a:ext cx="3672408" cy="64807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Листоватые</a:t>
            </a:r>
            <a:endParaRPr lang="ru-RU" sz="3200" b="1" dirty="0"/>
          </a:p>
        </p:txBody>
      </p:sp>
      <p:sp>
        <p:nvSpPr>
          <p:cNvPr id="6" name="Стрелка влево 5"/>
          <p:cNvSpPr/>
          <p:nvPr/>
        </p:nvSpPr>
        <p:spPr>
          <a:xfrm>
            <a:off x="3275856" y="3212976"/>
            <a:ext cx="3672408" cy="57606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Кустистые</a:t>
            </a:r>
            <a:endParaRPr lang="ru-RU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2760835" cy="2363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3" t="-12626" r="-2923" b="12626"/>
          <a:stretch/>
        </p:blipFill>
        <p:spPr bwMode="auto">
          <a:xfrm>
            <a:off x="1069209" y="1886385"/>
            <a:ext cx="2062632" cy="3062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49080"/>
            <a:ext cx="336306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657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>
                <a:solidFill>
                  <a:srgbClr val="00B050"/>
                </a:solidFill>
              </a:rPr>
              <a:t>Виды лишайников</a:t>
            </a:r>
            <a:endParaRPr lang="ru-RU" b="1" u="sng" dirty="0">
              <a:solidFill>
                <a:srgbClr val="00B05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43608" y="2492896"/>
          <a:ext cx="6777036" cy="2473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012"/>
                <a:gridCol w="2259012"/>
                <a:gridCol w="2259012"/>
              </a:tblGrid>
              <a:tr h="824351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Особенности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строения слоевища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2435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Накипные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chemeClr val="tx1"/>
                          </a:solidFill>
                        </a:rPr>
                        <a:t>Листоватые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Кустистые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2435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5876" y="0"/>
            <a:ext cx="8856984" cy="86409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Многообразие лишайников</a:t>
            </a:r>
            <a:endParaRPr lang="ru-RU" sz="4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625" y="980728"/>
            <a:ext cx="3148136" cy="237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50503"/>
            <a:ext cx="3735370" cy="277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273" y="4458643"/>
            <a:ext cx="3638695" cy="238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лево 2"/>
          <p:cNvSpPr/>
          <p:nvPr/>
        </p:nvSpPr>
        <p:spPr>
          <a:xfrm>
            <a:off x="4139952" y="980727"/>
            <a:ext cx="4842908" cy="1669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Ксантория</a:t>
            </a:r>
            <a:r>
              <a:rPr lang="ru-RU" sz="3200" b="1" dirty="0" smtClean="0"/>
              <a:t> настенная</a:t>
            </a:r>
            <a:endParaRPr lang="ru-RU" sz="32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645273" y="3358497"/>
            <a:ext cx="3909095" cy="1006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Пармелия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5" name="Стрелка влево 4"/>
          <p:cNvSpPr/>
          <p:nvPr/>
        </p:nvSpPr>
        <p:spPr>
          <a:xfrm>
            <a:off x="4554368" y="5648744"/>
            <a:ext cx="3762048" cy="9486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Кладония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39800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5876" y="205199"/>
            <a:ext cx="8856984" cy="86409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Многообразие лишайников</a:t>
            </a:r>
            <a:endParaRPr lang="ru-RU" sz="4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654" y="1275331"/>
            <a:ext cx="3225258" cy="430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лево 2"/>
          <p:cNvSpPr/>
          <p:nvPr/>
        </p:nvSpPr>
        <p:spPr>
          <a:xfrm>
            <a:off x="4427984" y="1268760"/>
            <a:ext cx="4392488" cy="9361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Уснея</a:t>
            </a:r>
            <a:r>
              <a:rPr lang="ru-RU" sz="3200" b="1" dirty="0" smtClean="0"/>
              <a:t> бородатая</a:t>
            </a:r>
            <a:endParaRPr lang="ru-RU" sz="32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95536" y="5733256"/>
            <a:ext cx="4464496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Олений мох (ягель)</a:t>
            </a:r>
            <a:endParaRPr lang="ru-RU" sz="32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4184" y="3645024"/>
            <a:ext cx="3840088" cy="28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993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5876" y="205199"/>
            <a:ext cx="8856984" cy="86409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Многообразие лишайников</a:t>
            </a:r>
            <a:endParaRPr lang="ru-RU" sz="4000" b="1" dirty="0"/>
          </a:p>
        </p:txBody>
      </p:sp>
      <p:sp>
        <p:nvSpPr>
          <p:cNvPr id="3" name="Стрелка влево 2"/>
          <p:cNvSpPr/>
          <p:nvPr/>
        </p:nvSpPr>
        <p:spPr>
          <a:xfrm>
            <a:off x="4427984" y="1268760"/>
            <a:ext cx="4392488" cy="9361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Исландский мох</a:t>
            </a:r>
            <a:endParaRPr lang="ru-RU" sz="32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95536" y="5733256"/>
            <a:ext cx="4464496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/>
              <a:t>Гипогимния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07"/>
          <a:stretch/>
        </p:blipFill>
        <p:spPr bwMode="auto">
          <a:xfrm>
            <a:off x="650745" y="1628800"/>
            <a:ext cx="3744416" cy="359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9062" y="4588082"/>
            <a:ext cx="3821410" cy="226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51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51520" y="188640"/>
            <a:ext cx="8640960" cy="108012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Размножение лишайников</a:t>
            </a:r>
            <a:endParaRPr lang="ru-RU" sz="4000" b="1" dirty="0"/>
          </a:p>
        </p:txBody>
      </p:sp>
      <p:sp>
        <p:nvSpPr>
          <p:cNvPr id="3" name="Стрелка вниз 2"/>
          <p:cNvSpPr/>
          <p:nvPr/>
        </p:nvSpPr>
        <p:spPr>
          <a:xfrm>
            <a:off x="827584" y="1268760"/>
            <a:ext cx="136815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6642230" y="1268760"/>
            <a:ext cx="136815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67544" y="2276872"/>
            <a:ext cx="3384376" cy="118399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Вегетативно- кусочками слоевища</a:t>
            </a:r>
            <a:endParaRPr lang="ru-RU" sz="2400" b="1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788024" y="2308742"/>
            <a:ext cx="3708412" cy="11521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Спорами </a:t>
            </a:r>
            <a:endParaRPr lang="ru-RU" sz="36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3780420" cy="282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3501008"/>
            <a:ext cx="309634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800" dirty="0" smtClean="0"/>
              <a:t>Изучите </a:t>
            </a:r>
            <a:r>
              <a:rPr lang="ru-RU" sz="2800" dirty="0" smtClean="0"/>
              <a:t>с</a:t>
            </a:r>
            <a:r>
              <a:rPr lang="ru-RU" sz="2800" dirty="0" smtClean="0"/>
              <a:t>. 138 учебника о размножении лишайников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9673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7504" y="188640"/>
            <a:ext cx="8856984" cy="14401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Задание: используя материал учебника на     с. </a:t>
            </a:r>
            <a:r>
              <a:rPr lang="ru-RU" sz="2800" b="1" dirty="0" smtClean="0"/>
              <a:t>139</a:t>
            </a:r>
            <a:r>
              <a:rPr lang="ru-RU" sz="2800" b="1" dirty="0" smtClean="0"/>
              <a:t>, </a:t>
            </a:r>
            <a:r>
              <a:rPr lang="ru-RU" sz="2800" b="1" dirty="0" smtClean="0"/>
              <a:t>определите, какое значение играют лишайники в живой природе</a:t>
            </a:r>
            <a:endParaRPr lang="ru-RU" sz="2800" b="1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22964" t="21281" r="23907" b="16704"/>
          <a:stretch>
            <a:fillRect/>
          </a:stretch>
        </p:blipFill>
        <p:spPr bwMode="auto">
          <a:xfrm>
            <a:off x="683568" y="1628800"/>
            <a:ext cx="7560840" cy="496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4137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7484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ljplus.ru/img4/t/a/tanuka/Lishajnik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065696"/>
            <a:ext cx="3757917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4201" y="1556793"/>
            <a:ext cx="3899732" cy="2597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tisyachelistnik.ru/images/parmelija/parmelija-borozdchataja-parmelia-sulca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744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784976" cy="115212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Что это за организмы?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xmlns="" val="33272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chemeClr val="tx1"/>
                </a:solidFill>
              </a:rPr>
              <a:t>Тетрадь -тренажёр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С.68 -№3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899592" y="476672"/>
            <a:ext cx="7200800" cy="583264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solidFill>
                  <a:schemeClr val="tx1"/>
                </a:solidFill>
              </a:rPr>
              <a:t>Домашнее задание:</a:t>
            </a:r>
          </a:p>
          <a:p>
            <a:pPr algn="ctr"/>
            <a:r>
              <a:rPr lang="ru-RU" sz="3200" dirty="0" smtClean="0"/>
              <a:t>1. Изучить материал </a:t>
            </a:r>
            <a:r>
              <a:rPr lang="ru-RU" sz="3200" dirty="0" smtClean="0"/>
              <a:t>учебника параграф 52, </a:t>
            </a:r>
            <a:r>
              <a:rPr lang="ru-RU" sz="3200" dirty="0" smtClean="0"/>
              <a:t>ответить на вопросы на с. </a:t>
            </a:r>
            <a:r>
              <a:rPr lang="ru-RU" sz="3200" dirty="0" smtClean="0"/>
              <a:t>139</a:t>
            </a:r>
            <a:endParaRPr lang="ru-RU" sz="3200" dirty="0" smtClean="0"/>
          </a:p>
          <a:p>
            <a:pPr algn="ctr"/>
            <a:r>
              <a:rPr lang="ru-RU" sz="3200" dirty="0" smtClean="0"/>
              <a:t>2. Определить какие типы лишайников поселились в вашем огороде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83899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95536" y="404664"/>
            <a:ext cx="7992888" cy="597666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 smtClean="0">
                <a:solidFill>
                  <a:sysClr val="windowText" lastClr="000000"/>
                </a:solidFill>
              </a:rPr>
              <a:t>В </a:t>
            </a:r>
            <a:r>
              <a:rPr lang="ru-RU" sz="2800" dirty="0">
                <a:solidFill>
                  <a:sysClr val="windowText" lastClr="000000"/>
                </a:solidFill>
              </a:rPr>
              <a:t>далекие  времена  </a:t>
            </a:r>
            <a:r>
              <a:rPr lang="ru-RU" sz="2800" dirty="0" smtClean="0">
                <a:solidFill>
                  <a:sysClr val="windowText" lastClr="000000"/>
                </a:solidFill>
              </a:rPr>
              <a:t>эти организмы называли </a:t>
            </a:r>
            <a:r>
              <a:rPr lang="ru-RU" sz="2800" dirty="0">
                <a:solidFill>
                  <a:sysClr val="windowText" lastClr="000000"/>
                </a:solidFill>
              </a:rPr>
              <a:t>то мхами, то водорослями, а иногда именовали «хаосом природы</a:t>
            </a:r>
            <a:r>
              <a:rPr lang="ru-RU" sz="2800" dirty="0" smtClean="0">
                <a:solidFill>
                  <a:sysClr val="windowText" lastClr="000000"/>
                </a:solidFill>
              </a:rPr>
              <a:t>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800" dirty="0">
                <a:solidFill>
                  <a:sysClr val="windowText" lastClr="000000"/>
                </a:solidFill>
              </a:rPr>
              <a:t>В 1885 году на улицах Москвы появилась необычная афиша. Климент Аркадьевич Тимирязев приглашал на публичную лекцию всех желающих. Лекция называлась «Растение – сфинкс». Слушателей собралось много их заинтересовало название лекции. А Тимирязев рассказывал </a:t>
            </a:r>
            <a:r>
              <a:rPr lang="ru-RU" sz="2800" dirty="0" smtClean="0">
                <a:solidFill>
                  <a:sysClr val="windowText" lastClr="000000"/>
                </a:solidFill>
              </a:rPr>
              <a:t>      </a:t>
            </a:r>
          </a:p>
          <a:p>
            <a:pPr algn="ctr"/>
            <a:r>
              <a:rPr lang="ru-RU" sz="2800" b="1" i="1" u="sng" dirty="0" smtClean="0">
                <a:solidFill>
                  <a:sysClr val="windowText" lastClr="000000"/>
                </a:solidFill>
              </a:rPr>
              <a:t>Как вы думаете, о чем идет речь?</a:t>
            </a:r>
            <a:endParaRPr lang="ru-RU" sz="2800" b="1" i="1" u="sng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34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0"/>
            <a:ext cx="8208912" cy="4032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0" dirty="0" smtClean="0"/>
              <a:t>о…лишайниках!</a:t>
            </a:r>
          </a:p>
          <a:p>
            <a:r>
              <a:rPr lang="ru-RU" sz="2800" dirty="0" smtClean="0"/>
              <a:t>Почему Тимирязев назвал лишайники «СФИНКСАМИ»? Как вы думаете?</a:t>
            </a:r>
          </a:p>
          <a:p>
            <a:r>
              <a:rPr lang="ru-RU" sz="2800" dirty="0" smtClean="0"/>
              <a:t>Сфинкс - «</a:t>
            </a:r>
            <a:r>
              <a:rPr lang="ru-RU" sz="2800" dirty="0" err="1" smtClean="0"/>
              <a:t>человеколев</a:t>
            </a:r>
            <a:r>
              <a:rPr lang="ru-RU" sz="2800" dirty="0" smtClean="0"/>
              <a:t>», а  лишайник? Вернемся к этому вопросу позже.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7630" y="3802194"/>
            <a:ext cx="3488739" cy="2600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06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404664"/>
            <a:ext cx="8496944" cy="10801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Тема урока: Группа Лишайники</a:t>
            </a:r>
            <a:endParaRPr lang="ru-RU" sz="3600" b="1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83568" y="1844824"/>
            <a:ext cx="7776864" cy="460851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Задачи урока: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3600" dirty="0" smtClean="0"/>
              <a:t>Изучить строение лишайников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3600" dirty="0" smtClean="0"/>
              <a:t>Познакомиться с видами лишайников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3600" dirty="0" smtClean="0"/>
              <a:t>Выявить значение лишайников</a:t>
            </a:r>
          </a:p>
          <a:p>
            <a:pPr marL="342900" indent="-342900" algn="ctr">
              <a:buFont typeface="+mj-lt"/>
              <a:buAutoNum type="arabicPeriod"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7289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260648"/>
            <a:ext cx="8496944" cy="5688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60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ВСПОМНИ!</a:t>
            </a:r>
          </a:p>
          <a:p>
            <a:pPr algn="ctr"/>
            <a:endParaRPr lang="ru-RU" sz="6000" b="1" dirty="0" smtClean="0">
              <a:solidFill>
                <a:srgbClr val="C0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 algn="r">
              <a:buFont typeface="Wingdings" pitchFamily="2" charset="2"/>
              <a:buChar char="ü"/>
            </a:pPr>
            <a:r>
              <a:rPr lang="ru-RU" sz="4400" dirty="0" smtClean="0">
                <a:solidFill>
                  <a:sysClr val="windowText" lastClr="000000"/>
                </a:solidFill>
              </a:rPr>
              <a:t>Симбиоз</a:t>
            </a:r>
          </a:p>
          <a:p>
            <a:pPr marL="285750" indent="-285750" algn="r">
              <a:buFont typeface="Wingdings" pitchFamily="2" charset="2"/>
              <a:buChar char="ü"/>
            </a:pPr>
            <a:r>
              <a:rPr lang="ru-RU" sz="4400" dirty="0" smtClean="0">
                <a:solidFill>
                  <a:sysClr val="windowText" lastClr="000000"/>
                </a:solidFill>
              </a:rPr>
              <a:t>Гетеротрофы</a:t>
            </a:r>
          </a:p>
          <a:p>
            <a:pPr marL="285750" indent="-285750" algn="r">
              <a:buFont typeface="Wingdings" pitchFamily="2" charset="2"/>
              <a:buChar char="ü"/>
            </a:pPr>
            <a:r>
              <a:rPr lang="ru-RU" sz="4400" dirty="0" smtClean="0">
                <a:solidFill>
                  <a:sysClr val="windowText" lastClr="000000"/>
                </a:solidFill>
              </a:rPr>
              <a:t>Автотрофы</a:t>
            </a:r>
          </a:p>
          <a:p>
            <a:pPr marL="285750" indent="-285750" algn="r">
              <a:buFont typeface="Wingdings" pitchFamily="2" charset="2"/>
              <a:buChar char="ü"/>
            </a:pPr>
            <a:r>
              <a:rPr lang="ru-RU" sz="4400" dirty="0" smtClean="0">
                <a:solidFill>
                  <a:sysClr val="windowText" lastClr="000000"/>
                </a:solidFill>
              </a:rPr>
              <a:t>Гифы</a:t>
            </a:r>
          </a:p>
          <a:p>
            <a:pPr algn="ctr"/>
            <a:endParaRPr lang="ru-RU" sz="4400" dirty="0"/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1259632" y="836712"/>
            <a:ext cx="1656184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44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182429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Строение лишайника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внешнему виду напоминают мхи, но  у них нет ни стебля, ни листьев;</a:t>
            </a:r>
          </a:p>
          <a:p>
            <a:r>
              <a:rPr lang="ru-RU" dirty="0" smtClean="0"/>
              <a:t>Тело лишайника –</a:t>
            </a:r>
            <a:r>
              <a:rPr lang="ru-RU" b="1" i="1" u="sng" dirty="0" smtClean="0"/>
              <a:t>слоевище, или таллом</a:t>
            </a:r>
            <a:endParaRPr lang="ru-RU" b="1" i="1" u="sng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7382" y="0"/>
            <a:ext cx="7848872" cy="9361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Строение лишайников</a:t>
            </a:r>
            <a:endParaRPr lang="ru-RU" sz="4000" b="1" dirty="0"/>
          </a:p>
        </p:txBody>
      </p:sp>
      <p:pic>
        <p:nvPicPr>
          <p:cNvPr id="4098" name="Picture 2" descr="http://bono-esse.ru/blizzard/img/A/Bio/bio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76"/>
          <a:stretch/>
        </p:blipFill>
        <p:spPr bwMode="auto">
          <a:xfrm>
            <a:off x="-2339" y="1052735"/>
            <a:ext cx="9102788" cy="581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214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1" y="260648"/>
            <a:ext cx="8439794" cy="6048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Так почему Тимирязев назвал лишайники «Растением – сфинксом?»</a:t>
            </a:r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 smtClean="0"/>
          </a:p>
          <a:p>
            <a:pPr algn="ctr"/>
            <a:r>
              <a:rPr lang="ru-RU" sz="2800" b="1" dirty="0" smtClean="0"/>
              <a:t> 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341" y="2492896"/>
            <a:ext cx="3574537" cy="2683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02" t="427" r="4109" b="34670"/>
          <a:stretch/>
        </p:blipFill>
        <p:spPr bwMode="auto">
          <a:xfrm>
            <a:off x="4716016" y="2566094"/>
            <a:ext cx="3975299" cy="2610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31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UX25FU4DC2SS-1091-12</_dlc_DocId>
    <_dlc_DocIdUrl xmlns="abdb83d0-779d-445a-a542-78c4e7e32ea9">
      <Url>http://www.eduportal44.ru/soligalich/shablon/distovz/_layouts/15/DocIdRedir.aspx?ID=UX25FU4DC2SS-1091-12</Url>
      <Description>UX25FU4DC2SS-1091-12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F4FDDC-0EFB-4B43-82AC-4DCCE8EF3C19}"/>
</file>

<file path=customXml/itemProps2.xml><?xml version="1.0" encoding="utf-8"?>
<ds:datastoreItem xmlns:ds="http://schemas.openxmlformats.org/officeDocument/2006/customXml" ds:itemID="{83A76888-0F86-4550-A772-F81892C8E254}"/>
</file>

<file path=customXml/itemProps3.xml><?xml version="1.0" encoding="utf-8"?>
<ds:datastoreItem xmlns:ds="http://schemas.openxmlformats.org/officeDocument/2006/customXml" ds:itemID="{E946C831-89F4-42CF-A53F-8DEA6B4BCF9A}"/>
</file>

<file path=customXml/itemProps4.xml><?xml version="1.0" encoding="utf-8"?>
<ds:datastoreItem xmlns:ds="http://schemas.openxmlformats.org/officeDocument/2006/customXml" ds:itemID="{8876B4AF-34BB-4B33-873F-21509F1D784B}"/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261</TotalTime>
  <Words>227</Words>
  <Application>Microsoft Office PowerPoint</Application>
  <PresentationFormat>Экран (4:3)</PresentationFormat>
  <Paragraphs>72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Остин</vt:lpstr>
      <vt:lpstr>   Лишайники</vt:lpstr>
      <vt:lpstr>Слайд 2</vt:lpstr>
      <vt:lpstr>Слайд 3</vt:lpstr>
      <vt:lpstr>Слайд 4</vt:lpstr>
      <vt:lpstr>Слайд 5</vt:lpstr>
      <vt:lpstr>Слайд 6</vt:lpstr>
      <vt:lpstr>Строение лишайника</vt:lpstr>
      <vt:lpstr>Слайд 8</vt:lpstr>
      <vt:lpstr>Слайд 9</vt:lpstr>
      <vt:lpstr>Слайд 10</vt:lpstr>
      <vt:lpstr>Слайд 11</vt:lpstr>
      <vt:lpstr>Слайд 12</vt:lpstr>
      <vt:lpstr>Слайд 13</vt:lpstr>
      <vt:lpstr>Виды лишайников</vt:lpstr>
      <vt:lpstr>Слайд 15</vt:lpstr>
      <vt:lpstr>Слайд 16</vt:lpstr>
      <vt:lpstr>Слайд 17</vt:lpstr>
      <vt:lpstr>Слайд 18</vt:lpstr>
      <vt:lpstr>Слайд 19</vt:lpstr>
      <vt:lpstr>Тетрадь -тренажёр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Лишайники</dc:title>
  <dc:creator>Компьютер</dc:creator>
  <cp:lastModifiedBy>рс1</cp:lastModifiedBy>
  <cp:revision>19</cp:revision>
  <dcterms:created xsi:type="dcterms:W3CDTF">2015-02-23T15:08:04Z</dcterms:created>
  <dcterms:modified xsi:type="dcterms:W3CDTF">2018-05-06T14:40:17Z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163a2fd9-e9a9-497e-9c30-db82e85337b8</vt:lpwstr>
  </property>
</Properties>
</file>