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13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slides/slide32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7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7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78B5F-E7DD-4469-A21F-C1BB72756F59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68A82-D573-4AB2-8640-A2C8FB6ADA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D9D09F-633B-4E0C-95D1-8BFE200399DD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8F431F-4FEC-4E33-A6D5-4891F0F96224}" type="slidenum">
              <a:rPr lang="ru-RU" smtClean="0"/>
              <a:pPr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09869E-B8F4-4EB7-809C-7C7AE4E30D18}" type="slidenum">
              <a:rPr lang="ru-RU" smtClean="0"/>
              <a:pPr/>
              <a:t>31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6B9146-A508-46AD-B016-C6F5EA54700E}" type="slidenum">
              <a:rPr lang="ru-RU" smtClean="0"/>
              <a:pPr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DBBF0A-0BC6-4169-BD0A-2FC668AEF496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145EF6-81A4-4F34-A5DA-551713D9093F}" type="slidenum">
              <a:rPr lang="ru-RU" smtClean="0"/>
              <a:pPr/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EB78AA-31B5-4830-A006-2B29981108F3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CF9854-57DC-4142-9EB9-B035F1E38BC6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C01973-F06C-4499-AA6A-A03A4CCB9169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2E9F31-7E17-46C3-B6A5-5C93B8309E26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9D821E-4AAB-44AC-8B72-8D093D23915B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5ECC75-55EC-4848-BF57-68F8E3334621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531A1B-A8D0-469F-9DF2-1713278C9819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4AF73E-CB9E-4443-B145-93A328C13A46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hyperlink" Target="http://ru.wikipedia.org/wiki/%D0%94%D0%B5%D0%BB%D0%B8%D0%BA%D0%B0%D1%82%D0%B5%D1%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9F%D0%B0%D0%BD%D1%86%D0%B8%D1%80%D1%8C" TargetMode="External"/><Relationship Id="rId5" Type="http://schemas.openxmlformats.org/officeDocument/2006/relationships/hyperlink" Target="http://ru.wikipedia.org/w/index.php?title=%D0%A8%D0%B8%D0%BF_%28%D0%B1%D0%BE%D1%82%D0%B0%D0%BD%D0%B8%D0%BA%D0%B0%29&amp;action=edit&amp;redlink=1" TargetMode="External"/><Relationship Id="rId4" Type="http://schemas.openxmlformats.org/officeDocument/2006/relationships/hyperlink" Target="http://ru.wikipedia.org/wiki/%D0%9E%D0%BC%D0%B0%D1%80%D1%8B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m_10.wm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&#1055;&#1041;&#1050;_%20&#1043;&#1076;&#1077;%20&#1088;&#1072;&#1082;&#1080;%20&#1079;&#1080;&#1084;&#1091;&#1102;&#1090;_-2.fl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lovari.yandex.ru/dict/bse/article/00000/52100.htm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2556" y="1381736"/>
            <a:ext cx="6374566" cy="156966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ru-RU" sz="4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КЛАСС РАКООБРАЗНЫЕ</a:t>
            </a:r>
          </a:p>
          <a:p>
            <a:pPr algn="ctr"/>
            <a:endParaRPr lang="ru-RU" sz="4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5903" y="3439235"/>
            <a:ext cx="413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Юсова</a:t>
            </a:r>
            <a:r>
              <a:rPr lang="ru-RU" sz="2400" dirty="0" smtClean="0">
                <a:solidFill>
                  <a:schemeClr val="bg1"/>
                </a:solidFill>
              </a:rPr>
              <a:t> С.Л.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Учитель биологии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МКОУ «</a:t>
            </a:r>
            <a:r>
              <a:rPr lang="ru-RU" sz="2400" dirty="0" err="1" smtClean="0">
                <a:solidFill>
                  <a:schemeClr val="bg1"/>
                </a:solidFill>
              </a:rPr>
              <a:t>Солигаличская</a:t>
            </a:r>
            <a:r>
              <a:rPr lang="ru-RU" sz="2400" dirty="0" smtClean="0">
                <a:solidFill>
                  <a:schemeClr val="bg1"/>
                </a:solidFill>
              </a:rPr>
              <a:t> СОШ»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Внешнее строение рака</a:t>
            </a:r>
            <a:endParaRPr lang="ru-RU" sz="4800" b="1" i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2552" t="19776" r="22262" b="16978"/>
          <a:stretch>
            <a:fillRect/>
          </a:stretch>
        </p:blipFill>
        <p:spPr bwMode="auto">
          <a:xfrm>
            <a:off x="1009935" y="1146412"/>
            <a:ext cx="7180402" cy="462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Внутреннее строение рака</a:t>
            </a:r>
            <a:endParaRPr lang="ru-RU" sz="4800" b="1" i="1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2972" t="19590" r="23533" b="18097"/>
          <a:stretch>
            <a:fillRect/>
          </a:stretch>
        </p:blipFill>
        <p:spPr bwMode="auto">
          <a:xfrm>
            <a:off x="477670" y="1310184"/>
            <a:ext cx="7874759" cy="51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Особенности размножения</a:t>
            </a:r>
            <a:endParaRPr lang="ru-RU" sz="4800" b="1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093" y="1815152"/>
            <a:ext cx="79975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Раздельнополы. </a:t>
            </a:r>
          </a:p>
          <a:p>
            <a:r>
              <a:rPr lang="ru-RU" sz="3200" dirty="0" smtClean="0"/>
              <a:t>Оплодотворение происходит зимой.</a:t>
            </a:r>
          </a:p>
          <a:p>
            <a:r>
              <a:rPr lang="ru-RU" sz="3200" dirty="0" smtClean="0"/>
              <a:t>Самка приклеивает яйца к брюшным ножкам.</a:t>
            </a:r>
          </a:p>
          <a:p>
            <a:r>
              <a:rPr lang="ru-RU" sz="3200" dirty="0" smtClean="0"/>
              <a:t>В начале лета появляются маленькие рачки.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2971" t="15299" r="26680" b="25373"/>
          <a:stretch>
            <a:fillRect/>
          </a:stretch>
        </p:blipFill>
        <p:spPr bwMode="auto">
          <a:xfrm>
            <a:off x="846161" y="600501"/>
            <a:ext cx="7110484" cy="471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Десятиногие раки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9218" name="Picture 2" descr="http://www.playcast.ru/uploads/2017/08/04/231463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7993" y="764273"/>
            <a:ext cx="3611045" cy="2606723"/>
          </a:xfrm>
          <a:prstGeom prst="rect">
            <a:avLst/>
          </a:prstGeom>
          <a:noFill/>
        </p:spPr>
      </p:pic>
      <p:pic>
        <p:nvPicPr>
          <p:cNvPr id="9220" name="Picture 4" descr="https://ds04.infourok.ru/uploads/ex/0136/0008b3c5-e2b3dc6c/hello_html_m127c53c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4900" y="1070236"/>
            <a:ext cx="3259100" cy="2414371"/>
          </a:xfrm>
          <a:prstGeom prst="rect">
            <a:avLst/>
          </a:prstGeom>
          <a:noFill/>
        </p:spPr>
      </p:pic>
      <p:pic>
        <p:nvPicPr>
          <p:cNvPr id="9222" name="Picture 6" descr="http://pngimg.com/uploads/lobster/lobster_PNG142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151" y="3032548"/>
            <a:ext cx="2185706" cy="3013411"/>
          </a:xfrm>
          <a:prstGeom prst="rect">
            <a:avLst/>
          </a:prstGeom>
          <a:noFill/>
        </p:spPr>
      </p:pic>
      <p:pic>
        <p:nvPicPr>
          <p:cNvPr id="10" name="Рисунок 9" descr="http://pngimg.com/uploads/shrimps/shrimps_PNG1825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14153">
            <a:off x="5487231" y="4010403"/>
            <a:ext cx="3018843" cy="23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0.joyreactor.cc/pics/comment/%D0%B3%D0%B8%D1%84%D0%BA%D0%B8-%D1%81%D0%BE%D0%B1%D0%B0%D0%BA%D0%B0-%D1%80%D1%8B%D0%B1%D0%B0%D0%BB%D0%BA%D0%B0-%D0%BE%D0%BC%D0%B0%D1%80-2046588.jpeg"/>
          <p:cNvPicPr/>
          <p:nvPr/>
        </p:nvPicPr>
        <p:blipFill>
          <a:blip r:embed="rId7" cstate="print"/>
          <a:srcRect l="51037" t="3411" r="1118" b="10457"/>
          <a:stretch>
            <a:fillRect/>
          </a:stretch>
        </p:blipFill>
        <p:spPr bwMode="auto">
          <a:xfrm>
            <a:off x="3316808" y="3507476"/>
            <a:ext cx="2565377" cy="203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87606" y="1514901"/>
            <a:ext cx="111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рак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588155" y="887104"/>
            <a:ext cx="116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краб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5660" y="2606722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Омар (лобстер)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318912" y="3357349"/>
            <a:ext cx="132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креветка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Веслоногие раки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27650" name="Picture 2" descr="http://xn----7sbbaazuatxpyidedi7gqh.xn--p1ai/i/priroda/Arthropoda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273" y="1244221"/>
            <a:ext cx="5965588" cy="447419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117910" y="1596788"/>
            <a:ext cx="208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циклоп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Усоногие раки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34090" t="27799" r="32449" b="20149"/>
          <a:stretch>
            <a:fillRect/>
          </a:stretch>
        </p:blipFill>
        <p:spPr bwMode="auto">
          <a:xfrm>
            <a:off x="286603" y="1364776"/>
            <a:ext cx="4353636" cy="380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32693" t="22901" r="36364" b="20009"/>
          <a:stretch>
            <a:fillRect/>
          </a:stretch>
        </p:blipFill>
        <p:spPr bwMode="auto">
          <a:xfrm>
            <a:off x="5199796" y="1323832"/>
            <a:ext cx="3712191" cy="385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err="1" smtClean="0">
                <a:latin typeface="+mj-lt"/>
              </a:rPr>
              <a:t>Листоногие</a:t>
            </a:r>
            <a:r>
              <a:rPr lang="ru-RU" sz="4800" b="1" i="1" dirty="0" smtClean="0">
                <a:latin typeface="+mj-lt"/>
              </a:rPr>
              <a:t> раки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29698" name="Picture 2" descr="http://animalsfoto.com/photo/ed/ede5f2c623cb3a8a7239cf96b8f20b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853" y="1269786"/>
            <a:ext cx="4267200" cy="43529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79176" y="5022376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Дафния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Роль ракообразных</a:t>
            </a:r>
            <a:endParaRPr lang="ru-RU" sz="4800" b="1" i="1" dirty="0">
              <a:latin typeface="+mj-lt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23391" t="20335" r="25211" b="16978"/>
          <a:stretch>
            <a:fillRect/>
          </a:stretch>
        </p:blipFill>
        <p:spPr bwMode="auto">
          <a:xfrm>
            <a:off x="1037230" y="1310186"/>
            <a:ext cx="6687403" cy="458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Зоопланктон</a:t>
            </a:r>
            <a:endParaRPr lang="ru-RU" sz="4800" b="1" i="1" dirty="0">
              <a:latin typeface="+mj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l="23811" t="21082" r="23638" b="17537"/>
          <a:stretch>
            <a:fillRect/>
          </a:stretch>
        </p:blipFill>
        <p:spPr bwMode="auto">
          <a:xfrm>
            <a:off x="1050878" y="1160060"/>
            <a:ext cx="6837528" cy="44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20" y="0"/>
            <a:ext cx="7886700" cy="1325563"/>
          </a:xfrm>
        </p:spPr>
        <p:txBody>
          <a:bodyPr/>
          <a:lstStyle/>
          <a:p>
            <a:r>
              <a:rPr lang="ru-RU" b="1" dirty="0" smtClean="0"/>
              <a:t>Характеристика членистоногих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5658" y="1443487"/>
          <a:ext cx="8652682" cy="5054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92574"/>
                <a:gridCol w="2333766"/>
                <a:gridCol w="2163171"/>
                <a:gridCol w="21631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Характерные черты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Ракообразные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Паукообразные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Насекомые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Отделы тела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Покровы тела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ходильных ног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Пищеварительная</a:t>
                      </a:r>
                    </a:p>
                    <a:p>
                      <a:r>
                        <a:rPr lang="ru-RU" dirty="0" smtClean="0"/>
                        <a:t>система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Кровеносная система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Выделительная система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Нервная система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Органы чувств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Размножение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059" y="0"/>
            <a:ext cx="7886700" cy="103896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Характеристика членистоногих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04714" y="833120"/>
          <a:ext cx="8652682" cy="5816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92574"/>
                <a:gridCol w="2333766"/>
                <a:gridCol w="2163171"/>
                <a:gridCol w="2163171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Характерные черты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Ракообразные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Паукообразные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Насекомые 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Отделы тела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Головогрудь</a:t>
                      </a:r>
                      <a:r>
                        <a:rPr lang="ru-RU" sz="1400" baseline="0" dirty="0" smtClean="0"/>
                        <a:t> и брюшко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Покровы тела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Хитиновый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Кол-во ходильных ног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 пар , первая клешни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Дыхательная система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Жабры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Пищеварительная</a:t>
                      </a:r>
                    </a:p>
                    <a:p>
                      <a:r>
                        <a:rPr lang="ru-RU" sz="1400" b="1" dirty="0" smtClean="0"/>
                        <a:t>система 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Рот, глотка, пищевод,</a:t>
                      </a:r>
                      <a:r>
                        <a:rPr lang="ru-RU" sz="1400" baseline="0" dirty="0" smtClean="0"/>
                        <a:t> желудок, кишечник, анальное отверстие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Кровеносная система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Незамкнутая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Выделительная система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Две зеленые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железы  в голове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Нервная система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Узлового типа. </a:t>
                      </a:r>
                      <a:r>
                        <a:rPr lang="ru-RU" sz="1400" dirty="0" err="1" smtClean="0"/>
                        <a:t>Окологл</a:t>
                      </a:r>
                      <a:r>
                        <a:rPr lang="ru-RU" sz="1400" dirty="0" smtClean="0"/>
                        <a:t>.</a:t>
                      </a:r>
                      <a:r>
                        <a:rPr lang="ru-RU" sz="1400" baseline="0" dirty="0" smtClean="0"/>
                        <a:t> нерв. кольцо и брюшная нерв . цепочка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Органы чувств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Сложные глаза, усики органы обоняния и осязания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Размножение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Раздельнополые.  Оплодотворение внутреннее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08050"/>
            <a:ext cx="472757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843213" y="6165850"/>
            <a:ext cx="2906712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Камчатский «краб»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055192" y="1614535"/>
            <a:ext cx="38068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Arial" charset="0"/>
              </a:rPr>
              <a:t>. </a:t>
            </a:r>
            <a:r>
              <a:rPr lang="ru-RU" sz="2000" dirty="0">
                <a:latin typeface="Arial" charset="0"/>
              </a:rPr>
              <a:t>Один из самых крупных дальневосточных крабов, является объектом промысла. </a:t>
            </a:r>
          </a:p>
          <a:p>
            <a:r>
              <a:rPr lang="ru-RU" sz="2000" dirty="0">
                <a:solidFill>
                  <a:srgbClr val="FF0000"/>
                </a:solidFill>
                <a:latin typeface="Arial" charset="0"/>
              </a:rPr>
              <a:t>Не является настоящим крабом</a:t>
            </a:r>
            <a:r>
              <a:rPr lang="ru-RU" sz="2000" dirty="0">
                <a:latin typeface="Arial" charset="0"/>
              </a:rPr>
              <a:t>, относится к семейству </a:t>
            </a:r>
            <a:r>
              <a:rPr lang="ru-RU" sz="2000" dirty="0" err="1">
                <a:latin typeface="Arial" charset="0"/>
              </a:rPr>
              <a:t>крабовидных</a:t>
            </a:r>
            <a:r>
              <a:rPr lang="ru-RU" sz="2000" dirty="0">
                <a:latin typeface="Arial" charset="0"/>
              </a:rPr>
              <a:t> раков-отшельников, родственному ракам-отшельникам. </a:t>
            </a:r>
          </a:p>
          <a:p>
            <a:r>
              <a:rPr lang="ru-RU" sz="2000" dirty="0">
                <a:latin typeface="Arial" charset="0"/>
              </a:rPr>
              <a:t>Он населяет Японское, Охотское и Берингово моря. 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23850" y="4581525"/>
            <a:ext cx="41767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Arial" charset="0"/>
              </a:rPr>
              <a:t>Панцирь самца шириной в среднем </a:t>
            </a:r>
          </a:p>
          <a:p>
            <a:pPr algn="ctr"/>
            <a:r>
              <a:rPr lang="ru-RU">
                <a:latin typeface="Arial" charset="0"/>
              </a:rPr>
              <a:t>16 см, а в заливе Аляски — 28 см.</a:t>
            </a:r>
          </a:p>
          <a:p>
            <a:pPr algn="ctr"/>
            <a:r>
              <a:rPr lang="ru-RU">
                <a:latin typeface="Arial" charset="0"/>
              </a:rPr>
              <a:t>Расстояние между концами средних ходильных ног крупных особей 1,5 м, </a:t>
            </a:r>
          </a:p>
          <a:p>
            <a:pPr algn="ctr"/>
            <a:r>
              <a:rPr lang="ru-RU">
                <a:latin typeface="Arial" charset="0"/>
              </a:rPr>
              <a:t>а общая масса тела до 7 кг. </a:t>
            </a:r>
          </a:p>
          <a:p>
            <a:pPr algn="ctr"/>
            <a:endParaRPr lang="ru-RU">
              <a:latin typeface="Arial" charset="0"/>
            </a:endParaRP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2901950" y="331788"/>
            <a:ext cx="260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Arial" charset="0"/>
              </a:rPr>
              <a:t>РАКИ-ГИГАНТЫ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836613"/>
            <a:ext cx="68770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058863" y="4724400"/>
            <a:ext cx="6759575" cy="1465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Arial" charset="0"/>
              </a:rPr>
              <a:t>Гигантский краб – паук </a:t>
            </a:r>
          </a:p>
          <a:p>
            <a:pPr algn="ctr"/>
            <a:r>
              <a:rPr lang="ru-RU">
                <a:latin typeface="Arial" charset="0"/>
              </a:rPr>
              <a:t>– самое крупное животное из современных членистоногих. </a:t>
            </a:r>
          </a:p>
          <a:p>
            <a:pPr algn="ctr"/>
            <a:r>
              <a:rPr lang="ru-RU">
                <a:latin typeface="Arial" charset="0"/>
              </a:rPr>
              <a:t>Размах его ног может достигать почти 4-х метров. </a:t>
            </a:r>
          </a:p>
          <a:p>
            <a:pPr algn="ctr"/>
            <a:r>
              <a:rPr lang="ru-RU">
                <a:latin typeface="Arial" charset="0"/>
              </a:rPr>
              <a:t>Эти крабы живут на дне Тихого океана </a:t>
            </a:r>
          </a:p>
          <a:p>
            <a:pPr algn="ctr"/>
            <a:r>
              <a:rPr lang="ru-RU">
                <a:latin typeface="Arial" charset="0"/>
              </a:rPr>
              <a:t>у побережья Японии и питаются преимущественно падалью. 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987675" y="188913"/>
            <a:ext cx="2605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Arial" charset="0"/>
              </a:rPr>
              <a:t>РАКИ-ГИГАНТЫ</a:t>
            </a:r>
          </a:p>
          <a:p>
            <a:pPr algn="ctr"/>
            <a:endParaRPr lang="ru-RU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4572000" y="1916113"/>
            <a:ext cx="3236913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Arial" charset="0"/>
              </a:rPr>
              <a:t>Сухопутный рак - отшельник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08050"/>
            <a:ext cx="29162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476375" y="188913"/>
            <a:ext cx="613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Отряд десятиногие раки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2565400"/>
            <a:ext cx="6096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ardan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2555875" y="692150"/>
            <a:ext cx="1944688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6784975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987675" y="1341438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solidFill>
                  <a:schemeClr val="bg1"/>
                </a:solidFill>
                <a:latin typeface="Arial" charset="0"/>
              </a:rPr>
              <a:t>Актиния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7019925" y="3213100"/>
            <a:ext cx="288925" cy="2520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372225" y="4797425"/>
            <a:ext cx="249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Arial" charset="0"/>
              </a:rPr>
              <a:t>Рак</a:t>
            </a:r>
            <a:r>
              <a:rPr lang="ru-RU" sz="2400">
                <a:latin typeface="Arial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Arial" charset="0"/>
              </a:rPr>
              <a:t>- отшельник</a:t>
            </a:r>
          </a:p>
        </p:txBody>
      </p:sp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8080375" y="5105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132138" y="3933825"/>
            <a:ext cx="3033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Arial" charset="0"/>
              </a:rPr>
              <a:t>Раковина моллюска</a:t>
            </a:r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2908300" y="115888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  <a:latin typeface="Arial" charset="0"/>
              </a:rPr>
              <a:t>Жизнь в чужом доме</a:t>
            </a:r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539750" y="5734050"/>
            <a:ext cx="701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0000FF"/>
                </a:solidFill>
                <a:latin typeface="Arial" charset="0"/>
              </a:rPr>
              <a:t>Пример взаимовыгодного соседства - симбиоза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258888" y="5300663"/>
            <a:ext cx="185261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Омар (лобстер)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00213"/>
            <a:ext cx="39243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476375" y="260350"/>
            <a:ext cx="613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Отряд десятиногие раки</a:t>
            </a:r>
          </a:p>
        </p:txBody>
      </p: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700213"/>
            <a:ext cx="44577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1042988" y="1125538"/>
            <a:ext cx="6562725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Лобстерами в Европе и Америке обычно называют омаров.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859338" y="3141663"/>
            <a:ext cx="41052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Arial" charset="0"/>
              </a:rPr>
              <a:t>140-летний гигантский лобстер весом 9 килограмм по кличке Джордж покинул аквариум шикарного рыбного ресторана на Парк-Авеню в Манхеттене по просьбе организации защитников животных - "Люди за этичное обращение с животными" (PETA).</a:t>
            </a:r>
          </a:p>
          <a:p>
            <a:pPr eaLnBrk="0" hangingPunct="0"/>
            <a:endParaRPr lang="ru-RU">
              <a:latin typeface="Arial" charset="0"/>
            </a:endParaRP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117850" y="187325"/>
            <a:ext cx="260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Arial" charset="0"/>
              </a:rPr>
              <a:t>РАКИ-ГИГАНТЫ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052513"/>
            <a:ext cx="46434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227763" y="4221163"/>
            <a:ext cx="989012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лангуст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323850" y="3068638"/>
            <a:ext cx="47164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Arial" charset="0"/>
              </a:rPr>
              <a:t>Некоторые десятиногие живут долго: американский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омар</a:t>
            </a:r>
            <a:r>
              <a:rPr lang="ru-RU">
                <a:latin typeface="Arial" charset="0"/>
              </a:rPr>
              <a:t> до 50 лет,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широкопалый</a:t>
            </a:r>
            <a:r>
              <a:rPr lang="ru-RU">
                <a:latin typeface="Arial" charset="0"/>
              </a:rPr>
              <a:t> речной рак до 20 лет,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камчатский краб</a:t>
            </a:r>
            <a:r>
              <a:rPr lang="ru-RU">
                <a:latin typeface="Arial" charset="0"/>
              </a:rPr>
              <a:t> до 23 лет, </a:t>
            </a:r>
          </a:p>
          <a:p>
            <a:r>
              <a:rPr lang="ru-RU">
                <a:solidFill>
                  <a:srgbClr val="FF0000"/>
                </a:solidFill>
                <a:latin typeface="Arial" charset="0"/>
              </a:rPr>
              <a:t>лангуст</a:t>
            </a:r>
            <a:r>
              <a:rPr lang="ru-RU">
                <a:latin typeface="Arial" charset="0"/>
              </a:rPr>
              <a:t> более 15 лет, </a:t>
            </a:r>
          </a:p>
          <a:p>
            <a:r>
              <a:rPr lang="ru-RU">
                <a:solidFill>
                  <a:srgbClr val="FF0000"/>
                </a:solidFill>
                <a:latin typeface="Arial" charset="0"/>
              </a:rPr>
              <a:t>мохнаторукий краб</a:t>
            </a:r>
            <a:r>
              <a:rPr lang="ru-RU">
                <a:latin typeface="Arial" charset="0"/>
              </a:rPr>
              <a:t> до 6, иногда до 10 лет,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пальмовый вор</a:t>
            </a:r>
            <a:r>
              <a:rPr lang="ru-RU">
                <a:latin typeface="Arial" charset="0"/>
              </a:rPr>
              <a:t> длиной более 10 см имеет от роду не менее 5 лет, </a:t>
            </a:r>
          </a:p>
          <a:p>
            <a:r>
              <a:rPr lang="ru-RU">
                <a:solidFill>
                  <a:srgbClr val="FF0000"/>
                </a:solidFill>
                <a:latin typeface="Arial" charset="0"/>
              </a:rPr>
              <a:t>креветки </a:t>
            </a:r>
            <a:r>
              <a:rPr lang="ru-RU">
                <a:latin typeface="Arial" charset="0"/>
              </a:rPr>
              <a:t>обычно не превышают 4 лет, </a:t>
            </a:r>
          </a:p>
          <a:p>
            <a:r>
              <a:rPr lang="ru-RU">
                <a:latin typeface="Arial" charset="0"/>
              </a:rPr>
              <a:t>а мелкие виды не доживают до года.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476375" y="260350"/>
            <a:ext cx="613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Отряд десятиногие раки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65175"/>
            <a:ext cx="4176712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2901950" y="187325"/>
            <a:ext cx="260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Arial" charset="0"/>
              </a:rPr>
              <a:t>РАКИ-ГИГАНТЫ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5148263" y="1916113"/>
            <a:ext cx="367188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Лангусты распространены в тёплых морях. Длина тела до 60 см. Похожи на </a:t>
            </a:r>
            <a:r>
              <a:rPr lang="ru-RU">
                <a:latin typeface="Arial" charset="0"/>
                <a:hlinkClick r:id="rId4" tooltip="Омары"/>
              </a:rPr>
              <a:t>омаров</a:t>
            </a:r>
            <a:r>
              <a:rPr lang="ru-RU">
                <a:latin typeface="Arial" charset="0"/>
              </a:rPr>
              <a:t>, но лишены клешней. </a:t>
            </a:r>
          </a:p>
          <a:p>
            <a:r>
              <a:rPr lang="ru-RU">
                <a:latin typeface="Arial" charset="0"/>
              </a:rPr>
              <a:t>Тело и толстые антенны снабжены мощными </a:t>
            </a:r>
            <a:r>
              <a:rPr lang="ru-RU">
                <a:latin typeface="Arial" charset="0"/>
                <a:hlinkClick r:id="rId5" tooltip="Шип (ботаника) (страница отсутствует)"/>
              </a:rPr>
              <a:t>шипами</a:t>
            </a:r>
            <a:r>
              <a:rPr lang="ru-RU">
                <a:latin typeface="Arial" charset="0"/>
              </a:rPr>
              <a:t>. На первом году жизни он линяет около десяти раз. Новый </a:t>
            </a:r>
            <a:r>
              <a:rPr lang="ru-RU">
                <a:latin typeface="Arial" charset="0"/>
                <a:hlinkClick r:id="rId6" tooltip="Панцирь"/>
              </a:rPr>
              <a:t>панцирь</a:t>
            </a:r>
            <a:r>
              <a:rPr lang="ru-RU">
                <a:latin typeface="Arial" charset="0"/>
              </a:rPr>
              <a:t> </a:t>
            </a:r>
          </a:p>
          <a:p>
            <a:r>
              <a:rPr lang="ru-RU">
                <a:latin typeface="Arial" charset="0"/>
              </a:rPr>
              <a:t>затвердевает в течение 2-3 недель. Мясо Лангуста считается </a:t>
            </a:r>
            <a:r>
              <a:rPr lang="ru-RU">
                <a:latin typeface="Arial" charset="0"/>
                <a:hlinkClick r:id="rId7" tooltip="Деликатес"/>
              </a:rPr>
              <a:t>деликатесом</a:t>
            </a:r>
            <a:r>
              <a:rPr lang="ru-RU">
                <a:latin typeface="Arial" charset="0"/>
              </a:rPr>
              <a:t>. 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8175" y="3860800"/>
            <a:ext cx="3241675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581525"/>
            <a:ext cx="3313113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417671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766763" y="547688"/>
            <a:ext cx="699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Отряд десятиногие раки</a:t>
            </a:r>
          </a:p>
        </p:txBody>
      </p:sp>
      <p:sp>
        <p:nvSpPr>
          <p:cNvPr id="30725" name="Text Box 11"/>
          <p:cNvSpPr txBox="1">
            <a:spLocks noChangeArrowheads="1"/>
          </p:cNvSpPr>
          <p:nvPr/>
        </p:nvSpPr>
        <p:spPr bwMode="auto">
          <a:xfrm>
            <a:off x="5795963" y="6308725"/>
            <a:ext cx="2640012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Креветка - фильтратор</a:t>
            </a:r>
          </a:p>
        </p:txBody>
      </p:sp>
      <p:pic>
        <p:nvPicPr>
          <p:cNvPr id="3072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860800"/>
            <a:ext cx="2592387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3"/>
          <p:cNvSpPr txBox="1">
            <a:spLocks noChangeArrowheads="1"/>
          </p:cNvSpPr>
          <p:nvPr/>
        </p:nvSpPr>
        <p:spPr bwMode="auto">
          <a:xfrm>
            <a:off x="1403350" y="3789363"/>
            <a:ext cx="2198688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Креветка травяная</a:t>
            </a:r>
          </a:p>
        </p:txBody>
      </p:sp>
      <p:sp>
        <p:nvSpPr>
          <p:cNvPr id="30728" name="Rectangle 14"/>
          <p:cNvSpPr>
            <a:spLocks noChangeArrowheads="1"/>
          </p:cNvSpPr>
          <p:nvPr/>
        </p:nvSpPr>
        <p:spPr bwMode="auto">
          <a:xfrm>
            <a:off x="755650" y="549275"/>
            <a:ext cx="699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Отряд десятиногие раки</a:t>
            </a:r>
          </a:p>
        </p:txBody>
      </p:sp>
      <p:sp>
        <p:nvSpPr>
          <p:cNvPr id="30729" name="Rectangle 15"/>
          <p:cNvSpPr>
            <a:spLocks noChangeArrowheads="1"/>
          </p:cNvSpPr>
          <p:nvPr/>
        </p:nvSpPr>
        <p:spPr bwMode="auto">
          <a:xfrm>
            <a:off x="755650" y="549275"/>
            <a:ext cx="699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Отряд десятиногие раки</a:t>
            </a:r>
          </a:p>
        </p:txBody>
      </p:sp>
      <p:pic>
        <p:nvPicPr>
          <p:cNvPr id="3073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1052513"/>
            <a:ext cx="298132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7"/>
          <p:cNvSpPr txBox="1">
            <a:spLocks noChangeArrowheads="1"/>
          </p:cNvSpPr>
          <p:nvPr/>
        </p:nvSpPr>
        <p:spPr bwMode="auto">
          <a:xfrm>
            <a:off x="5867400" y="3357563"/>
            <a:ext cx="215900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Креветка тигровая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22552" t="22202" r="22910" b="19030"/>
          <a:stretch>
            <a:fillRect/>
          </a:stretch>
        </p:blipFill>
        <p:spPr bwMode="auto">
          <a:xfrm>
            <a:off x="504967" y="1098894"/>
            <a:ext cx="7710985" cy="46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46163"/>
            <a:ext cx="46799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411413" y="5516563"/>
            <a:ext cx="5051425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Arial" charset="0"/>
              </a:rPr>
              <a:t>Креветка – стенопус – искусный чистильщик, </a:t>
            </a:r>
          </a:p>
          <a:p>
            <a:pPr algn="ctr"/>
            <a:r>
              <a:rPr lang="ru-RU">
                <a:latin typeface="Arial" charset="0"/>
              </a:rPr>
              <a:t>она удаляет паразитов из пасти групера.</a:t>
            </a:r>
          </a:p>
        </p:txBody>
      </p:sp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766763" y="331788"/>
            <a:ext cx="699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Arial" charset="0"/>
              </a:rPr>
              <a:t>Высшие ракообразные Отряд десятиногие раки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051050" y="476250"/>
            <a:ext cx="4713288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Речной рак – обитатель чистых водоёмов.</a:t>
            </a:r>
          </a:p>
        </p:txBody>
      </p: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323850" y="998538"/>
            <a:ext cx="4030663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Обычно около 12 – 16 см в длину. 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Окраска изменчива. </a:t>
            </a:r>
          </a:p>
          <a:p>
            <a:r>
              <a:rPr lang="ru-RU">
                <a:latin typeface="Arial" charset="0"/>
              </a:rPr>
              <a:t>Образ жизни – сумеречный: днем- в укрытиях, ночью ползает по дну в поисках пищи - мелких животных, растений и падали. </a:t>
            </a:r>
          </a:p>
          <a:p>
            <a:r>
              <a:rPr lang="ru-RU">
                <a:latin typeface="Arial" charset="0"/>
              </a:rPr>
              <a:t>В случае опасности делает резкие гребки брюшком и быстро уплывает задним концом вперед. 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Спаривание осенью.</a:t>
            </a:r>
          </a:p>
          <a:p>
            <a:endParaRPr lang="ru-RU">
              <a:latin typeface="Arial" charset="0"/>
            </a:endParaRPr>
          </a:p>
          <a:p>
            <a:r>
              <a:rPr lang="ru-RU">
                <a:latin typeface="Arial" charset="0"/>
              </a:rPr>
              <a:t>Самка заботится о потомстве - прикрепляя оплодотворенные яйца к своим брюшным ножкам. </a:t>
            </a:r>
          </a:p>
          <a:p>
            <a:r>
              <a:rPr lang="ru-RU">
                <a:latin typeface="Arial" charset="0"/>
              </a:rPr>
              <a:t>Личинки вылупляются в мае следующего года и быстро развиваются в рачков около </a:t>
            </a:r>
          </a:p>
          <a:p>
            <a:r>
              <a:rPr lang="ru-RU">
                <a:latin typeface="Arial" charset="0"/>
              </a:rPr>
              <a:t>1 см в длину. </a:t>
            </a:r>
          </a:p>
          <a:p>
            <a:endParaRPr lang="ru-RU">
              <a:latin typeface="Arial" charset="0"/>
            </a:endParaRPr>
          </a:p>
        </p:txBody>
      </p:sp>
      <p:pic>
        <p:nvPicPr>
          <p:cNvPr id="32772" name="Picture 11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125538"/>
            <a:ext cx="448786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4437063"/>
            <a:ext cx="32623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0" y="404813"/>
            <a:ext cx="922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Речные раки появились в Юрском периоде, примерно 130 миллионов лет назад,</a:t>
            </a:r>
          </a:p>
          <a:p>
            <a:r>
              <a:rPr lang="ru-RU">
                <a:latin typeface="Arial" charset="0"/>
              </a:rPr>
              <a:t>и практически неизменными расселились почти во всех пресных водоемах Европы. </a:t>
            </a:r>
          </a:p>
        </p:txBody>
      </p:sp>
      <p:pic>
        <p:nvPicPr>
          <p:cNvPr id="33795" name="Picture 5" descr="bio0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213100"/>
            <a:ext cx="4176713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0" y="2443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268413"/>
            <a:ext cx="48101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81" name="Group 17"/>
          <p:cNvGraphicFramePr>
            <a:graphicFrameLocks noGrp="1"/>
          </p:cNvGraphicFramePr>
          <p:nvPr/>
        </p:nvGraphicFramePr>
        <p:xfrm>
          <a:off x="0" y="2443163"/>
          <a:ext cx="208280" cy="1006475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00" name="Rectangle 18"/>
          <p:cNvSpPr>
            <a:spLocks noChangeArrowheads="1"/>
          </p:cNvSpPr>
          <p:nvPr/>
        </p:nvSpPr>
        <p:spPr bwMode="auto">
          <a:xfrm>
            <a:off x="0" y="3449638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Arial" charset="0"/>
              </a:rPr>
              <a:t/>
            </a:r>
            <a:br>
              <a:rPr lang="ru-RU">
                <a:latin typeface="Arial" charset="0"/>
              </a:rPr>
            </a:br>
            <a:endParaRPr lang="ru-RU">
              <a:latin typeface="Arial" charset="0"/>
            </a:endParaRPr>
          </a:p>
          <a:p>
            <a:pPr eaLnBrk="0" hangingPunct="0"/>
            <a:endParaRPr lang="ru-RU">
              <a:latin typeface="Arial" charset="0"/>
            </a:endParaRPr>
          </a:p>
        </p:txBody>
      </p:sp>
      <p:sp>
        <p:nvSpPr>
          <p:cNvPr id="33801" name="Text Box 19"/>
          <p:cNvSpPr txBox="1">
            <a:spLocks noChangeArrowheads="1"/>
          </p:cNvSpPr>
          <p:nvPr/>
        </p:nvSpPr>
        <p:spPr bwMode="auto">
          <a:xfrm>
            <a:off x="4140200" y="3500438"/>
            <a:ext cx="4889500" cy="650875"/>
          </a:xfrm>
          <a:prstGeom prst="rect">
            <a:avLst/>
          </a:prstGeom>
          <a:solidFill>
            <a:srgbClr val="BBE0E3"/>
          </a:solidFill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>
                <a:latin typeface="Arial" charset="0"/>
              </a:rPr>
              <a:t>Узкопалый речной рак</a:t>
            </a:r>
          </a:p>
          <a:p>
            <a:pPr marL="342900" indent="-342900">
              <a:buFontTx/>
              <a:buAutoNum type="arabicPeriod"/>
            </a:pPr>
            <a:r>
              <a:rPr lang="ru-RU">
                <a:latin typeface="Arial" charset="0"/>
              </a:rPr>
              <a:t>Широкопалый (благородный) речной рак</a:t>
            </a:r>
          </a:p>
        </p:txBody>
      </p:sp>
      <p:sp>
        <p:nvSpPr>
          <p:cNvPr id="33802" name="Rectangle 20"/>
          <p:cNvSpPr>
            <a:spLocks noChangeArrowheads="1"/>
          </p:cNvSpPr>
          <p:nvPr/>
        </p:nvSpPr>
        <p:spPr bwMode="auto">
          <a:xfrm>
            <a:off x="4427538" y="4508500"/>
            <a:ext cx="44910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  <a:latin typeface="Arial" charset="0"/>
              </a:rPr>
              <a:t>Загрязнение водоемов и эпидемические заболевания раков привели к снижению их численности  и теперь уже нельзя сказать, что они обычны повсюду, как это было в прошлом.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 cstate="print"/>
          <a:srcRect l="-905"/>
          <a:stretch>
            <a:fillRect/>
          </a:stretch>
        </p:blipFill>
        <p:spPr bwMode="auto">
          <a:xfrm>
            <a:off x="214313" y="3214688"/>
            <a:ext cx="43719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55650" y="619125"/>
            <a:ext cx="6662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Arial" charset="0"/>
              </a:rPr>
              <a:t>Начинает линять рак во время цветения ржи </a:t>
            </a:r>
          </a:p>
        </p:txBody>
      </p:sp>
      <p:pic>
        <p:nvPicPr>
          <p:cNvPr id="34820" name="Picture 6" descr="bio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196975"/>
            <a:ext cx="39909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924300" y="1412875"/>
            <a:ext cx="496887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Бывает, что рак не может вытащить из оболочки какую-нибудь часть тела, чаще всего клешню. Тогда он прибегает к крайнему средству — отторгает клешню и оставляет ее в старом панцире. </a:t>
            </a:r>
          </a:p>
          <a:p>
            <a:r>
              <a:rPr lang="ru-RU">
                <a:latin typeface="Arial" charset="0"/>
              </a:rPr>
              <a:t>Часто приходится раку расставаться с клешней и при самозащите, когда в момент опасности рак принимает позу угрозы, поднимая вверх раскрытые клешни, а противник ухватывает их и не выпускает. Но потеря клешни для рака не так уж страшна, потому что временна: благодаря присущему всем ракообразным свойству </a:t>
            </a:r>
            <a:r>
              <a:rPr lang="en-US">
                <a:latin typeface="Arial" charset="0"/>
              </a:rPr>
              <a:t>      </a:t>
            </a:r>
            <a:r>
              <a:rPr lang="en-US">
                <a:solidFill>
                  <a:srgbClr val="FF0000"/>
                </a:solidFill>
                <a:latin typeface="Arial" charset="0"/>
              </a:rPr>
              <a:t>                     </a:t>
            </a:r>
            <a:r>
              <a:rPr lang="ru-RU">
                <a:latin typeface="Arial" charset="0"/>
              </a:rPr>
              <a:t> утраченная клешня постепенно отрастает. </a:t>
            </a:r>
          </a:p>
          <a:p>
            <a:r>
              <a:rPr lang="ru-RU">
                <a:latin typeface="Arial" charset="0"/>
              </a:rPr>
              <a:t>Вот почему так часто встречаются раки с одной клешней или с двумя, но разными по величине. </a:t>
            </a:r>
          </a:p>
        </p:txBody>
      </p:sp>
      <p:pic>
        <p:nvPicPr>
          <p:cNvPr id="35843" name="Picture 5" descr="bio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36734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55650" y="115888"/>
            <a:ext cx="77454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  <a:latin typeface="Arial" charset="0"/>
              </a:rPr>
              <a:t>Аутотомия (автотомия) (от </a:t>
            </a:r>
            <a:r>
              <a:rPr lang="ru-RU">
                <a:solidFill>
                  <a:srgbClr val="FF0000"/>
                </a:solidFill>
                <a:latin typeface="Arial" charset="0"/>
                <a:hlinkClick r:id="rId4"/>
              </a:rPr>
              <a:t>авто...</a:t>
            </a:r>
            <a:r>
              <a:rPr lang="ru-RU">
                <a:solidFill>
                  <a:srgbClr val="FF0000"/>
                </a:solidFill>
                <a:latin typeface="Arial" charset="0"/>
              </a:rPr>
              <a:t> и греч. tomē — отсечение), </a:t>
            </a:r>
          </a:p>
          <a:p>
            <a:pPr algn="ctr"/>
            <a:r>
              <a:rPr lang="ru-RU">
                <a:solidFill>
                  <a:srgbClr val="FF0000"/>
                </a:solidFill>
                <a:latin typeface="Arial" charset="0"/>
              </a:rPr>
              <a:t>самокалечение, защитная реакция, заключается в самопроизвольном </a:t>
            </a:r>
          </a:p>
          <a:p>
            <a:pPr algn="ctr"/>
            <a:r>
              <a:rPr lang="ru-RU">
                <a:solidFill>
                  <a:srgbClr val="FF0000"/>
                </a:solidFill>
                <a:latin typeface="Arial" charset="0"/>
              </a:rPr>
              <a:t>отбрасывании конечностей, хвоста или других частей тела.</a:t>
            </a:r>
            <a:r>
              <a:rPr lang="ru-RU">
                <a:latin typeface="Arial" charset="0"/>
              </a:rPr>
              <a:t>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72063" y="5000625"/>
            <a:ext cx="1614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Arial" charset="0"/>
              </a:rPr>
              <a:t>регенерации</a:t>
            </a:r>
            <a:r>
              <a:rPr lang="ru-RU">
                <a:latin typeface="Arial" charset="0"/>
              </a:rPr>
              <a:t> 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Тетрадь-тренажёр</a:t>
            </a:r>
            <a:endParaRPr lang="ru-RU" sz="4800" b="1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7916" y="1801504"/>
            <a:ext cx="3179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С.43 -№10</a:t>
            </a:r>
          </a:p>
          <a:p>
            <a:r>
              <a:rPr lang="ru-RU" sz="3200" b="1" dirty="0" smtClean="0"/>
              <a:t>С.49 -№6</a:t>
            </a:r>
          </a:p>
          <a:p>
            <a:r>
              <a:rPr lang="ru-RU" sz="3200" b="1" dirty="0" smtClean="0"/>
              <a:t>С.59-№3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42197" y="3889612"/>
            <a:ext cx="592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Домашнее задание</a:t>
            </a:r>
            <a:endParaRPr lang="ru-RU" sz="4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661313" y="4926842"/>
            <a:ext cx="33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Параграф 35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3496" t="22015" r="23323" b="19216"/>
          <a:stretch>
            <a:fillRect/>
          </a:stretch>
        </p:blipFill>
        <p:spPr bwMode="auto">
          <a:xfrm>
            <a:off x="423081" y="1119116"/>
            <a:ext cx="7683689" cy="47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2447" t="22202" r="23009" b="19216"/>
          <a:stretch>
            <a:fillRect/>
          </a:stretch>
        </p:blipFill>
        <p:spPr bwMode="auto">
          <a:xfrm>
            <a:off x="682388" y="1238062"/>
            <a:ext cx="7751927" cy="46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3076" t="22761" r="22904" b="19403"/>
          <a:stretch>
            <a:fillRect/>
          </a:stretch>
        </p:blipFill>
        <p:spPr bwMode="auto">
          <a:xfrm>
            <a:off x="518614" y="1282889"/>
            <a:ext cx="7806520" cy="46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3076" t="22761" r="22904" b="19403"/>
          <a:stretch>
            <a:fillRect/>
          </a:stretch>
        </p:blipFill>
        <p:spPr bwMode="auto">
          <a:xfrm>
            <a:off x="518614" y="1282889"/>
            <a:ext cx="7806520" cy="46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2657" t="21082" r="22799" b="18843"/>
          <a:stretch>
            <a:fillRect/>
          </a:stretch>
        </p:blipFill>
        <p:spPr bwMode="auto">
          <a:xfrm>
            <a:off x="423079" y="1378424"/>
            <a:ext cx="8325135" cy="515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296" y="1066349"/>
            <a:ext cx="5153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cs typeface="Times New Roman" panose="02020603050405020304" pitchFamily="18" charset="0"/>
              </a:rPr>
              <a:t>	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60" y="354841"/>
            <a:ext cx="7533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latin typeface="+mj-lt"/>
              </a:rPr>
              <a:t>Основные признаки</a:t>
            </a:r>
            <a:endParaRPr lang="ru-RU" sz="4800" b="1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388" y="1883391"/>
            <a:ext cx="80248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800" dirty="0" smtClean="0"/>
              <a:t>Н</a:t>
            </a:r>
            <a:r>
              <a:rPr lang="ru-RU" sz="2800" dirty="0" smtClean="0"/>
              <a:t>а голове две пары усиков – длинные ( органы осязания), короткие (органы обоняния);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Глаза сложные, фасеточные, на стебельках;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Три пары конечностей образуют рот, еще три пары –</a:t>
            </a:r>
            <a:r>
              <a:rPr lang="ru-RU" sz="2800" dirty="0" err="1" smtClean="0"/>
              <a:t>ногочелюсти</a:t>
            </a:r>
            <a:r>
              <a:rPr lang="ru-RU" sz="28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Пять пар ходильных ног, первая пара-клешни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Дышат жабрами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UX25FU4DC2SS-1091-36</_dlc_DocId>
    <_dlc_DocIdUrl xmlns="abdb83d0-779d-445a-a542-78c4e7e32ea9">
      <Url>http://www.eduportal44.ru/soligalich/shablon/distovz/_layouts/15/DocIdRedir.aspx?ID=UX25FU4DC2SS-1091-36</Url>
      <Description>UX25FU4DC2SS-1091-36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D86C220-5BD4-4DD3-B24C-513C049A3F51}"/>
</file>

<file path=customXml/itemProps2.xml><?xml version="1.0" encoding="utf-8"?>
<ds:datastoreItem xmlns:ds="http://schemas.openxmlformats.org/officeDocument/2006/customXml" ds:itemID="{5A3A4200-359A-42A5-8DBF-8151F8AB5736}"/>
</file>

<file path=customXml/itemProps3.xml><?xml version="1.0" encoding="utf-8"?>
<ds:datastoreItem xmlns:ds="http://schemas.openxmlformats.org/officeDocument/2006/customXml" ds:itemID="{A2456CC6-F384-4C19-9F91-C2ED48149B0E}"/>
</file>

<file path=customXml/itemProps4.xml><?xml version="1.0" encoding="utf-8"?>
<ds:datastoreItem xmlns:ds="http://schemas.openxmlformats.org/officeDocument/2006/customXml" ds:itemID="{4F51466C-8BA1-41BE-8175-D86578ABDF7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</TotalTime>
  <Words>786</Words>
  <Application>Microsoft Office PowerPoint</Application>
  <PresentationFormat>Экран (4:3)</PresentationFormat>
  <Paragraphs>187</Paragraphs>
  <Slides>35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Характеристика членистоногих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Характеристика членистоногих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рс1</cp:lastModifiedBy>
  <cp:revision>27</cp:revision>
  <dcterms:created xsi:type="dcterms:W3CDTF">2013-11-19T05:52:05Z</dcterms:created>
  <dcterms:modified xsi:type="dcterms:W3CDTF">2018-02-08T18:19:20Z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291c83a2-1c5a-47c2-8187-44ffb4791f65</vt:lpwstr>
  </property>
</Properties>
</file>