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6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4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0" r:id="rId2"/>
    <p:sldId id="324" r:id="rId3"/>
    <p:sldId id="325" r:id="rId4"/>
    <p:sldId id="326" r:id="rId5"/>
    <p:sldId id="327" r:id="rId6"/>
    <p:sldId id="328" r:id="rId7"/>
    <p:sldId id="329" r:id="rId8"/>
    <p:sldId id="256" r:id="rId9"/>
    <p:sldId id="267" r:id="rId10"/>
    <p:sldId id="266" r:id="rId11"/>
    <p:sldId id="268" r:id="rId12"/>
    <p:sldId id="270" r:id="rId13"/>
    <p:sldId id="273" r:id="rId14"/>
    <p:sldId id="272" r:id="rId15"/>
    <p:sldId id="271" r:id="rId16"/>
    <p:sldId id="259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4" r:id="rId33"/>
    <p:sldId id="289" r:id="rId34"/>
    <p:sldId id="290" r:id="rId35"/>
    <p:sldId id="291" r:id="rId36"/>
    <p:sldId id="292" r:id="rId37"/>
    <p:sldId id="295" r:id="rId38"/>
    <p:sldId id="296" r:id="rId39"/>
    <p:sldId id="297" r:id="rId40"/>
    <p:sldId id="321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2" r:id="rId64"/>
    <p:sldId id="323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1733-A023-4648-80B0-CE004D1AA1B9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1558A-0D89-49A8-A283-6D67C95C0B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1733-A023-4648-80B0-CE004D1AA1B9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1558A-0D89-49A8-A283-6D67C95C0B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1733-A023-4648-80B0-CE004D1AA1B9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1558A-0D89-49A8-A283-6D67C95C0B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7924800" cy="213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3886200"/>
            <a:ext cx="7924800" cy="213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D1FB-B8F7-43F1-8D70-7AEA9AA2E1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C312B-848C-41AD-99E8-A05E6B9D92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6604C-E6B3-485B-BDA2-626BD945A7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9C5C-A362-49BA-B2C1-F6DABA2951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DD3FF-CC72-4624-839A-258FC0E2BC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FF6DC-FC6C-4CB8-A645-F53BFE41C3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364F3-B098-41E9-839E-EF62BDC7F8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1733-A023-4648-80B0-CE004D1AA1B9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1558A-0D89-49A8-A283-6D67C95C0B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1733-A023-4648-80B0-CE004D1AA1B9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1558A-0D89-49A8-A283-6D67C95C0B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1733-A023-4648-80B0-CE004D1AA1B9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1558A-0D89-49A8-A283-6D67C95C0B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1733-A023-4648-80B0-CE004D1AA1B9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1558A-0D89-49A8-A283-6D67C95C0B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1733-A023-4648-80B0-CE004D1AA1B9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1558A-0D89-49A8-A283-6D67C95C0B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1733-A023-4648-80B0-CE004D1AA1B9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1558A-0D89-49A8-A283-6D67C95C0B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1733-A023-4648-80B0-CE004D1AA1B9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1558A-0D89-49A8-A283-6D67C95C0B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C1733-A023-4648-80B0-CE004D1AA1B9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1558A-0D89-49A8-A283-6D67C95C0B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C1733-A023-4648-80B0-CE004D1AA1B9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1558A-0D89-49A8-A283-6D67C95C0B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ru.wikipedia.org/wiki/%D0%A4%D0%B0%D0%B9%D0%BB:AB_053_Banded_Krait.JP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hyperlink" Target="http://ru.wikipedia.org/wiki/%D0%A4%D0%B0%D0%B9%D0%BB:Lacertae_skin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hoperzap.ru/images/&#1054;&#1079;&#1077;&#1088;&#1085;&#1072;&#1103;-&#1083;&#1103;&#1075;&#1091;&#1096;&#1082;&#1072;-Rana-ridibu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hyperlink" Target="http://hottop.su/wp-content/uploads/2010/02/&#1071;&#1097;&#1077;&#1088;&#1080;&#1094;&#1099;.jp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Тест по теме «Земноводные»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playcast.ru/uploads/2016/10/02/200757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3127"/>
            <a:ext cx="7344816" cy="50848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571612"/>
            <a:ext cx="800105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-Тело разделено на голову, шею, туловище, хвост.</a:t>
            </a:r>
          </a:p>
          <a:p>
            <a:r>
              <a:rPr lang="ru-RU" sz="3200" b="1" dirty="0" smtClean="0"/>
              <a:t>-Кожа покрыта роговыми чешуйками, сухая, желез нет (</a:t>
            </a:r>
            <a:r>
              <a:rPr lang="ru-RU" sz="3200" b="1" dirty="0" err="1" smtClean="0"/>
              <a:t>нет</a:t>
            </a:r>
            <a:r>
              <a:rPr lang="ru-RU" sz="3200" b="1" dirty="0" smtClean="0"/>
              <a:t> дыхания через кожу).</a:t>
            </a:r>
          </a:p>
          <a:p>
            <a:r>
              <a:rPr lang="en-US" sz="3200" b="1" dirty="0" smtClean="0"/>
              <a:t>-</a:t>
            </a:r>
            <a:r>
              <a:rPr lang="ru-RU" sz="3200" b="1" dirty="0" smtClean="0"/>
              <a:t>Для многих характерна линька</a:t>
            </a:r>
            <a:endParaRPr lang="ru-RU" sz="2000" b="1" dirty="0" smtClean="0"/>
          </a:p>
          <a:p>
            <a:r>
              <a:rPr lang="en-US" sz="3200" b="1" dirty="0" smtClean="0"/>
              <a:t>-</a:t>
            </a:r>
            <a:r>
              <a:rPr lang="ru-RU" sz="3200" b="1" dirty="0" smtClean="0"/>
              <a:t>Размножаются на суше яйцами.</a:t>
            </a:r>
          </a:p>
          <a:p>
            <a:r>
              <a:rPr lang="ru-RU" sz="3200" b="1" dirty="0" smtClean="0"/>
              <a:t>-Дышат только легкими.</a:t>
            </a:r>
          </a:p>
          <a:p>
            <a:r>
              <a:rPr lang="ru-RU" sz="3200" b="1" dirty="0" smtClean="0"/>
              <a:t>-В желудочке сердца появляется неполная перегородка</a:t>
            </a:r>
            <a:r>
              <a:rPr lang="ru-RU" sz="3200" b="1" dirty="0" smtClean="0"/>
              <a:t>.</a:t>
            </a:r>
          </a:p>
          <a:p>
            <a:r>
              <a:rPr lang="ru-RU" sz="3200" b="1" dirty="0" smtClean="0"/>
              <a:t>Холоднокровные</a:t>
            </a:r>
            <a:endParaRPr lang="ru-RU" sz="3200" b="1" dirty="0" smtClean="0"/>
          </a:p>
          <a:p>
            <a:pPr>
              <a:buFontTx/>
              <a:buChar char="-"/>
            </a:pPr>
            <a:endParaRPr lang="ru-RU" sz="3200" b="1" dirty="0" smtClean="0"/>
          </a:p>
          <a:p>
            <a:pPr>
              <a:buFontTx/>
              <a:buChar char="-"/>
            </a:pP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214290"/>
            <a:ext cx="7306424" cy="92333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Общая характеристика:</a:t>
            </a:r>
            <a:endParaRPr lang="ru-RU" sz="5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2" descr="C:\Documents and Settings\Мама\Рабочий стол\Посмотреть фотографии\Животный мир\Лягушки, Змеи, Рептилии\00015526.jpg"/>
          <p:cNvPicPr>
            <a:picLocks noChangeAspect="1" noChangeArrowheads="1"/>
          </p:cNvPicPr>
          <p:nvPr/>
        </p:nvPicPr>
        <p:blipFill>
          <a:blip r:embed="rId2" cstate="print"/>
          <a:srcRect t="3922" r="390" b="3922"/>
          <a:stretch>
            <a:fillRect/>
          </a:stretch>
        </p:blipFill>
        <p:spPr bwMode="auto">
          <a:xfrm>
            <a:off x="6516216" y="5229200"/>
            <a:ext cx="2325535" cy="1285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506662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b="0" u="sng" dirty="0" smtClean="0"/>
              <a:t>Обитают </a:t>
            </a:r>
            <a:r>
              <a:rPr lang="ru-RU" sz="4800" b="0" dirty="0" smtClean="0"/>
              <a:t>на всех материках, кроме Антарктиды</a:t>
            </a:r>
          </a:p>
        </p:txBody>
      </p:sp>
      <p:pic>
        <p:nvPicPr>
          <p:cNvPr id="7171" name="Picture 5" descr="i?id=43158060-12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068638"/>
            <a:ext cx="338455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i?id=23960689-16-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3068638"/>
            <a:ext cx="2735263" cy="194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9" descr="i?id=109015232-00-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760913"/>
            <a:ext cx="3024188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11" descr="i?id=107839865-14-2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708400" y="3071813"/>
            <a:ext cx="2160588" cy="1627187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4292600"/>
            <a:ext cx="8229600" cy="1871663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ru-RU" b="1" dirty="0" smtClean="0"/>
              <a:t>Внешнее строение ящерицы:</a:t>
            </a:r>
          </a:p>
          <a:p>
            <a:pPr>
              <a:buFont typeface="Wingdings" pitchFamily="2" charset="2"/>
              <a:buNone/>
            </a:pPr>
            <a:r>
              <a:rPr lang="ru-RU" b="1" dirty="0" smtClean="0"/>
              <a:t>	1-голова; 2-туловище; 3-хвост; 4-передние конечности; 5-задние конечности.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410" t="19313" r="22800" b="26547"/>
          <a:stretch>
            <a:fillRect/>
          </a:stretch>
        </p:blipFill>
        <p:spPr bwMode="auto">
          <a:xfrm>
            <a:off x="611560" y="332656"/>
            <a:ext cx="712879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b="0" u="sng" dirty="0" smtClean="0"/>
              <a:t>Кожа</a:t>
            </a:r>
          </a:p>
        </p:txBody>
      </p:sp>
      <p:pic>
        <p:nvPicPr>
          <p:cNvPr id="10243" name="Picture 13" descr="220px-AB_053_Banded_Krait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17600" y="2274888"/>
            <a:ext cx="2879725" cy="2293937"/>
          </a:xfrm>
          <a:noFill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68313" y="1125538"/>
            <a:ext cx="84963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kumimoji="1" lang="ru-RU" sz="3600" b="1" dirty="0"/>
              <a:t>Сухая, желез очень мало.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0" y="4508500"/>
            <a:ext cx="914400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>
                <a:latin typeface="Arial" charset="0"/>
              </a:rPr>
              <a:t>Тело снаружи покрыто роговыми </a:t>
            </a:r>
            <a:r>
              <a:rPr lang="ru-RU" sz="2800" b="1" dirty="0" err="1">
                <a:latin typeface="Arial" charset="0"/>
              </a:rPr>
              <a:t>щитинками</a:t>
            </a:r>
            <a:r>
              <a:rPr lang="ru-RU" sz="2800" b="1" dirty="0">
                <a:latin typeface="Arial" charset="0"/>
              </a:rPr>
              <a:t>.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800" b="1" u="sng" dirty="0">
                <a:latin typeface="Arial" charset="0"/>
              </a:rPr>
              <a:t>Значение</a:t>
            </a:r>
            <a:r>
              <a:rPr lang="ru-RU" sz="2800" b="1" dirty="0">
                <a:latin typeface="Arial" charset="0"/>
              </a:rPr>
              <a:t>: </a:t>
            </a:r>
            <a:r>
              <a:rPr lang="ru-RU" sz="2800" b="1" dirty="0" err="1">
                <a:latin typeface="Arial" charset="0"/>
              </a:rPr>
              <a:t>предохроняет</a:t>
            </a:r>
            <a:r>
              <a:rPr lang="ru-RU" sz="2800" b="1" dirty="0">
                <a:latin typeface="Arial" charset="0"/>
              </a:rPr>
              <a:t> от потери влаги и иссушения, защищает от повреждения.</a:t>
            </a:r>
          </a:p>
        </p:txBody>
      </p:sp>
      <p:sp>
        <p:nvSpPr>
          <p:cNvPr id="10246" name="AutoShape 9" descr="i?id=99053607-14-24"/>
          <p:cNvSpPr>
            <a:spLocks noChangeAspect="1" noChangeArrowheads="1"/>
          </p:cNvSpPr>
          <p:nvPr/>
        </p:nvSpPr>
        <p:spPr bwMode="auto">
          <a:xfrm>
            <a:off x="3857625" y="2895600"/>
            <a:ext cx="1428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7" name="AutoShape 11" descr="i?id=99053607-14-24"/>
          <p:cNvSpPr>
            <a:spLocks noChangeAspect="1" noChangeArrowheads="1"/>
          </p:cNvSpPr>
          <p:nvPr/>
        </p:nvSpPr>
        <p:spPr bwMode="auto">
          <a:xfrm>
            <a:off x="3857625" y="2895600"/>
            <a:ext cx="1428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248" name="Picture 16" descr="220px-Lacertae_skin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03800" y="2249488"/>
            <a:ext cx="3022600" cy="227012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09600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Сравните внешнее строение лягушки и ящерицы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304800" y="4419600"/>
            <a:ext cx="8382000" cy="22860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r>
              <a:rPr lang="ru-RU" sz="2400" dirty="0" smtClean="0"/>
              <a:t>С какой особенностью внешнего строения связано название класса Пресмыкающиеся?</a:t>
            </a:r>
          </a:p>
          <a:p>
            <a:pPr>
              <a:buFont typeface="Wingdings" pitchFamily="2" charset="2"/>
              <a:buNone/>
            </a:pPr>
            <a:r>
              <a:rPr lang="ru-RU" sz="2400" dirty="0" smtClean="0"/>
              <a:t>Чем покрыто тело пресмыкающихся и с чем связана их линька?</a:t>
            </a:r>
          </a:p>
          <a:p>
            <a:pPr>
              <a:buFont typeface="Wingdings" pitchFamily="2" charset="2"/>
              <a:buNone/>
            </a:pPr>
            <a:r>
              <a:rPr lang="ru-RU" sz="2400" dirty="0" smtClean="0"/>
              <a:t>В чем принципиальное отличие пресмыкающихся от земноводных?</a:t>
            </a:r>
          </a:p>
          <a:p>
            <a:endParaRPr lang="ru-RU" sz="2000" dirty="0" smtClean="0"/>
          </a:p>
        </p:txBody>
      </p:sp>
      <p:pic>
        <p:nvPicPr>
          <p:cNvPr id="4100" name="Рисунок 3" descr="рис2 лягушка.jpg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208" y="980728"/>
            <a:ext cx="40386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4" descr="рис 1.jp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80728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7031008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Скелет пресмыкающихся</a:t>
            </a:r>
          </a:p>
        </p:txBody>
      </p:sp>
      <p:sp>
        <p:nvSpPr>
          <p:cNvPr id="1024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39552" y="4293096"/>
            <a:ext cx="7924800" cy="2133600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dirty="0" smtClean="0"/>
              <a:t>В скелете пресмыкающихся различают отделы:</a:t>
            </a: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sz="2000" b="1" dirty="0" smtClean="0"/>
              <a:t>Череп</a:t>
            </a: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sz="2000" b="1" dirty="0" smtClean="0"/>
              <a:t>Позвоночник</a:t>
            </a: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sz="2000" b="1" dirty="0" smtClean="0"/>
              <a:t>Рёбра</a:t>
            </a: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sz="2000" b="1" dirty="0" smtClean="0"/>
              <a:t>Скелеты конечностей</a:t>
            </a: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sz="2000" b="1" dirty="0" smtClean="0"/>
              <a:t>Скелеты поясов передних и задних конечностей          (кроме змей)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2963" t="27188" r="21694" b="31469"/>
          <a:stretch>
            <a:fillRect/>
          </a:stretch>
        </p:blipFill>
        <p:spPr bwMode="auto">
          <a:xfrm>
            <a:off x="467544" y="1052736"/>
            <a:ext cx="820891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00298" y="214290"/>
            <a:ext cx="4071966" cy="8572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</a:rPr>
              <a:t>Скелет</a:t>
            </a:r>
            <a:endParaRPr lang="ru-RU" sz="4800" b="1" dirty="0">
              <a:solidFill>
                <a:schemeClr val="tx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28596" y="1214422"/>
            <a:ext cx="8229600" cy="282893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/>
          </a:bodyPr>
          <a:lstStyle/>
          <a:p>
            <a:r>
              <a:rPr lang="ru-RU" b="1" dirty="0" smtClean="0"/>
              <a:t>1.Увеличение подвижности.</a:t>
            </a:r>
          </a:p>
          <a:p>
            <a:r>
              <a:rPr lang="ru-RU" b="1" dirty="0" smtClean="0"/>
              <a:t>2.Позвоночник имеет отделы: шейный, грудной, поясничный ,</a:t>
            </a:r>
            <a:r>
              <a:rPr lang="ru-RU" b="1" dirty="0" err="1" smtClean="0"/>
              <a:t>кресцовый</a:t>
            </a:r>
            <a:r>
              <a:rPr lang="ru-RU" b="1" dirty="0" smtClean="0"/>
              <a:t>, хвостовой.</a:t>
            </a:r>
          </a:p>
          <a:p>
            <a:r>
              <a:rPr lang="ru-RU" b="1" dirty="0" smtClean="0"/>
              <a:t>3.Грудная клетка (ребра).</a:t>
            </a:r>
          </a:p>
          <a:p>
            <a:r>
              <a:rPr lang="ru-RU" b="1" dirty="0" smtClean="0"/>
              <a:t>4.Череп почти полностью костный.</a:t>
            </a:r>
          </a:p>
          <a:p>
            <a:endParaRPr lang="ru-RU" dirty="0"/>
          </a:p>
        </p:txBody>
      </p:sp>
      <p:pic>
        <p:nvPicPr>
          <p:cNvPr id="5" name="Рисунок 4" descr="lizard-skeleton-2-thumb10248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438726">
            <a:off x="1584182" y="3527205"/>
            <a:ext cx="1764767" cy="3676598"/>
          </a:xfrm>
          <a:prstGeom prst="rect">
            <a:avLst/>
          </a:prstGeom>
        </p:spPr>
      </p:pic>
      <p:pic>
        <p:nvPicPr>
          <p:cNvPr id="6" name="Рисунок 5" descr="serpentes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70595">
            <a:off x="5000628" y="4429132"/>
            <a:ext cx="3786214" cy="1963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5301208"/>
            <a:ext cx="7924800" cy="136815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 smtClean="0"/>
              <a:t>Организм пресмыкающегося состоит из тех же систем органов что и у земноводных, но имеет ряд особенностей.</a:t>
            </a:r>
          </a:p>
        </p:txBody>
      </p:sp>
      <p:pic>
        <p:nvPicPr>
          <p:cNvPr id="23554" name="Picture 2" descr="http://3.bp.blogspot.com/-2PoaG9oRjKw/UwzKIZDVenI/AAAAAAAACIk/dX0ZghxJE94/s1600/%D0%A1%D0%BD%D0%B8%D0%BC%D0%BE%D0%BA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352928" cy="5112568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97681" y="54868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dirty="0" smtClean="0"/>
              <a:t>Пищеварительная система ящерицы</a:t>
            </a:r>
          </a:p>
        </p:txBody>
      </p:sp>
      <p:pic>
        <p:nvPicPr>
          <p:cNvPr id="8195" name="Picture 6" descr="пищеварительная система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33588"/>
            <a:ext cx="8767763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7"/>
          <p:cNvSpPr>
            <a:spLocks noChangeArrowheads="1"/>
          </p:cNvSpPr>
          <p:nvPr/>
        </p:nvSpPr>
        <p:spPr bwMode="auto">
          <a:xfrm>
            <a:off x="228600" y="6324600"/>
            <a:ext cx="2362200" cy="3048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FFFFF"/>
                </a:solidFill>
              </a:rPr>
              <a:t>Переваривание белков</a:t>
            </a:r>
          </a:p>
        </p:txBody>
      </p:sp>
      <p:sp>
        <p:nvSpPr>
          <p:cNvPr id="8197" name="Line 8"/>
          <p:cNvSpPr>
            <a:spLocks noChangeShapeType="1"/>
          </p:cNvSpPr>
          <p:nvPr/>
        </p:nvSpPr>
        <p:spPr bwMode="auto">
          <a:xfrm flipV="1">
            <a:off x="2590800" y="56388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198" name="Rectangle 9"/>
          <p:cNvSpPr>
            <a:spLocks noChangeArrowheads="1"/>
          </p:cNvSpPr>
          <p:nvPr/>
        </p:nvSpPr>
        <p:spPr bwMode="auto">
          <a:xfrm>
            <a:off x="5867400" y="5562600"/>
            <a:ext cx="3276600" cy="6096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ru-RU" dirty="0">
                <a:solidFill>
                  <a:srgbClr val="FFFFFF"/>
                </a:solidFill>
              </a:rPr>
              <a:t>Заканчивается переваривание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ru-RU" dirty="0">
                <a:solidFill>
                  <a:srgbClr val="FFFFFF"/>
                </a:solidFill>
              </a:rPr>
              <a:t>Всасывание веществ в кровь</a:t>
            </a:r>
          </a:p>
        </p:txBody>
      </p:sp>
      <p:sp>
        <p:nvSpPr>
          <p:cNvPr id="8199" name="Line 10"/>
          <p:cNvSpPr>
            <a:spLocks noChangeShapeType="1"/>
          </p:cNvSpPr>
          <p:nvPr/>
        </p:nvSpPr>
        <p:spPr bwMode="auto">
          <a:xfrm flipH="1" flipV="1">
            <a:off x="5562600" y="57912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200" name="Rectangle 11"/>
          <p:cNvSpPr>
            <a:spLocks noChangeArrowheads="1"/>
          </p:cNvSpPr>
          <p:nvPr/>
        </p:nvSpPr>
        <p:spPr bwMode="auto">
          <a:xfrm>
            <a:off x="152400" y="4953000"/>
            <a:ext cx="2438400" cy="9906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</a:rPr>
              <a:t>Выделяет желчь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</a:rPr>
              <a:t>(помогает переваривать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</a:rPr>
              <a:t> вещества)</a:t>
            </a:r>
          </a:p>
        </p:txBody>
      </p:sp>
      <p:sp>
        <p:nvSpPr>
          <p:cNvPr id="8201" name="Line 12"/>
          <p:cNvSpPr>
            <a:spLocks noChangeShapeType="1"/>
          </p:cNvSpPr>
          <p:nvPr/>
        </p:nvSpPr>
        <p:spPr bwMode="auto">
          <a:xfrm>
            <a:off x="2590800" y="5105400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Прямая со стрелкой 10"/>
          <p:cNvCxnSpPr>
            <a:stCxn id="8197" idx="0"/>
            <a:endCxn id="8197" idx="1"/>
          </p:cNvCxnSpPr>
          <p:nvPr/>
        </p:nvCxnSpPr>
        <p:spPr>
          <a:xfrm rot="5400000" flipH="1" flipV="1">
            <a:off x="2552700" y="5676900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8201" idx="0"/>
            <a:endCxn id="8201" idx="1"/>
          </p:cNvCxnSpPr>
          <p:nvPr/>
        </p:nvCxnSpPr>
        <p:spPr>
          <a:xfrm rot="16200000" flipH="1">
            <a:off x="2819400" y="4876800"/>
            <a:ext cx="76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8199" idx="0"/>
            <a:endCxn id="8199" idx="1"/>
          </p:cNvCxnSpPr>
          <p:nvPr/>
        </p:nvCxnSpPr>
        <p:spPr>
          <a:xfrm rot="16200000" flipV="1">
            <a:off x="5676900" y="5676900"/>
            <a:ext cx="762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54199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kumimoji="1" lang="ru-RU" sz="5400" b="0" u="sng" dirty="0" smtClean="0"/>
              <a:t>Питаются:</a:t>
            </a:r>
            <a:br>
              <a:rPr kumimoji="1" lang="ru-RU" sz="5400" b="0" u="sng" dirty="0" smtClean="0"/>
            </a:br>
            <a:endParaRPr kumimoji="1" lang="ru-RU" sz="5400" b="0" u="sng" dirty="0" smtClean="0"/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51520" y="981075"/>
            <a:ext cx="889248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ru-RU" sz="2800" b="1" dirty="0"/>
              <a:t>Членистоногими, рыбами, амфибиями, мелкими млекопитающими и птицами. </a:t>
            </a:r>
            <a:endParaRPr kumimoji="1" lang="ru-RU" sz="2800" b="1" i="1" dirty="0"/>
          </a:p>
        </p:txBody>
      </p:sp>
      <p:pic>
        <p:nvPicPr>
          <p:cNvPr id="12" name="Рисунок 11" descr="http://naturelight.ru/photo/2008-01-18/56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388843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mir-softa.3dn.ru/_ph/1/2087877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2650" y="4509120"/>
            <a:ext cx="318135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http://images.habervitrini.com/galeri/org/balik_fish_snake_yilan__27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16832"/>
            <a:ext cx="3960440" cy="2592288"/>
          </a:xfrm>
          <a:prstGeom prst="rect">
            <a:avLst/>
          </a:prstGeom>
          <a:noFill/>
        </p:spPr>
      </p:pic>
      <p:pic>
        <p:nvPicPr>
          <p:cNvPr id="15" name="Рисунок 14" descr="http://wizardvarnish.com/wv/wp-content/uploads/2012/11/crocdile-eating-a-zebra-1024x7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293096"/>
            <a:ext cx="316230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333v.ru/uploads/88/88fd72b1a1c2885a6618a04a2646fded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293096"/>
            <a:ext cx="288032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Выберите </a:t>
            </a:r>
            <a:r>
              <a:rPr lang="ru-RU" dirty="0" err="1" smtClean="0"/>
              <a:t>НЕверные</a:t>
            </a:r>
            <a:r>
              <a:rPr lang="ru-RU" dirty="0" smtClean="0"/>
              <a:t> утверждения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Конечности земноводных состоят из трех отделов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На суше дышат кожей , а в воде жабрами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Имеют </a:t>
            </a:r>
            <a:r>
              <a:rPr lang="ru-RU" dirty="0" err="1" smtClean="0"/>
              <a:t>трехкамерное</a:t>
            </a:r>
            <a:r>
              <a:rPr lang="ru-RU" dirty="0" smtClean="0"/>
              <a:t> сердце и два круга кровообращения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Имеют двухкамерное сердца и один круг кровообращения</a:t>
            </a:r>
            <a:endParaRPr lang="ru-RU" dirty="0"/>
          </a:p>
        </p:txBody>
      </p:sp>
      <p:pic>
        <p:nvPicPr>
          <p:cNvPr id="5" name="Рисунок 4" descr="http://raskonyaga.ru/uploads/posts/2017-08/1502723423_ce2afe53455b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2393" y="4636393"/>
            <a:ext cx="2221607" cy="222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93737" y="258551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atin typeface="Times New Roman" pitchFamily="18" charset="0"/>
              </a:rPr>
              <a:t>ПРИСПОСОБЛЕНИЯ </a:t>
            </a:r>
            <a:r>
              <a:rPr lang="ru-RU" sz="4000" b="1" dirty="0" smtClean="0">
                <a:latin typeface="Times New Roman" pitchFamily="18" charset="0"/>
              </a:rPr>
              <a:t> К </a:t>
            </a:r>
            <a:r>
              <a:rPr lang="ru-RU" sz="4000" b="1" dirty="0">
                <a:latin typeface="Times New Roman" pitchFamily="18" charset="0"/>
              </a:rPr>
              <a:t>ПИТАНИЮ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868863"/>
            <a:ext cx="8229600" cy="18002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>
                <a:latin typeface="Times New Roman" pitchFamily="18" charset="0"/>
              </a:rPr>
              <a:t>У большинства пресмыкающихся челюсти снабжены зубами, форма которых соответствует добыче. Пасть крокодила приспособлена для захвата крупной добычи. Ноздри и глаза у него помещены на бугорках, выступающих из воды.</a:t>
            </a:r>
          </a:p>
        </p:txBody>
      </p:sp>
      <p:pic>
        <p:nvPicPr>
          <p:cNvPr id="6" name="Рисунок 5" descr="http://cdn.phys.org/newman/gfx/news/hires/2013/supersensei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12776"/>
            <a:ext cx="604867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86087643"/>
      </p:ext>
    </p:extLst>
  </p:cSld>
  <p:clrMapOvr>
    <a:masterClrMapping/>
  </p:clrMapOvr>
  <p:transition spd="slow">
    <p:cover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355977" y="3645024"/>
            <a:ext cx="4788024" cy="295262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latin typeface="Cambria" pitchFamily="18" charset="0"/>
                <a:cs typeface="Arial" pitchFamily="34" charset="0"/>
              </a:rPr>
              <a:t>Хамелеоны ловят насекомых, выстреливая в них растяжимым липким языком. Высмотреть добычу и точно прицелиться помогают двигающиеся независимо глаза</a:t>
            </a:r>
            <a:r>
              <a:rPr lang="ru-RU" sz="2400" b="1" dirty="0" smtClean="0">
                <a:latin typeface="Cambria" pitchFamily="18" charset="0"/>
                <a:cs typeface="Arial" pitchFamily="34" charset="0"/>
              </a:rPr>
              <a:t>. Длина языка хамелеона равна длине его тела.</a:t>
            </a:r>
          </a:p>
          <a:p>
            <a:pPr>
              <a:lnSpc>
                <a:spcPct val="90000"/>
              </a:lnSpc>
            </a:pPr>
            <a:endParaRPr lang="ru-RU" sz="2400" b="1" dirty="0">
              <a:latin typeface="Times New Roman" pitchFamily="18" charset="0"/>
            </a:endParaRPr>
          </a:p>
        </p:txBody>
      </p:sp>
      <p:pic>
        <p:nvPicPr>
          <p:cNvPr id="24580" name="Picture 4" descr="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57563"/>
            <a:ext cx="3876675" cy="3238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50825" y="188913"/>
            <a:ext cx="417671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</a:rPr>
              <a:t>У черепах нет зубов, но есть роговые края челюстей. Ими одни черепахи охотятся на животных, а другие откусывают части растений</a:t>
            </a:r>
          </a:p>
        </p:txBody>
      </p:sp>
      <p:pic>
        <p:nvPicPr>
          <p:cNvPr id="24582" name="Picture 6" descr="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375"/>
            <a:ext cx="4330700" cy="3282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1357576"/>
      </p:ext>
    </p:extLst>
  </p:cSld>
  <p:clrMapOvr>
    <a:masterClrMapping/>
  </p:clrMapOvr>
  <p:transition spd="slow">
    <p:cover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933825"/>
            <a:ext cx="8229600" cy="2590800"/>
          </a:xfrm>
        </p:spPr>
        <p:txBody>
          <a:bodyPr/>
          <a:lstStyle/>
          <a:p>
            <a:r>
              <a:rPr lang="ru-RU" sz="2400" b="1">
                <a:latin typeface="Times New Roman" pitchFamily="18" charset="0"/>
              </a:rPr>
              <a:t>Ядовитые змеи, нападая на добычу, поражают ее выдвижными зубами</a:t>
            </a:r>
            <a:r>
              <a:rPr lang="ru-RU" sz="2400">
                <a:latin typeface="Times New Roman" pitchFamily="18" charset="0"/>
              </a:rPr>
              <a:t>, по каналу которых яд из ядовитой железы попадает в жертву.</a:t>
            </a:r>
          </a:p>
          <a:p>
            <a:r>
              <a:rPr lang="ru-RU" sz="2400" b="1">
                <a:latin typeface="Times New Roman" pitchFamily="18" charset="0"/>
              </a:rPr>
              <a:t>У некоторых змей на кончике головы есть особые тепловые рецепторы.</a:t>
            </a:r>
            <a:r>
              <a:rPr lang="ru-RU" sz="2400">
                <a:latin typeface="Times New Roman" pitchFamily="18" charset="0"/>
              </a:rPr>
              <a:t> С их помощью змея обнаруживает теплокровных животных и неожиданно нападает на них</a:t>
            </a:r>
          </a:p>
        </p:txBody>
      </p:sp>
      <p:pic>
        <p:nvPicPr>
          <p:cNvPr id="25604" name="Picture 4" descr="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3816350" cy="3478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375"/>
            <a:ext cx="4192588" cy="3489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6651415"/>
      </p:ext>
    </p:extLst>
  </p:cSld>
  <p:clrMapOvr>
    <a:masterClrMapping/>
  </p:clrMapOvr>
  <p:transition spd="slow">
    <p:cover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ru-RU" sz="4000" b="1" dirty="0">
                <a:latin typeface="Times New Roman" pitchFamily="18" charset="0"/>
              </a:rPr>
              <a:t>ПРИЕМЫ ОХОТЫ У ЗМЕЙ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413"/>
            <a:ext cx="4762500" cy="5329237"/>
          </a:xfrm>
        </p:spPr>
        <p:txBody>
          <a:bodyPr/>
          <a:lstStyle/>
          <a:p>
            <a:r>
              <a:rPr lang="ru-RU" sz="2400">
                <a:latin typeface="Times New Roman" pitchFamily="18" charset="0"/>
              </a:rPr>
              <a:t>Охотничьи приемы змей не имеют равных в природе. </a:t>
            </a:r>
          </a:p>
          <a:p>
            <a:r>
              <a:rPr lang="ru-RU" sz="2400" b="1">
                <a:latin typeface="Times New Roman" pitchFamily="18" charset="0"/>
              </a:rPr>
              <a:t>Особое устройство челюстей позволяет змеям глотать добычу толще себя.</a:t>
            </a:r>
            <a:r>
              <a:rPr lang="ru-RU" sz="2400">
                <a:latin typeface="Times New Roman" pitchFamily="18" charset="0"/>
              </a:rPr>
              <a:t> Это достигается тем, что квадратная кость, соединяющая нижнюю челюсть с черепом, подвижная, и поэтому нижняя челюсть может широко распахиваться и двигаться вперед и назад. Впереди челюсти есть растяжимая связка.</a:t>
            </a:r>
          </a:p>
        </p:txBody>
      </p:sp>
      <p:pic>
        <p:nvPicPr>
          <p:cNvPr id="26628" name="Picture 4" descr="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4188" y="1125538"/>
            <a:ext cx="3262312" cy="5497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0014999"/>
      </p:ext>
    </p:extLst>
  </p:cSld>
  <p:clrMapOvr>
    <a:masterClrMapping/>
  </p:clrMapOvr>
  <p:transition spd="slow">
    <p:cover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292600"/>
            <a:ext cx="3898776" cy="230505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latin typeface="Times New Roman" pitchFamily="18" charset="0"/>
              </a:rPr>
              <a:t>Полозы и удавы предварительно душат добычу.</a:t>
            </a:r>
            <a:r>
              <a:rPr lang="ru-RU" sz="2400" dirty="0">
                <a:latin typeface="Times New Roman" pitchFamily="18" charset="0"/>
              </a:rPr>
              <a:t> Обыкновенный удав, схватив крысу за шею, обвил ее кольцами своего тела, сдавил и душит.</a:t>
            </a:r>
          </a:p>
        </p:txBody>
      </p:sp>
      <p:pic>
        <p:nvPicPr>
          <p:cNvPr id="27652" name="Picture 4" descr="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4813"/>
            <a:ext cx="3200400" cy="376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860032" y="332656"/>
            <a:ext cx="405288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</a:rPr>
              <a:t>Многие змеи заглатывают добычу живьем.</a:t>
            </a:r>
            <a:r>
              <a:rPr lang="ru-RU" sz="2400" dirty="0">
                <a:latin typeface="Times New Roman" pitchFamily="18" charset="0"/>
              </a:rPr>
              <a:t> Уж, поймав лягушку за кончик морды, перебирая челюстями, постепенно втягивает ее в себя</a:t>
            </a:r>
          </a:p>
        </p:txBody>
      </p:sp>
      <p:pic>
        <p:nvPicPr>
          <p:cNvPr id="27654" name="Picture 6" descr="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997200"/>
            <a:ext cx="4524375" cy="2324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2926926"/>
      </p:ext>
    </p:extLst>
  </p:cSld>
  <p:clrMapOvr>
    <a:masterClrMapping/>
  </p:clrMapOvr>
  <p:transition spd="slow">
    <p:cover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5661025"/>
            <a:ext cx="8229600" cy="863600"/>
          </a:xfrm>
        </p:spPr>
        <p:txBody>
          <a:bodyPr/>
          <a:lstStyle/>
          <a:p>
            <a:r>
              <a:rPr lang="ru-RU" sz="2400">
                <a:latin typeface="Times New Roman" pitchFamily="18" charset="0"/>
              </a:rPr>
              <a:t>Яичная змея заглатывает яйца в 2,5 раза толще собственной головы. </a:t>
            </a:r>
          </a:p>
        </p:txBody>
      </p:sp>
      <p:pic>
        <p:nvPicPr>
          <p:cNvPr id="28676" name="Picture 4" descr="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8913"/>
            <a:ext cx="6702425" cy="5167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4717363"/>
      </p:ext>
    </p:extLst>
  </p:cSld>
  <p:clrMapOvr>
    <a:masterClrMapping/>
  </p:clrMapOvr>
  <p:transition spd="slow">
    <p:cover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30213"/>
            <a:ext cx="8229600" cy="533400"/>
          </a:xfrm>
        </p:spPr>
        <p:txBody>
          <a:bodyPr anchor="b">
            <a:normAutofit fontScale="90000"/>
          </a:bodyPr>
          <a:lstStyle/>
          <a:p>
            <a:pPr eaLnBrk="1" hangingPunct="1">
              <a:defRPr/>
            </a:pPr>
            <a:r>
              <a:rPr kumimoji="1" lang="ru-RU" sz="4800" b="1" u="sng" dirty="0" smtClean="0"/>
              <a:t>Дыхание</a:t>
            </a:r>
          </a:p>
        </p:txBody>
      </p:sp>
      <p:pic>
        <p:nvPicPr>
          <p:cNvPr id="18436" name="Picture 5" descr="пищеварительная система1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806489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Rectangle 15"/>
          <p:cNvSpPr>
            <a:spLocks noChangeArrowheads="1"/>
          </p:cNvSpPr>
          <p:nvPr/>
        </p:nvSpPr>
        <p:spPr bwMode="auto">
          <a:xfrm>
            <a:off x="1331640" y="3645024"/>
            <a:ext cx="820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333319"/>
                </a:solidFill>
              </a:rPr>
              <a:t>трахея</a:t>
            </a:r>
          </a:p>
        </p:txBody>
      </p:sp>
      <p:sp>
        <p:nvSpPr>
          <p:cNvPr id="18442" name="Rectangle 16"/>
          <p:cNvSpPr>
            <a:spLocks noChangeArrowheads="1"/>
          </p:cNvSpPr>
          <p:nvPr/>
        </p:nvSpPr>
        <p:spPr bwMode="auto">
          <a:xfrm>
            <a:off x="1907704" y="4005064"/>
            <a:ext cx="8874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333319"/>
                </a:solidFill>
              </a:rPr>
              <a:t>бронхи</a:t>
            </a:r>
          </a:p>
        </p:txBody>
      </p:sp>
      <p:sp>
        <p:nvSpPr>
          <p:cNvPr id="18443" name="Rectangle 17"/>
          <p:cNvSpPr>
            <a:spLocks noChangeArrowheads="1"/>
          </p:cNvSpPr>
          <p:nvPr/>
        </p:nvSpPr>
        <p:spPr bwMode="auto">
          <a:xfrm>
            <a:off x="3059832" y="3717032"/>
            <a:ext cx="828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333319"/>
                </a:solidFill>
              </a:rPr>
              <a:t>легкие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rot="5400000" flipH="1" flipV="1">
            <a:off x="672580" y="2647900"/>
            <a:ext cx="4572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 flipH="1" flipV="1">
            <a:off x="1231876" y="3168724"/>
            <a:ext cx="10668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 flipH="1" flipV="1">
            <a:off x="1625824" y="3350840"/>
            <a:ext cx="11430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 flipH="1" flipV="1">
            <a:off x="2972644" y="3372172"/>
            <a:ext cx="6096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611560" y="2852936"/>
            <a:ext cx="90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333319"/>
                </a:solidFill>
              </a:rPr>
              <a:t>ноздри</a:t>
            </a:r>
            <a:endParaRPr lang="ru-RU" dirty="0">
              <a:solidFill>
                <a:srgbClr val="333319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3568" y="4813994"/>
            <a:ext cx="80648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Органами дыхания пресмыкающихся являются лёгкие. Их строение более сложное чем у земноводных. Поскольку тело покрыто чешуйками, кожное дыхание у пресмыкающихся отсутствует, и лёгкие являются единственным дыхательным органом.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>
              <a:defRPr/>
            </a:pPr>
            <a:r>
              <a:rPr lang="ru-RU" sz="4800" b="1" u="sng" dirty="0" smtClean="0"/>
              <a:t>Кровеносная система</a:t>
            </a:r>
          </a:p>
        </p:txBody>
      </p:sp>
      <p:pic>
        <p:nvPicPr>
          <p:cNvPr id="31748" name="Picture 4" descr="кровеносная систем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048750" cy="47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u="sng" dirty="0" smtClean="0"/>
              <a:t>Строение сердца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3" y="1341438"/>
            <a:ext cx="4259138" cy="37433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b="1" dirty="0" smtClean="0"/>
              <a:t>Сердце пресмыкающихся </a:t>
            </a:r>
            <a:r>
              <a:rPr lang="ru-RU" b="1" dirty="0" err="1" smtClean="0"/>
              <a:t>трёхкамерное</a:t>
            </a:r>
            <a:r>
              <a:rPr lang="ru-RU" b="1" dirty="0" smtClean="0"/>
              <a:t>, но в желудочке имеется неполная перегородка.</a:t>
            </a:r>
          </a:p>
        </p:txBody>
      </p:sp>
      <p:pic>
        <p:nvPicPr>
          <p:cNvPr id="6" name="Picture 4" descr="СЕРДЦЕ ЯЩЕРИЦЫ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12776"/>
            <a:ext cx="4680519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800" b="1" u="sng" dirty="0" smtClean="0"/>
              <a:t>Органы выделения</a:t>
            </a:r>
            <a:r>
              <a:rPr lang="ru-RU" sz="4800" b="1" u="sng" dirty="0" smtClean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229600" cy="5400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dirty="0" smtClean="0"/>
              <a:t>органы: почки – мочеточники – короткий и узкий мочевой пузырь;</a:t>
            </a:r>
          </a:p>
          <a:p>
            <a:pPr eaLnBrk="1" hangingPunct="1">
              <a:buNone/>
              <a:defRPr/>
            </a:pPr>
            <a:endParaRPr lang="ru-RU" dirty="0" smtClean="0"/>
          </a:p>
          <a:p>
            <a:pPr eaLnBrk="1" hangingPunct="1">
              <a:buNone/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r>
              <a:rPr lang="ru-RU" dirty="0" smtClean="0"/>
              <a:t>у змей и крокодилов мочевого пузыря нет;</a:t>
            </a:r>
          </a:p>
          <a:p>
            <a:pPr eaLnBrk="1" hangingPunct="1">
              <a:defRPr/>
            </a:pPr>
            <a:r>
              <a:rPr lang="ru-RU" dirty="0" smtClean="0"/>
              <a:t>выделяется мочевая кислота в виде кристаллов.</a:t>
            </a:r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4" name="Рисунок 3" descr="http://biouroki.ru/content/page/735/s5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2204864"/>
            <a:ext cx="594042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Черты, которые характерны для глаз амфибий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Наличие век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Наличие слезной железы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Плоская роговица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Хрусталик круглой формы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Хрусталик двояковыпуклой формы</a:t>
            </a:r>
            <a:endParaRPr lang="ru-RU" dirty="0"/>
          </a:p>
        </p:txBody>
      </p:sp>
      <p:pic>
        <p:nvPicPr>
          <p:cNvPr id="4" name="Рисунок 3" descr="http://raskonyaga.ru/uploads/posts/2017-08/1502723423_ce2afe53455b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4365104"/>
            <a:ext cx="2365623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800" b="0" dirty="0" smtClean="0">
                <a:solidFill>
                  <a:srgbClr val="FFFF00"/>
                </a:solidFill>
              </a:rPr>
              <a:t> </a:t>
            </a:r>
            <a:r>
              <a:rPr lang="ru-RU" sz="4800" b="1" u="sng" dirty="0" smtClean="0"/>
              <a:t>Нервная система</a:t>
            </a:r>
            <a:r>
              <a:rPr lang="ru-RU" sz="4800" b="0" u="sng" dirty="0" smtClean="0"/>
              <a:t>: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5425" cy="45307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/>
              <a:t>В головном мозге пресмыкающихся наиболее развиты передний мозг и мозжечок</a:t>
            </a:r>
          </a:p>
          <a:p>
            <a:pPr eaLnBrk="1" hangingPunct="1">
              <a:defRPr/>
            </a:pPr>
            <a:r>
              <a:rPr lang="ru-RU" sz="2800" dirty="0" smtClean="0"/>
              <a:t>Причина в большей «агрессивности» среды</a:t>
            </a:r>
          </a:p>
        </p:txBody>
      </p:sp>
      <p:pic>
        <p:nvPicPr>
          <p:cNvPr id="25604" name="Picture 4" descr="мозг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23928" y="1628800"/>
            <a:ext cx="5040559" cy="388843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13684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800" b="1" u="sng" dirty="0" smtClean="0"/>
              <a:t>Обмен веществ</a:t>
            </a:r>
            <a:r>
              <a:rPr lang="ru-RU" sz="4800" b="1" dirty="0" smtClean="0"/>
              <a:t>:</a:t>
            </a:r>
            <a:r>
              <a:rPr lang="ru-RU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холоднокровные</a:t>
            </a:r>
          </a:p>
        </p:txBody>
      </p:sp>
      <p:pic>
        <p:nvPicPr>
          <p:cNvPr id="16387" name="Picture 5" descr="x_c9decadd"/>
          <p:cNvPicPr>
            <a:picLocks noChangeAspect="1" noChangeArrowheads="1"/>
          </p:cNvPicPr>
          <p:nvPr/>
        </p:nvPicPr>
        <p:blipFill>
          <a:blip r:embed="rId2" cstate="print">
            <a:lum contrast="3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73238"/>
            <a:ext cx="410527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foto krokodi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773238"/>
            <a:ext cx="3348038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kob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068638"/>
            <a:ext cx="2619375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IMG_1875_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013325"/>
            <a:ext cx="204787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 descr="Рисунок27_sho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013325"/>
            <a:ext cx="20351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8338485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dirty="0" smtClean="0"/>
              <a:t>Пресмыкающиеся – холоднокровные, поэтому с наступление холодов они прячутся  в норах и впадают в оцепенение</a:t>
            </a:r>
            <a:endParaRPr lang="ru-RU" sz="3200" dirty="0"/>
          </a:p>
        </p:txBody>
      </p:sp>
      <p:pic>
        <p:nvPicPr>
          <p:cNvPr id="3" name="Рисунок 2" descr="http://gbmt.ru/ru/funds/viper_dormanc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396044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 descr="http://img-fotki.yandex.ru/get/6831/98861842.5a/0_8e9f0_66734326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76872"/>
            <a:ext cx="4005486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395288" y="188641"/>
            <a:ext cx="807720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0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Размножение</a:t>
            </a:r>
            <a:endParaRPr lang="ru-RU" sz="4000" b="1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Размножаются на суше.</a:t>
            </a:r>
          </a:p>
          <a:p>
            <a:pPr algn="just">
              <a:spcBef>
                <a:spcPct val="50000"/>
              </a:spcBef>
              <a:defRPr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Оплодотворение внутреннее. </a:t>
            </a:r>
          </a:p>
        </p:txBody>
      </p:sp>
      <p:pic>
        <p:nvPicPr>
          <p:cNvPr id="36868" name="Picture 4" descr="http://animal-store.ru/img/2015/050321/23032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005064"/>
            <a:ext cx="2741290" cy="2612504"/>
          </a:xfrm>
          <a:prstGeom prst="rect">
            <a:avLst/>
          </a:prstGeom>
          <a:noFill/>
        </p:spPr>
      </p:pic>
      <p:pic>
        <p:nvPicPr>
          <p:cNvPr id="36870" name="Picture 6" descr="http://fs00.infourok.ru/images/doc/152/176003/im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052736"/>
            <a:ext cx="2736304" cy="2664296"/>
          </a:xfrm>
          <a:prstGeom prst="rect">
            <a:avLst/>
          </a:prstGeom>
          <a:noFill/>
        </p:spPr>
      </p:pic>
      <p:pic>
        <p:nvPicPr>
          <p:cNvPr id="8" name="Рисунок 7" descr="http://www.tepid.ru/images/python-molurus-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068960"/>
            <a:ext cx="302433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herpeton.ru/books/item/f00/s00/z0000013/pic/00016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581525"/>
            <a:ext cx="353377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i.imgur.com/4DiPRh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2420888"/>
            <a:ext cx="246697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8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500"/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8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500"/>
                                        <p:tgtEl>
                                          <p:spTgt spid="59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build="p" autoUpdateAnimBg="0" advAuto="100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900igr.net/datas/biologija/Organy-razmnozhenija/0017-017-Razmnozhenie-presmykajuschikhs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1504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images.myshared.ru/5/420773/slide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ru-RU" b="1" dirty="0" smtClean="0">
                <a:latin typeface="Cambria" pitchFamily="18" charset="0"/>
              </a:rPr>
              <a:t>Весенняя линька</a:t>
            </a:r>
            <a:endParaRPr lang="ru-RU" b="1" dirty="0">
              <a:latin typeface="Cambria" pitchFamily="18" charset="0"/>
            </a:endParaRPr>
          </a:p>
        </p:txBody>
      </p:sp>
      <p:pic>
        <p:nvPicPr>
          <p:cNvPr id="53250" name="Picture 2" descr="https://im0-tub-ru.yandex.net/i?id=fa1ea9ac7325d9b729438bc810f94b7a&amp;n=33&amp;h=215&amp;w=3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4509120"/>
            <a:ext cx="3276600" cy="2047876"/>
          </a:xfrm>
          <a:prstGeom prst="rect">
            <a:avLst/>
          </a:prstGeom>
          <a:noFill/>
        </p:spPr>
      </p:pic>
      <p:pic>
        <p:nvPicPr>
          <p:cNvPr id="53252" name="Picture 4" descr="http://i.imgur.com/GUsSkE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3810000" cy="2876551"/>
          </a:xfrm>
          <a:prstGeom prst="rect">
            <a:avLst/>
          </a:prstGeom>
          <a:noFill/>
        </p:spPr>
      </p:pic>
      <p:pic>
        <p:nvPicPr>
          <p:cNvPr id="53254" name="Picture 6" descr="http://vetpomosch.ru/wp-content/uploads/2013/08/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0" y="1484784"/>
            <a:ext cx="4857750" cy="2590800"/>
          </a:xfrm>
          <a:prstGeom prst="rect">
            <a:avLst/>
          </a:prstGeom>
          <a:noFill/>
        </p:spPr>
      </p:pic>
      <p:pic>
        <p:nvPicPr>
          <p:cNvPr id="53256" name="Picture 8" descr="http://animal.ru/i/upload/1310388908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221088"/>
            <a:ext cx="3905250" cy="2486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/>
              <a:t>Роль </a:t>
            </a:r>
            <a:r>
              <a:rPr lang="ru-RU" b="1" u="sng" dirty="0" smtClean="0"/>
              <a:t>р</a:t>
            </a:r>
            <a:r>
              <a:rPr lang="ru-RU" b="1" u="sng" dirty="0" smtClean="0"/>
              <a:t>ептилий</a:t>
            </a:r>
            <a:endParaRPr lang="ru-RU" b="1" u="sn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2410" t="19313" r="22800" b="14735"/>
          <a:stretch>
            <a:fillRect/>
          </a:stretch>
        </p:blipFill>
        <p:spPr bwMode="auto">
          <a:xfrm>
            <a:off x="395536" y="1268760"/>
            <a:ext cx="7920880" cy="536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/>
              <a:t>Происхождение пресмыкающихся</a:t>
            </a:r>
            <a:endParaRPr lang="ru-RU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268760"/>
            <a:ext cx="324036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/>
              <a:t>Предки пресмыкающихся –древние земноводные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Завоевав сушу, древние рептилии достигли небывалого расцвета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В мезозое представлены огромным разнообразием форм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2964" t="15375" r="23353" b="16704"/>
          <a:stretch>
            <a:fillRect/>
          </a:stretch>
        </p:blipFill>
        <p:spPr bwMode="auto">
          <a:xfrm>
            <a:off x="3513693" y="1628800"/>
            <a:ext cx="5630307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/>
              <a:t>Систематика пресмыкающихся</a:t>
            </a:r>
            <a:endParaRPr lang="ru-RU" b="1" u="sng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4071" t="21282" r="23353" b="20641"/>
          <a:stretch>
            <a:fillRect/>
          </a:stretch>
        </p:blipFill>
        <p:spPr bwMode="auto">
          <a:xfrm>
            <a:off x="1115616" y="1268760"/>
            <a:ext cx="7776864" cy="4829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МАТАМАТА (бахромчатая черепаха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5065854"/>
            <a:ext cx="3059832" cy="143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ИНДИГОВАЯ ЗМЕ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12976"/>
            <a:ext cx="1640657" cy="335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позвоночнике выделяют следующие отделы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Хвостовой и туловищный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Шейный,  туловищный , хвостовой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Шейный, туловищный, крестцовый, хвостовой</a:t>
            </a:r>
            <a:endParaRPr lang="ru-RU" dirty="0"/>
          </a:p>
        </p:txBody>
      </p:sp>
      <p:pic>
        <p:nvPicPr>
          <p:cNvPr id="4" name="Рисунок 3" descr="http://raskonyaga.ru/uploads/posts/2017-08/1502723423_ce2afe53455b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861048"/>
            <a:ext cx="3517751" cy="27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37353" t="30141" r="22800" b="31469"/>
          <a:stretch>
            <a:fillRect/>
          </a:stretch>
        </p:blipFill>
        <p:spPr bwMode="auto">
          <a:xfrm>
            <a:off x="3779912" y="3861048"/>
            <a:ext cx="518457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Отряд клювоголовые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686800" cy="2980927"/>
          </a:xfrm>
        </p:spPr>
        <p:txBody>
          <a:bodyPr>
            <a:normAutofit fontScale="62500" lnSpcReduction="20000"/>
          </a:bodyPr>
          <a:lstStyle/>
          <a:p>
            <a:r>
              <a:rPr lang="ru-RU" sz="3400" dirty="0" smtClean="0"/>
              <a:t>Один вид –</a:t>
            </a:r>
            <a:r>
              <a:rPr lang="ru-RU" sz="3400" b="1" i="1" u="sng" dirty="0" smtClean="0"/>
              <a:t>гаттерия</a:t>
            </a:r>
          </a:p>
          <a:p>
            <a:r>
              <a:rPr lang="ru-RU" sz="3400" dirty="0" smtClean="0"/>
              <a:t>Потомок динозавров</a:t>
            </a:r>
          </a:p>
          <a:p>
            <a:r>
              <a:rPr lang="ru-RU" sz="3400" dirty="0" smtClean="0"/>
              <a:t>Обитает на о. Новая Зеландия</a:t>
            </a:r>
          </a:p>
          <a:p>
            <a:pPr marL="533400" indent="-533400"/>
            <a:r>
              <a:rPr lang="ru-RU" sz="3400" dirty="0" smtClean="0"/>
              <a:t>До 75 см в длину</a:t>
            </a:r>
          </a:p>
          <a:p>
            <a:pPr marL="533400" indent="-533400"/>
            <a:r>
              <a:rPr lang="ru-RU" sz="3400" dirty="0" smtClean="0"/>
              <a:t>Живут до 150 лет</a:t>
            </a:r>
          </a:p>
          <a:p>
            <a:pPr marL="533400" indent="-533400"/>
            <a:r>
              <a:rPr lang="ru-RU" sz="3400" dirty="0" smtClean="0"/>
              <a:t>Половая зрелость в 20 лет</a:t>
            </a:r>
          </a:p>
          <a:p>
            <a:pPr marL="533400" indent="-533400"/>
            <a:r>
              <a:rPr lang="ru-RU" sz="3400" dirty="0" smtClean="0"/>
              <a:t>Откладывает 15 яиц в норе. Развитие 12-15 месяцев</a:t>
            </a:r>
          </a:p>
          <a:p>
            <a:pPr marL="533400" indent="-533400"/>
            <a:r>
              <a:rPr lang="ru-RU" sz="3400" dirty="0" smtClean="0"/>
              <a:t>Сейчас 100 000 гаттерий</a:t>
            </a:r>
          </a:p>
          <a:p>
            <a:pPr marL="533400" indent="-533400"/>
            <a:r>
              <a:rPr lang="ru-RU" sz="3400" dirty="0" smtClean="0"/>
              <a:t> Занесена в Красную книгу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/>
              <a:t>Черепахи</a:t>
            </a:r>
          </a:p>
        </p:txBody>
      </p:sp>
      <p:pic>
        <p:nvPicPr>
          <p:cNvPr id="4099" name="Picture 8" descr="pauchyacherepaha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066800"/>
            <a:ext cx="4343400" cy="5410200"/>
          </a:xfrm>
          <a:noFill/>
        </p:spPr>
      </p:pic>
      <p:sp>
        <p:nvSpPr>
          <p:cNvPr id="4100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295400"/>
            <a:ext cx="4419600" cy="5257800"/>
          </a:xfrm>
        </p:spPr>
        <p:txBody>
          <a:bodyPr/>
          <a:lstStyle/>
          <a:p>
            <a:pPr marL="533400" indent="-533400" eaLnBrk="1" hangingPunct="1">
              <a:buFontTx/>
              <a:buAutoNum type="arabicPeriod"/>
            </a:pPr>
            <a:r>
              <a:rPr lang="ru-RU" sz="1800" smtClean="0"/>
              <a:t>Появились около 150 млн лет назад.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1800" smtClean="0"/>
              <a:t>Панцирь состоит из 2-х щитов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1800" smtClean="0"/>
              <a:t>Активное дыхание невозможно, из-за нехватки кислорода жизненные процессы замедлены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1800" smtClean="0"/>
              <a:t>Могут долго оставаться без еды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1800" smtClean="0"/>
              <a:t>Нет зубов. Челюсти с острыми режущими краями.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1800" smtClean="0"/>
              <a:t>Откладывают яйца, до 100 штук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1800" smtClean="0"/>
              <a:t>Долгоживущие, до 200 лет</a:t>
            </a:r>
          </a:p>
          <a:p>
            <a:pPr marL="533400" indent="-533400" eaLnBrk="1" hangingPunct="1">
              <a:buFontTx/>
              <a:buAutoNum type="arabicPeriod"/>
            </a:pPr>
            <a:endParaRPr lang="ru-RU" sz="1800" smtClean="0"/>
          </a:p>
          <a:p>
            <a:pPr marL="533400" indent="-533400" eaLnBrk="1" hangingPunct="1">
              <a:buFontTx/>
              <a:buNone/>
            </a:pPr>
            <a:endParaRPr lang="ru-RU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800" smtClean="0"/>
              <a:t>Морские черепахи</a:t>
            </a: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19200"/>
            <a:ext cx="4038600" cy="50292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ru-RU" sz="2800" u="sng" smtClean="0"/>
              <a:t>Зеленая черепаха</a:t>
            </a:r>
            <a:r>
              <a:rPr lang="ru-RU" sz="2800" smtClean="0"/>
              <a:t> (суповая)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000" smtClean="0"/>
              <a:t>В диаметре до 1 м, 200 кг веса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000" smtClean="0"/>
              <a:t>Откладывает до 200 яиц на суше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000" smtClean="0"/>
              <a:t>Через 1,5 мес. вылупляются черепашата и устремляются прямо к воде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000" smtClean="0"/>
              <a:t>Очень много опасности от хищников и от людей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000" smtClean="0"/>
              <a:t>Промысловая</a:t>
            </a:r>
          </a:p>
        </p:txBody>
      </p:sp>
      <p:pic>
        <p:nvPicPr>
          <p:cNvPr id="5124" name="Picture 9" descr="з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00600" y="1371600"/>
            <a:ext cx="3657600" cy="2362200"/>
          </a:xfrm>
          <a:noFill/>
        </p:spPr>
      </p:pic>
      <p:pic>
        <p:nvPicPr>
          <p:cNvPr id="5125" name="Picture 10" descr="зеленая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4038600"/>
            <a:ext cx="3657600" cy="2260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ru-RU" sz="2800" smtClean="0"/>
              <a:t>Морские черепахи</a:t>
            </a:r>
          </a:p>
        </p:txBody>
      </p:sp>
      <p:sp>
        <p:nvSpPr>
          <p:cNvPr id="6147" name="Rectangle 6"/>
          <p:cNvSpPr>
            <a:spLocks noGrp="1" noChangeArrowheads="1"/>
          </p:cNvSpPr>
          <p:nvPr>
            <p:ph type="body" sz="half" idx="3"/>
          </p:nvPr>
        </p:nvSpPr>
        <p:spPr>
          <a:xfrm>
            <a:off x="4114800" y="685800"/>
            <a:ext cx="50292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000" u="sng" smtClean="0"/>
              <a:t>Бисса</a:t>
            </a:r>
            <a:r>
              <a:rPr lang="ru-RU" sz="2400" smtClean="0"/>
              <a:t> – </a:t>
            </a:r>
            <a:r>
              <a:rPr lang="ru-RU" sz="1800" smtClean="0"/>
              <a:t>промысловая. Использую мясо и щитки с панциря для изготовления украшений</a:t>
            </a:r>
          </a:p>
          <a:p>
            <a:pPr eaLnBrk="1" hangingPunct="1">
              <a:buFontTx/>
              <a:buNone/>
            </a:pPr>
            <a:r>
              <a:rPr lang="ru-RU" sz="2000" u="sng" smtClean="0"/>
              <a:t>Кожистая черепаха – </a:t>
            </a:r>
            <a:r>
              <a:rPr lang="ru-RU" sz="1800" smtClean="0"/>
              <a:t>длина панциря до 2 м., размах ласт до 3 м, вес до 600 кг.</a:t>
            </a:r>
          </a:p>
          <a:p>
            <a:pPr eaLnBrk="1" hangingPunct="1">
              <a:buFontTx/>
              <a:buNone/>
            </a:pPr>
            <a:r>
              <a:rPr lang="ru-RU" sz="1800" smtClean="0"/>
              <a:t>Нет рогового панциря. При опасности издает громкий крик, похожий на стон или рев. Мясо съедобно, но есть случаи отравления. Черепаха питается    </a:t>
            </a:r>
          </a:p>
          <a:p>
            <a:pPr eaLnBrk="1" hangingPunct="1">
              <a:buFontTx/>
              <a:buNone/>
            </a:pPr>
            <a:r>
              <a:rPr lang="ru-RU" sz="1800" smtClean="0"/>
              <a:t>     ядовитыми   животными и яд проникает в ее мясо. </a:t>
            </a:r>
          </a:p>
          <a:p>
            <a:pPr eaLnBrk="1" hangingPunct="1">
              <a:buFontTx/>
              <a:buNone/>
            </a:pPr>
            <a:endParaRPr lang="ru-RU" sz="1800" smtClean="0"/>
          </a:p>
          <a:p>
            <a:pPr eaLnBrk="1" hangingPunct="1">
              <a:buFontTx/>
              <a:buNone/>
            </a:pPr>
            <a:r>
              <a:rPr lang="ru-RU" sz="1800" smtClean="0"/>
              <a:t>                                                                     </a:t>
            </a:r>
          </a:p>
          <a:p>
            <a:pPr eaLnBrk="1" hangingPunct="1">
              <a:buFontTx/>
              <a:buNone/>
            </a:pPr>
            <a:r>
              <a:rPr lang="ru-RU" sz="1800" smtClean="0"/>
              <a:t>                 </a:t>
            </a:r>
          </a:p>
        </p:txBody>
      </p:sp>
      <p:pic>
        <p:nvPicPr>
          <p:cNvPr id="6148" name="Picture 7" descr="кожистая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52600" y="4191000"/>
            <a:ext cx="5791200" cy="2362200"/>
          </a:xfrm>
          <a:noFill/>
        </p:spPr>
      </p:pic>
      <p:pic>
        <p:nvPicPr>
          <p:cNvPr id="6149" name="Picture 8" descr="бис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066800"/>
            <a:ext cx="3352800" cy="24685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ru-RU" sz="2800" smtClean="0"/>
              <a:t>Морские черепахи</a:t>
            </a: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8229600" cy="2185988"/>
          </a:xfrm>
        </p:spPr>
        <p:txBody>
          <a:bodyPr/>
          <a:lstStyle/>
          <a:p>
            <a:pPr eaLnBrk="1" hangingPunct="1"/>
            <a:r>
              <a:rPr lang="ru-RU" sz="2800" u="sng" smtClean="0"/>
              <a:t>Логгерхеда </a:t>
            </a:r>
            <a:r>
              <a:rPr lang="ru-RU" sz="2800" smtClean="0"/>
              <a:t>(головастая черепаха) – до 1 м</a:t>
            </a:r>
          </a:p>
        </p:txBody>
      </p:sp>
      <p:pic>
        <p:nvPicPr>
          <p:cNvPr id="7172" name="Picture 6" descr="лог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6800" y="2895600"/>
            <a:ext cx="3581400" cy="2819400"/>
          </a:xfrm>
          <a:noFill/>
        </p:spPr>
      </p:pic>
      <p:pic>
        <p:nvPicPr>
          <p:cNvPr id="7173" name="Picture 7" descr="логге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895600"/>
            <a:ext cx="3581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Гаттерии</a:t>
            </a:r>
          </a:p>
        </p:txBody>
      </p:sp>
      <p:sp>
        <p:nvSpPr>
          <p:cNvPr id="819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4906963"/>
          </a:xfrm>
        </p:spPr>
        <p:txBody>
          <a:bodyPr/>
          <a:lstStyle/>
          <a:p>
            <a:pPr marL="533400" indent="-533400" eaLnBrk="1" hangingPunct="1">
              <a:buFontTx/>
              <a:buAutoNum type="arabicPeriod"/>
            </a:pPr>
            <a:r>
              <a:rPr lang="ru-RU" sz="2000" dirty="0" smtClean="0"/>
              <a:t>Живые ископаемые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000" dirty="0" smtClean="0"/>
              <a:t>Острова Н. Зеландии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000" dirty="0" smtClean="0"/>
              <a:t>До 75 см в длину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000" dirty="0" smtClean="0"/>
              <a:t>Живут до 150 лет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000" dirty="0" smtClean="0"/>
              <a:t>Половая зрелость в 20 лет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000" dirty="0" smtClean="0"/>
              <a:t>Откладывает 15 яиц в норе. Развитие 12-15 месяцев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000" dirty="0" smtClean="0"/>
              <a:t>Сейчас 100 000 гаттерий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000" dirty="0" smtClean="0"/>
              <a:t> Занесена в Красную книгу</a:t>
            </a:r>
          </a:p>
          <a:p>
            <a:pPr marL="533400" indent="-533400" eaLnBrk="1" hangingPunct="1">
              <a:buFontTx/>
              <a:buNone/>
            </a:pPr>
            <a:endParaRPr lang="ru-RU" sz="2000" dirty="0" smtClean="0"/>
          </a:p>
        </p:txBody>
      </p:sp>
      <p:pic>
        <p:nvPicPr>
          <p:cNvPr id="8196" name="Picture 6" descr="гаттерия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849563"/>
            <a:ext cx="4038600" cy="20256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Крокодилы</a:t>
            </a:r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19200"/>
            <a:ext cx="4038600" cy="51054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ru-RU" sz="2000" dirty="0" smtClean="0"/>
              <a:t>«Короли рептилий»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ru-RU" sz="2000" dirty="0" smtClean="0"/>
              <a:t>Живут около 100 лет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ru-RU" sz="2000" dirty="0" smtClean="0"/>
              <a:t>Тело покрыто роговыми </a:t>
            </a:r>
            <a:r>
              <a:rPr lang="ru-RU" sz="2000" dirty="0" smtClean="0"/>
              <a:t>чешуями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ru-RU" sz="2000" dirty="0" smtClean="0"/>
              <a:t>Сердце четырехкамерное</a:t>
            </a:r>
            <a:endParaRPr lang="ru-RU" sz="2000" dirty="0" smtClean="0"/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ru-RU" sz="2000" dirty="0" smtClean="0"/>
              <a:t>Мощны зубы сидят в отдельных ячейках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ru-RU" sz="2000" dirty="0" smtClean="0"/>
              <a:t>Желудок с камнями, которые заглатывают сами крокодилы для </a:t>
            </a:r>
            <a:r>
              <a:rPr lang="ru-RU" sz="2000" dirty="0" smtClean="0"/>
              <a:t>перетирания </a:t>
            </a:r>
            <a:r>
              <a:rPr lang="ru-RU" sz="2000" dirty="0" smtClean="0"/>
              <a:t>пищи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ru-RU" sz="2000" dirty="0" smtClean="0"/>
              <a:t>Объемное зрение, хороший слух, чувствительные клетки во рту – могут переносить своих детенышей, не повреждая их.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ru-RU" sz="2000" dirty="0" smtClean="0"/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ru-RU" sz="2400" dirty="0" smtClean="0"/>
          </a:p>
        </p:txBody>
      </p:sp>
      <p:pic>
        <p:nvPicPr>
          <p:cNvPr id="9220" name="Picture 6" descr="krokodil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24400" y="1295400"/>
            <a:ext cx="4038600" cy="5257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800" b="1" i="1" smtClean="0"/>
              <a:t>Крокодилы</a:t>
            </a:r>
            <a:br>
              <a:rPr lang="ru-RU" sz="2800" b="1" i="1" smtClean="0"/>
            </a:br>
            <a:r>
              <a:rPr lang="ru-RU" sz="2000" b="1" i="1" u="sng" smtClean="0"/>
              <a:t>Аллигаторы</a:t>
            </a:r>
          </a:p>
        </p:txBody>
      </p:sp>
      <p:sp>
        <p:nvSpPr>
          <p:cNvPr id="1024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19200"/>
            <a:ext cx="4495800" cy="54102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ru-RU" sz="2000" i="1" smtClean="0"/>
              <a:t>Широкая и короткая морда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ru-RU" sz="2000" i="1" smtClean="0"/>
              <a:t>Зубы на нижней челюсти при закрытой пасти остаются позади передних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ru-RU" sz="2000" i="1" smtClean="0"/>
              <a:t>В пресной воде</a:t>
            </a:r>
            <a:endParaRPr lang="ru-RU" sz="2400" i="1" u="sng" smtClean="0"/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ru-RU" sz="2400" u="sng" smtClean="0"/>
              <a:t>Миссисипский аллигатор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ru-RU" sz="2000" smtClean="0"/>
              <a:t>До 85 лет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ru-RU" sz="2000" smtClean="0"/>
              <a:t>6 м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ru-RU" sz="2000" smtClean="0"/>
              <a:t>Очищает водоемы, в которых живет от загрязнений.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ru-RU" sz="2000" smtClean="0"/>
              <a:t>Строит гнезда на берегу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ru-RU" sz="2000" smtClean="0"/>
              <a:t>Самка откладывает до 60 яиц, охраняет, помогает вылупится. Охраняет свое потомство в течение 2-х месяцев.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ru-RU" sz="2000" u="sng" smtClean="0"/>
              <a:t>Кайман</a:t>
            </a:r>
          </a:p>
        </p:txBody>
      </p:sp>
      <p:pic>
        <p:nvPicPr>
          <p:cNvPr id="10244" name="Picture 8" descr="аллигатор миссисипский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53000" y="1524000"/>
            <a:ext cx="3581400" cy="2133600"/>
          </a:xfrm>
          <a:noFill/>
        </p:spPr>
      </p:pic>
      <p:pic>
        <p:nvPicPr>
          <p:cNvPr id="10245" name="Picture 9" descr="кайман широком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0" y="3938588"/>
            <a:ext cx="3505200" cy="21875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228600"/>
            <a:ext cx="8229600" cy="1143000"/>
          </a:xfrm>
        </p:spPr>
        <p:txBody>
          <a:bodyPr/>
          <a:lstStyle/>
          <a:p>
            <a:pPr eaLnBrk="1" hangingPunct="1"/>
            <a:r>
              <a:rPr lang="ru-RU" sz="2800" smtClean="0"/>
              <a:t>Настоящие крокодилы</a:t>
            </a:r>
          </a:p>
        </p:txBody>
      </p:sp>
      <p:sp>
        <p:nvSpPr>
          <p:cNvPr id="11267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609600"/>
            <a:ext cx="8229600" cy="32004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ru-RU" sz="1800" smtClean="0"/>
              <a:t>Относительно длинная морда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ru-RU" sz="1800" smtClean="0"/>
              <a:t>Зубы нижней челюсти входят между зубами верхней наподобие застежки – молнии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ru-RU" sz="1800" u="sng" smtClean="0"/>
              <a:t>Нильский крокодил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ru-RU" sz="1800" smtClean="0"/>
              <a:t>6 м.,  600 кг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ru-RU" sz="1800" smtClean="0"/>
              <a:t>Только в Африке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ru-RU" sz="1800" smtClean="0"/>
              <a:t>Отмечают его высокий интеллект из-за разнообразных приемов охоты – подстерегают добычу, подкрадываются, устраивают коллективную згонную охоту на рыбу.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ru-RU" sz="1800" smtClean="0"/>
              <a:t>Самки откладывают до 100 яиц, развитие 90 дней. Помогают вылупится из яиц своим детенышам, охраняет их до 3-х месяцев.</a:t>
            </a:r>
          </a:p>
        </p:txBody>
      </p:sp>
      <p:pic>
        <p:nvPicPr>
          <p:cNvPr id="11268" name="Picture 7" descr="корк нильс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33600" y="4038600"/>
            <a:ext cx="4419600" cy="2590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800" b="1" i="1" smtClean="0"/>
              <a:t>Крокодилы</a:t>
            </a:r>
            <a:br>
              <a:rPr lang="ru-RU" sz="2800" b="1" i="1" smtClean="0"/>
            </a:br>
            <a:r>
              <a:rPr lang="ru-RU" sz="2000" i="1" u="sng" smtClean="0"/>
              <a:t>Гавиалы</a:t>
            </a:r>
          </a:p>
        </p:txBody>
      </p:sp>
      <p:sp>
        <p:nvSpPr>
          <p:cNvPr id="1229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8229600" cy="25669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400" u="sng" smtClean="0"/>
              <a:t>Гигантский гавиал</a:t>
            </a:r>
            <a:r>
              <a:rPr lang="ru-RU" sz="2000" smtClean="0"/>
              <a:t>  до 7 метров</a:t>
            </a:r>
          </a:p>
          <a:p>
            <a:pPr eaLnBrk="1" hangingPunct="1"/>
            <a:r>
              <a:rPr lang="ru-RU" sz="2400" smtClean="0"/>
              <a:t>Длинные узкие челюсти</a:t>
            </a:r>
          </a:p>
          <a:p>
            <a:pPr eaLnBrk="1" hangingPunct="1"/>
            <a:r>
              <a:rPr lang="ru-RU" sz="2400" smtClean="0"/>
              <a:t>Большие глаза</a:t>
            </a:r>
          </a:p>
          <a:p>
            <a:pPr eaLnBrk="1" hangingPunct="1"/>
            <a:r>
              <a:rPr lang="ru-RU" sz="2400" smtClean="0"/>
              <a:t>Тонкие зубы, приспособленные для добычи рыбы. Редко питается птицей или животными.</a:t>
            </a:r>
          </a:p>
        </p:txBody>
      </p:sp>
      <p:pic>
        <p:nvPicPr>
          <p:cNvPr id="12292" name="Picture 6" descr="гавиал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81200" y="3657600"/>
            <a:ext cx="4648200" cy="2667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Земноводных относят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 холоднокровным животным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Теплокровным животным</a:t>
            </a:r>
            <a:endParaRPr lang="ru-RU" dirty="0"/>
          </a:p>
        </p:txBody>
      </p:sp>
      <p:pic>
        <p:nvPicPr>
          <p:cNvPr id="4" name="Рисунок 3" descr="http://raskonyaga.ru/uploads/posts/2017-08/1502723423_ce2afe53455b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429000"/>
            <a:ext cx="3157711" cy="265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22860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smtClean="0"/>
              <a:t>Чешуйчатые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762000"/>
            <a:ext cx="4267200" cy="5715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400" i="1" smtClean="0"/>
              <a:t>Ящерицы</a:t>
            </a:r>
          </a:p>
          <a:p>
            <a:pPr eaLnBrk="1" hangingPunct="1">
              <a:buFontTx/>
              <a:buNone/>
            </a:pPr>
            <a:r>
              <a:rPr lang="ru-RU" sz="2000" u="sng" smtClean="0"/>
              <a:t>Живородящая </a:t>
            </a:r>
            <a:r>
              <a:rPr lang="ru-RU" sz="2000" smtClean="0"/>
              <a:t>– не более 16 см.</a:t>
            </a:r>
          </a:p>
          <a:p>
            <a:pPr eaLnBrk="1" hangingPunct="1">
              <a:buFontTx/>
              <a:buNone/>
            </a:pPr>
            <a:endParaRPr lang="ru-RU" sz="2000" smtClean="0"/>
          </a:p>
          <a:p>
            <a:pPr eaLnBrk="1" hangingPunct="1">
              <a:buFontTx/>
              <a:buNone/>
            </a:pPr>
            <a:endParaRPr lang="ru-RU" sz="2000" smtClean="0"/>
          </a:p>
          <a:p>
            <a:pPr eaLnBrk="1" hangingPunct="1">
              <a:buFontTx/>
              <a:buNone/>
            </a:pPr>
            <a:endParaRPr lang="ru-RU" sz="2000" smtClean="0"/>
          </a:p>
          <a:p>
            <a:pPr eaLnBrk="1" hangingPunct="1">
              <a:buFontTx/>
              <a:buNone/>
            </a:pPr>
            <a:endParaRPr lang="ru-RU" sz="2000" smtClean="0"/>
          </a:p>
          <a:p>
            <a:pPr eaLnBrk="1" hangingPunct="1">
              <a:buFontTx/>
              <a:buNone/>
            </a:pPr>
            <a:r>
              <a:rPr lang="ru-RU" sz="2000" u="sng" smtClean="0"/>
              <a:t>Прыткая ящерица</a:t>
            </a:r>
          </a:p>
          <a:p>
            <a:pPr eaLnBrk="1" hangingPunct="1">
              <a:buFontTx/>
              <a:buNone/>
            </a:pPr>
            <a:endParaRPr lang="ru-RU" sz="2400" u="sng" smtClean="0"/>
          </a:p>
        </p:txBody>
      </p:sp>
      <p:pic>
        <p:nvPicPr>
          <p:cNvPr id="13316" name="Picture 13" descr="живород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1447800"/>
            <a:ext cx="4572000" cy="1905000"/>
          </a:xfrm>
          <a:noFill/>
        </p:spPr>
      </p:pic>
      <p:pic>
        <p:nvPicPr>
          <p:cNvPr id="13317" name="Picture 14" descr="прыткая ящ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0" y="3962400"/>
            <a:ext cx="66675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smtClean="0"/>
              <a:t>Безногие ящерицы</a:t>
            </a:r>
          </a:p>
        </p:txBody>
      </p:sp>
      <p:sp>
        <p:nvSpPr>
          <p:cNvPr id="1433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85800"/>
            <a:ext cx="4495800" cy="5364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400" u="sng" smtClean="0"/>
              <a:t>Желтопузик </a:t>
            </a:r>
          </a:p>
          <a:p>
            <a:pPr eaLnBrk="1" hangingPunct="1"/>
            <a:r>
              <a:rPr lang="ru-RU" sz="2000" smtClean="0"/>
              <a:t>до 144 см.</a:t>
            </a:r>
          </a:p>
          <a:p>
            <a:pPr eaLnBrk="1" hangingPunct="1"/>
            <a:r>
              <a:rPr lang="ru-RU" sz="2000" smtClean="0"/>
              <a:t>Большие зубы, но не кусается</a:t>
            </a:r>
          </a:p>
          <a:p>
            <a:pPr eaLnBrk="1" hangingPunct="1"/>
            <a:r>
              <a:rPr lang="ru-RU" sz="2000" smtClean="0"/>
              <a:t>Хищник</a:t>
            </a:r>
          </a:p>
          <a:p>
            <a:pPr eaLnBrk="1" hangingPunct="1"/>
            <a:r>
              <a:rPr lang="ru-RU" sz="2000" smtClean="0"/>
              <a:t>Откладывает яйца</a:t>
            </a:r>
          </a:p>
          <a:p>
            <a:pPr eaLnBrk="1" hangingPunct="1"/>
            <a:endParaRPr lang="ru-RU" sz="2000" smtClean="0"/>
          </a:p>
          <a:p>
            <a:pPr eaLnBrk="1" hangingPunct="1">
              <a:buFontTx/>
              <a:buNone/>
            </a:pPr>
            <a:endParaRPr lang="ru-RU" sz="2400" u="sng" smtClean="0"/>
          </a:p>
          <a:p>
            <a:pPr eaLnBrk="1" hangingPunct="1">
              <a:buFontTx/>
              <a:buNone/>
            </a:pPr>
            <a:r>
              <a:rPr lang="ru-RU" sz="2400" u="sng" smtClean="0"/>
              <a:t>Веретеница ломкая</a:t>
            </a:r>
          </a:p>
          <a:p>
            <a:pPr eaLnBrk="1" hangingPunct="1"/>
            <a:r>
              <a:rPr lang="ru-RU" sz="2000" smtClean="0"/>
              <a:t>До 50 см</a:t>
            </a:r>
          </a:p>
          <a:p>
            <a:pPr eaLnBrk="1" hangingPunct="1"/>
            <a:r>
              <a:rPr lang="ru-RU" sz="2000" smtClean="0"/>
              <a:t>Может отбрасывать свой хвост</a:t>
            </a:r>
          </a:p>
          <a:p>
            <a:pPr eaLnBrk="1" hangingPunct="1"/>
            <a:r>
              <a:rPr lang="ru-RU" sz="2000" smtClean="0"/>
              <a:t>Живородящая</a:t>
            </a:r>
          </a:p>
          <a:p>
            <a:pPr eaLnBrk="1" hangingPunct="1"/>
            <a:r>
              <a:rPr lang="ru-RU" sz="2000" smtClean="0"/>
              <a:t>Может жить в неволе</a:t>
            </a:r>
          </a:p>
          <a:p>
            <a:pPr eaLnBrk="1" hangingPunct="1"/>
            <a:r>
              <a:rPr lang="ru-RU" sz="2000" smtClean="0"/>
              <a:t>Ведет скрытый образ жизни</a:t>
            </a:r>
          </a:p>
        </p:txBody>
      </p:sp>
      <p:pic>
        <p:nvPicPr>
          <p:cNvPr id="14340" name="Picture 7" descr="желтопузик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24400" y="838200"/>
            <a:ext cx="4038600" cy="2057400"/>
          </a:xfrm>
          <a:noFill/>
        </p:spPr>
      </p:pic>
      <p:pic>
        <p:nvPicPr>
          <p:cNvPr id="14341" name="Picture 8" descr="веретеница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3733800"/>
            <a:ext cx="4191000" cy="18907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i="1" smtClean="0"/>
              <a:t>Вараны</a:t>
            </a:r>
          </a:p>
        </p:txBody>
      </p:sp>
      <p:sp>
        <p:nvSpPr>
          <p:cNvPr id="15363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14400"/>
            <a:ext cx="8305800" cy="28717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000" smtClean="0"/>
              <a:t>Обитатели пустынь. Имеют хорошее зрение, обоняние, сильные челюсти, острые зубы и когти.</a:t>
            </a:r>
          </a:p>
          <a:p>
            <a:pPr eaLnBrk="1" hangingPunct="1">
              <a:buFontTx/>
              <a:buNone/>
            </a:pPr>
            <a:r>
              <a:rPr lang="ru-RU" sz="2000" u="sng" smtClean="0"/>
              <a:t>Комодосский варан </a:t>
            </a:r>
            <a:r>
              <a:rPr lang="ru-RU" sz="2000" smtClean="0"/>
              <a:t>– гигантский. В Красной книге.</a:t>
            </a:r>
          </a:p>
          <a:p>
            <a:pPr eaLnBrk="1" hangingPunct="1">
              <a:buFontTx/>
              <a:buNone/>
            </a:pPr>
            <a:r>
              <a:rPr lang="ru-RU" sz="2000" u="sng" smtClean="0"/>
              <a:t>Серый варан</a:t>
            </a:r>
            <a:r>
              <a:rPr lang="ru-RU" sz="2000" smtClean="0"/>
              <a:t> – до 160 см, вес 2,5 кг</a:t>
            </a:r>
          </a:p>
          <a:p>
            <a:pPr eaLnBrk="1" hangingPunct="1"/>
            <a:r>
              <a:rPr lang="ru-RU" sz="2000" smtClean="0"/>
              <a:t>Для защиты могут притворятся мертвыми и не шевелятся даже если поднять за хвост</a:t>
            </a:r>
          </a:p>
          <a:p>
            <a:pPr eaLnBrk="1" hangingPunct="1"/>
            <a:r>
              <a:rPr lang="ru-RU" sz="2000" smtClean="0"/>
              <a:t>Во время брачных игр самцы сражаются до увечья</a:t>
            </a:r>
          </a:p>
          <a:p>
            <a:pPr eaLnBrk="1" hangingPunct="1"/>
            <a:r>
              <a:rPr lang="ru-RU" sz="2000" smtClean="0"/>
              <a:t>Занесен в Красную книгу</a:t>
            </a:r>
          </a:p>
        </p:txBody>
      </p:sp>
      <p:pic>
        <p:nvPicPr>
          <p:cNvPr id="15364" name="Picture 7" descr="серый варан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87525" y="3938588"/>
            <a:ext cx="5568950" cy="21875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i="1" smtClean="0"/>
              <a:t>Агамы</a:t>
            </a:r>
          </a:p>
        </p:txBody>
      </p:sp>
      <p:pic>
        <p:nvPicPr>
          <p:cNvPr id="16387" name="Picture 7" descr="плащеносная ящ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838200"/>
            <a:ext cx="5257800" cy="2185988"/>
          </a:xfrm>
          <a:noFill/>
        </p:spPr>
      </p:pic>
      <p:sp>
        <p:nvSpPr>
          <p:cNvPr id="16388" name="Rectangle 13"/>
          <p:cNvSpPr>
            <a:spLocks noGrp="1" noChangeArrowheads="1"/>
          </p:cNvSpPr>
          <p:nvPr>
            <p:ph type="body" sz="half" idx="2"/>
          </p:nvPr>
        </p:nvSpPr>
        <p:spPr>
          <a:xfrm>
            <a:off x="5562600" y="457200"/>
            <a:ext cx="3581400" cy="5638800"/>
          </a:xfrm>
        </p:spPr>
        <p:txBody>
          <a:bodyPr/>
          <a:lstStyle/>
          <a:p>
            <a:pPr marL="533400" indent="-533400" eaLnBrk="1" hangingPunct="1">
              <a:buFontTx/>
              <a:buAutoNum type="arabicPeriod"/>
            </a:pPr>
            <a:r>
              <a:rPr lang="ru-RU" sz="2000" smtClean="0"/>
              <a:t>Хорошо развиты длинные конечности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000" smtClean="0"/>
              <a:t>Длинный хвост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000" smtClean="0"/>
              <a:t>Нераздвоенный язык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000" smtClean="0"/>
              <a:t>Мелкие чешуйки с шипами и выростами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000" smtClean="0"/>
              <a:t>У каждой пары агамы своя территория, которую самец защищает, при этом используют всевозможные угрозы: расправляют свои гребни и горловые складки</a:t>
            </a:r>
          </a:p>
          <a:p>
            <a:pPr marL="533400" indent="-533400" eaLnBrk="1" hangingPunct="1">
              <a:buFontTx/>
              <a:buNone/>
            </a:pPr>
            <a:r>
              <a:rPr lang="ru-RU" sz="2000" u="sng" smtClean="0"/>
              <a:t>Плащеносная ящерица</a:t>
            </a:r>
          </a:p>
          <a:p>
            <a:pPr marL="533400" indent="-533400" eaLnBrk="1" hangingPunct="1">
              <a:buFontTx/>
              <a:buNone/>
            </a:pPr>
            <a:r>
              <a:rPr lang="ru-RU" sz="2000" u="sng" smtClean="0"/>
              <a:t>Кавказская агама</a:t>
            </a:r>
          </a:p>
        </p:txBody>
      </p:sp>
      <p:pic>
        <p:nvPicPr>
          <p:cNvPr id="16389" name="Picture 8" descr="кавказская аг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3810000"/>
            <a:ext cx="4800600" cy="2209800"/>
          </a:xfr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800" b="1" i="1" smtClean="0"/>
              <a:t>Круглоголовки</a:t>
            </a:r>
          </a:p>
        </p:txBody>
      </p:sp>
      <p:pic>
        <p:nvPicPr>
          <p:cNvPr id="17411" name="Picture 7" descr="ушастая круг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5000" y="838200"/>
            <a:ext cx="5165725" cy="2871788"/>
          </a:xfrm>
          <a:noFill/>
        </p:spPr>
      </p:pic>
      <p:sp>
        <p:nvSpPr>
          <p:cNvPr id="17412" name="Rectangle 8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ru-RU" sz="2400" smtClean="0"/>
              <a:t>Агамовые ящерицы –</a:t>
            </a:r>
            <a:r>
              <a:rPr lang="ru-RU" sz="2000" smtClean="0"/>
              <a:t>легко закапываются в песок, вибрируя всем телом</a:t>
            </a:r>
          </a:p>
          <a:p>
            <a:pPr eaLnBrk="1" hangingPunct="1">
              <a:buFontTx/>
              <a:buNone/>
            </a:pPr>
            <a:r>
              <a:rPr lang="ru-RU" sz="2000" u="sng" smtClean="0"/>
              <a:t>Ушастая круглоголовка</a:t>
            </a:r>
            <a:r>
              <a:rPr lang="ru-RU" sz="2000" smtClean="0"/>
              <a:t>  - кожистые складки  в углах рта  расправляются во время опасности.</a:t>
            </a:r>
          </a:p>
          <a:p>
            <a:pPr eaLnBrk="1" hangingPunct="1">
              <a:buFontTx/>
              <a:buNone/>
            </a:pPr>
            <a:r>
              <a:rPr lang="ru-RU" sz="2000" smtClean="0"/>
              <a:t>                                         - есть острые маленькие зубы – схватить  </a:t>
            </a:r>
          </a:p>
          <a:p>
            <a:pPr eaLnBrk="1" hangingPunct="1">
              <a:buFontTx/>
              <a:buNone/>
            </a:pPr>
            <a:r>
              <a:rPr lang="ru-RU" sz="2000" smtClean="0"/>
              <a:t>                                           ее невозможно, т. к. кусается</a:t>
            </a:r>
            <a:endParaRPr lang="ru-RU" sz="2000" u="sng" smtClean="0"/>
          </a:p>
          <a:p>
            <a:pPr eaLnBrk="1" hangingPunct="1">
              <a:buFontTx/>
              <a:buNone/>
            </a:pPr>
            <a:endParaRPr lang="ru-RU" sz="2000" u="sng" smtClean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b="1" i="1" smtClean="0"/>
              <a:t>Хамелеоны</a:t>
            </a:r>
          </a:p>
        </p:txBody>
      </p:sp>
      <p:sp>
        <p:nvSpPr>
          <p:cNvPr id="18435" name="Rectangle 9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ru-RU" sz="2400" smtClean="0"/>
              <a:t>Меняет окраску</a:t>
            </a:r>
          </a:p>
          <a:p>
            <a:pPr eaLnBrk="1" hangingPunct="1"/>
            <a:r>
              <a:rPr lang="ru-RU" sz="2400" smtClean="0"/>
              <a:t>Выстреливает языком</a:t>
            </a:r>
          </a:p>
          <a:p>
            <a:pPr eaLnBrk="1" hangingPunct="1"/>
            <a:r>
              <a:rPr lang="ru-RU" sz="2400" smtClean="0"/>
              <a:t>Глаза вращаются на 180 градусов не зависимо друг от друга</a:t>
            </a:r>
          </a:p>
          <a:p>
            <a:pPr eaLnBrk="1" hangingPunct="1"/>
            <a:r>
              <a:rPr lang="ru-RU" sz="2400" smtClean="0"/>
              <a:t>При передвижении используют хвост</a:t>
            </a:r>
          </a:p>
          <a:p>
            <a:pPr eaLnBrk="1" hangingPunct="1"/>
            <a:r>
              <a:rPr lang="ru-RU" sz="2400" smtClean="0"/>
              <a:t>Древесные</a:t>
            </a:r>
          </a:p>
          <a:p>
            <a:pPr eaLnBrk="1" hangingPunct="1"/>
            <a:r>
              <a:rPr lang="ru-RU" sz="2400" smtClean="0"/>
              <a:t>Откладывают яйца, но есть и живордящие</a:t>
            </a:r>
          </a:p>
          <a:p>
            <a:pPr eaLnBrk="1" hangingPunct="1">
              <a:buFontTx/>
              <a:buNone/>
            </a:pPr>
            <a:endParaRPr lang="ru-RU" sz="2400" smtClean="0"/>
          </a:p>
        </p:txBody>
      </p:sp>
      <p:pic>
        <p:nvPicPr>
          <p:cNvPr id="18436" name="Picture 7" descr="chameleon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51438" y="1600200"/>
            <a:ext cx="3535362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22860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i="1" smtClean="0"/>
              <a:t>Гекконы</a:t>
            </a:r>
          </a:p>
        </p:txBody>
      </p:sp>
      <p:sp>
        <p:nvSpPr>
          <p:cNvPr id="1945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685800"/>
            <a:ext cx="4419600" cy="2133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1800" smtClean="0"/>
              <a:t>Большая способность издавать звуки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smtClean="0"/>
              <a:t>Ночные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smtClean="0"/>
              <a:t>Хорошо ползают по вертикальным поверхностям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smtClean="0"/>
              <a:t>Удерживаются хвостом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smtClean="0"/>
              <a:t>Держат в террариумах</a:t>
            </a:r>
          </a:p>
          <a:p>
            <a:pPr eaLnBrk="1" hangingPunct="1">
              <a:lnSpc>
                <a:spcPct val="90000"/>
              </a:lnSpc>
            </a:pPr>
            <a:endParaRPr lang="ru-RU" sz="1800" smtClean="0"/>
          </a:p>
          <a:p>
            <a:pPr eaLnBrk="1" hangingPunct="1">
              <a:lnSpc>
                <a:spcPct val="90000"/>
              </a:lnSpc>
            </a:pPr>
            <a:endParaRPr lang="ru-RU" sz="2400" smtClean="0"/>
          </a:p>
        </p:txBody>
      </p:sp>
      <p:pic>
        <p:nvPicPr>
          <p:cNvPr id="19460" name="Picture 6" descr="gekkon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73650" y="1066800"/>
            <a:ext cx="3765550" cy="5562600"/>
          </a:xfrm>
          <a:noFill/>
        </p:spPr>
      </p:pic>
      <p:pic>
        <p:nvPicPr>
          <p:cNvPr id="19461" name="Picture 8" descr="лап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724400"/>
            <a:ext cx="35052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10" descr="лапы ге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971800"/>
            <a:ext cx="3505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30480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i="1" smtClean="0"/>
              <a:t>З м е и</a:t>
            </a:r>
          </a:p>
        </p:txBody>
      </p:sp>
      <p:sp>
        <p:nvSpPr>
          <p:cNvPr id="2048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914400"/>
            <a:ext cx="4267200" cy="5211763"/>
          </a:xfrm>
        </p:spPr>
        <p:txBody>
          <a:bodyPr/>
          <a:lstStyle/>
          <a:p>
            <a:pPr marL="533400" indent="-533400" eaLnBrk="1" hangingPunct="1">
              <a:buFontTx/>
              <a:buAutoNum type="arabicPeriod"/>
            </a:pPr>
            <a:endParaRPr lang="ru-RU" sz="2000" smtClean="0"/>
          </a:p>
          <a:p>
            <a:pPr marL="533400" indent="-533400" eaLnBrk="1" hangingPunct="1">
              <a:buFontTx/>
              <a:buAutoNum type="arabicPeriod"/>
            </a:pPr>
            <a:r>
              <a:rPr lang="ru-RU" sz="2000" smtClean="0"/>
              <a:t>Нет лап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000" smtClean="0"/>
              <a:t>Веки срастаются между собой – неподвижные глаза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000" smtClean="0"/>
              <a:t>Пищу заглатывают целиком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000" smtClean="0"/>
              <a:t>Ребра не связаны с грудиной, лежат в мускулатуре, это дает возможность растягиваться телу очень сильно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000" smtClean="0"/>
              <a:t>Главное из органов чувств – осязание, на кончике языка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000" smtClean="0"/>
              <a:t>Нет наружного слухового прохода, почти не слышат</a:t>
            </a:r>
          </a:p>
          <a:p>
            <a:pPr marL="533400" indent="-533400" eaLnBrk="1" hangingPunct="1">
              <a:buFontTx/>
              <a:buNone/>
            </a:pPr>
            <a:endParaRPr lang="ru-RU" sz="2000" smtClean="0"/>
          </a:p>
          <a:p>
            <a:pPr marL="533400" indent="-533400" eaLnBrk="1" hangingPunct="1">
              <a:buFontTx/>
              <a:buAutoNum type="arabicPeriod"/>
            </a:pPr>
            <a:endParaRPr lang="ru-RU" sz="2000" smtClean="0"/>
          </a:p>
        </p:txBody>
      </p:sp>
      <p:pic>
        <p:nvPicPr>
          <p:cNvPr id="20484" name="Picture 6" descr="poloz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990600"/>
            <a:ext cx="4191000" cy="54864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i="1" smtClean="0"/>
              <a:t>Ложноногие</a:t>
            </a:r>
            <a:br>
              <a:rPr lang="ru-RU" sz="3200" b="1" i="1" smtClean="0"/>
            </a:br>
            <a:r>
              <a:rPr lang="ru-RU" sz="2800" i="1" u="sng" smtClean="0"/>
              <a:t>питоны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29718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400" smtClean="0"/>
              <a:t>Обитают только в Африке и Азии</a:t>
            </a:r>
          </a:p>
          <a:p>
            <a:pPr eaLnBrk="1" hangingPunct="1">
              <a:buFontTx/>
              <a:buNone/>
            </a:pPr>
            <a:endParaRPr lang="ru-RU" sz="2400" smtClean="0"/>
          </a:p>
        </p:txBody>
      </p:sp>
      <p:pic>
        <p:nvPicPr>
          <p:cNvPr id="21508" name="Picture 9" descr="pitoni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33800" y="1219200"/>
            <a:ext cx="4876800" cy="5334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i="1" smtClean="0"/>
              <a:t>Ложноногие</a:t>
            </a:r>
            <a:br>
              <a:rPr lang="ru-RU" sz="3200" b="1" i="1" smtClean="0"/>
            </a:br>
            <a:r>
              <a:rPr lang="ru-RU" sz="3200" i="1" u="sng" smtClean="0"/>
              <a:t>удавы</a:t>
            </a:r>
          </a:p>
        </p:txBody>
      </p:sp>
      <p:sp>
        <p:nvSpPr>
          <p:cNvPr id="2253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3429000" cy="5059363"/>
          </a:xfrm>
        </p:spPr>
        <p:txBody>
          <a:bodyPr/>
          <a:lstStyle/>
          <a:p>
            <a:pPr marL="533400" indent="-533400" eaLnBrk="1" hangingPunct="1">
              <a:buFontTx/>
              <a:buAutoNum type="arabicPeriod"/>
            </a:pPr>
            <a:endParaRPr lang="ru-RU" sz="2400" smtClean="0"/>
          </a:p>
          <a:p>
            <a:pPr marL="533400" indent="-533400" eaLnBrk="1" hangingPunct="1">
              <a:buFontTx/>
              <a:buAutoNum type="arabicPeriod"/>
            </a:pPr>
            <a:r>
              <a:rPr lang="ru-RU" sz="2400" smtClean="0"/>
              <a:t>Обитают  в Северной и Южной Америке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400" smtClean="0"/>
              <a:t>Живородящие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400" smtClean="0"/>
              <a:t> Молодые удавы хорошо приручаются и живут в неволе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400" u="sng" smtClean="0"/>
              <a:t>Анаконда –</a:t>
            </a:r>
            <a:r>
              <a:rPr lang="ru-RU" sz="2400" smtClean="0"/>
              <a:t>тропическая ,12 м.</a:t>
            </a:r>
            <a:endParaRPr lang="ru-RU" sz="2400" u="sng" smtClean="0"/>
          </a:p>
        </p:txBody>
      </p:sp>
      <p:pic>
        <p:nvPicPr>
          <p:cNvPr id="22532" name="Picture 7" descr="udavi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62400" y="1066800"/>
            <a:ext cx="4800600" cy="5791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Предком земноводных считают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Двоякодышащих рыб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Кистеперых рыб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Лучеперых</a:t>
            </a:r>
            <a:r>
              <a:rPr lang="ru-RU" dirty="0" smtClean="0"/>
              <a:t> рыб</a:t>
            </a:r>
            <a:endParaRPr lang="ru-RU" dirty="0"/>
          </a:p>
        </p:txBody>
      </p:sp>
      <p:pic>
        <p:nvPicPr>
          <p:cNvPr id="4" name="Рисунок 3" descr="http://raskonyaga.ru/uploads/posts/2017-08/1502723423_ce2afe53455b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4924" y="3356992"/>
            <a:ext cx="3559076" cy="327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i="1" smtClean="0"/>
              <a:t>Аспидовые</a:t>
            </a: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2000" smtClean="0"/>
              <a:t>Яд нейротоксичен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Королевская кобра – самая крупная на планете ядовитая змея до 5,5 м. При ее укусе выделяется столько яда, что за раз можно убить слона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Очковая змея (индийская кобра) – 2 м. При опасности распускает капюшон, с тыльной стороны которого рисунок в виде зрачков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Ошейниковая кобра – при нападении выстреливает ядом в глаза. Может выдавать очередь до 30 выстрелов, расходуя при этом весь яд</a:t>
            </a:r>
          </a:p>
        </p:txBody>
      </p:sp>
      <p:pic>
        <p:nvPicPr>
          <p:cNvPr id="23556" name="Picture 8" descr="среднеазиатская кобра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914400"/>
            <a:ext cx="6705600" cy="2490788"/>
          </a:xfr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i="1" smtClean="0"/>
              <a:t>Гадюковые</a:t>
            </a:r>
          </a:p>
        </p:txBody>
      </p:sp>
      <p:sp>
        <p:nvSpPr>
          <p:cNvPr id="24579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609600"/>
            <a:ext cx="8229600" cy="3124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smtClean="0"/>
              <a:t>Более совершенный ядовитый аппарат.Сильно развиты ядовитые железы. Зубы могут выдвигаться вперед при укусе. Ядовитые зубы периодически выпадают и заменяются.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Толстое тело, короткий хвост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Яд воздействует на кровеносную систему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u="sng" smtClean="0"/>
              <a:t>Обыкновенная гадюка </a:t>
            </a:r>
            <a:r>
              <a:rPr lang="ru-RU" sz="2000" smtClean="0"/>
              <a:t>– зимует, выходи из спячки в мае. Потомство появляется в конце августа, в сентябре. Молодые змейки (16 см) ядовиты. Укус не смертелен, если вовремя обратится в больницу.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u="sng" smtClean="0"/>
              <a:t>Гюрза </a:t>
            </a:r>
            <a:r>
              <a:rPr lang="ru-RU" sz="2000" smtClean="0"/>
              <a:t>до 1,5 м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u="sng" smtClean="0"/>
              <a:t>Песчаная эфа</a:t>
            </a:r>
            <a:r>
              <a:rPr lang="ru-RU" sz="2000" smtClean="0"/>
              <a:t> – 50-60 см</a:t>
            </a:r>
            <a:endParaRPr lang="ru-RU" sz="2000" u="sng" smtClean="0"/>
          </a:p>
          <a:p>
            <a:pPr eaLnBrk="1" hangingPunct="1">
              <a:lnSpc>
                <a:spcPct val="80000"/>
              </a:lnSpc>
            </a:pPr>
            <a:endParaRPr lang="ru-RU" sz="2000" u="sng" smtClean="0"/>
          </a:p>
        </p:txBody>
      </p:sp>
      <p:pic>
        <p:nvPicPr>
          <p:cNvPr id="24580" name="Picture 14" descr="обыкновенная гадюка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3962400"/>
            <a:ext cx="7239000" cy="26146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400" smtClean="0"/>
              <a:t>Гюрза – 1,5 м</a:t>
            </a:r>
            <a:br>
              <a:rPr lang="ru-RU" sz="2400" smtClean="0"/>
            </a:br>
            <a:r>
              <a:rPr lang="ru-RU" sz="2400" smtClean="0"/>
              <a:t>Песчаная эфа  - 60 см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ru-RU" sz="2800" smtClean="0"/>
          </a:p>
        </p:txBody>
      </p:sp>
      <p:pic>
        <p:nvPicPr>
          <p:cNvPr id="25604" name="Picture 7" descr="среднеазиатская эфа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4038600"/>
            <a:ext cx="7239000" cy="2667000"/>
          </a:xfrm>
          <a:noFill/>
        </p:spPr>
      </p:pic>
      <p:pic>
        <p:nvPicPr>
          <p:cNvPr id="25605" name="Picture 8" descr="гюрз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990600"/>
            <a:ext cx="66675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Редкие и исчезающие пресмыкающиеся 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2964" t="18329" r="23353" b="13751"/>
          <a:stretch>
            <a:fillRect/>
          </a:stretch>
        </p:blipFill>
        <p:spPr bwMode="auto">
          <a:xfrm>
            <a:off x="539552" y="1377226"/>
            <a:ext cx="7704856" cy="548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Тетрадь - тренажер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b="1" dirty="0" smtClean="0"/>
              <a:t>С.45- №18</a:t>
            </a:r>
          </a:p>
          <a:p>
            <a:r>
              <a:rPr lang="ru-RU" b="1" dirty="0" smtClean="0"/>
              <a:t>С.60 -№5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4400" b="1" dirty="0" smtClean="0"/>
              <a:t>Домашнее задание</a:t>
            </a:r>
          </a:p>
          <a:p>
            <a:pPr algn="ctr">
              <a:buNone/>
            </a:pPr>
            <a:endParaRPr lang="ru-RU" sz="4400" b="1" dirty="0" smtClean="0"/>
          </a:p>
          <a:p>
            <a:pPr>
              <a:buNone/>
            </a:pPr>
            <a:r>
              <a:rPr lang="ru-RU" sz="3600" b="1" dirty="0" smtClean="0"/>
              <a:t>Параграф 43</a:t>
            </a:r>
            <a:endParaRPr lang="ru-RU" sz="36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/>
              <a:t>Ответы</a:t>
            </a:r>
            <a:endParaRPr lang="ru-RU" b="1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2818656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2,4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1,2,5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3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1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2</a:t>
            </a:r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pic>
        <p:nvPicPr>
          <p:cNvPr id="84994" name="Picture 2" descr="http://www.playcast.ru/uploads/2016/10/02/200757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50" y="2420888"/>
            <a:ext cx="6191250" cy="42862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79912" y="1844824"/>
            <a:ext cx="2952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None/>
            </a:pPr>
            <a:r>
              <a:rPr lang="ru-RU" sz="2800" b="1" dirty="0" smtClean="0"/>
              <a:t>8- «5»</a:t>
            </a:r>
          </a:p>
          <a:p>
            <a:pPr marL="514350" indent="-514350">
              <a:buNone/>
            </a:pPr>
            <a:r>
              <a:rPr lang="ru-RU" sz="2800" b="1" dirty="0" smtClean="0"/>
              <a:t>7-6- «4»</a:t>
            </a:r>
          </a:p>
          <a:p>
            <a:pPr marL="514350" indent="-514350">
              <a:buNone/>
            </a:pPr>
            <a:r>
              <a:rPr lang="ru-RU" sz="2800" b="1" dirty="0" smtClean="0"/>
              <a:t>5-4 – «3»</a:t>
            </a:r>
          </a:p>
          <a:p>
            <a:pPr marL="514350" indent="-514350">
              <a:buNone/>
            </a:pPr>
            <a:r>
              <a:rPr lang="ru-RU" sz="2800" b="1" dirty="0" smtClean="0"/>
              <a:t>3 и </a:t>
            </a:r>
            <a:r>
              <a:rPr lang="ru-RU" sz="2800" b="1" dirty="0" smtClean="0"/>
              <a:t>менее -  </a:t>
            </a:r>
            <a:r>
              <a:rPr lang="ru-RU" sz="2800" b="1" dirty="0" smtClean="0"/>
              <a:t>«2»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462899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Класс 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Пресмыкающиеся, или Рептилии</a:t>
            </a:r>
          </a:p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1412776"/>
            <a:ext cx="4429156" cy="57150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6 тыс. видов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5148064" y="5971370"/>
            <a:ext cx="3816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Picture 5" descr="i?id=58197509-14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248443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i?id=14473341-11-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3528" y="4321175"/>
            <a:ext cx="3336925" cy="2536825"/>
          </a:xfrm>
          <a:prstGeom prst="rect">
            <a:avLst/>
          </a:prstGeom>
          <a:noFill/>
        </p:spPr>
      </p:pic>
      <p:pic>
        <p:nvPicPr>
          <p:cNvPr id="10" name="Рисунок 9" descr="http://supercoolpics.com/wp-content/uploads/2014/10/supercoolpics_29_170920130842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653136"/>
            <a:ext cx="27813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desktopwallpapers.org.ua/images/201210/desktopwallpapers.org.ua_2084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2132856"/>
            <a:ext cx="33909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animal-store.ru/img/2015/050223/451932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060848"/>
            <a:ext cx="277177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limon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395288" y="476672"/>
            <a:ext cx="8291512" cy="4681116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ru-RU" sz="3600" u="sng" dirty="0" smtClean="0"/>
              <a:t>Цель урока:</a:t>
            </a:r>
          </a:p>
          <a:p>
            <a:r>
              <a:rPr lang="ru-RU" sz="3600" dirty="0" smtClean="0"/>
              <a:t>Изучить класс РЕПТИЛИИ: внешнее и внутреннее строение;</a:t>
            </a:r>
          </a:p>
          <a:p>
            <a:r>
              <a:rPr lang="ru-RU" sz="3600" dirty="0" smtClean="0"/>
              <a:t>Выявить приспособления к наземной и водной средам обитания;</a:t>
            </a:r>
          </a:p>
          <a:p>
            <a:r>
              <a:rPr lang="ru-RU" sz="3600" dirty="0" smtClean="0"/>
              <a:t>Продолжить формировать умения работать с учебником, схемой, рисунком. </a:t>
            </a:r>
          </a:p>
        </p:txBody>
      </p:sp>
      <p:pic>
        <p:nvPicPr>
          <p:cNvPr id="5126" name="Picture 8" descr="frog2-9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8" y="4005263"/>
            <a:ext cx="1560512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2FDA0A9C4CCEC479B56CE4D4AF16EE7" ma:contentTypeVersion="0" ma:contentTypeDescription="Создание документа." ma:contentTypeScope="" ma:versionID="aae11195561734424dcd2925bf81c03e">
  <xsd:schema xmlns:xsd="http://www.w3.org/2001/XMLSchema" xmlns:xs="http://www.w3.org/2001/XMLSchema" xmlns:p="http://schemas.microsoft.com/office/2006/metadata/properties" xmlns:ns2="abdb83d0-779d-445a-a542-78c4e7e32ea9" targetNamespace="http://schemas.microsoft.com/office/2006/metadata/properties" ma:root="true" ma:fieldsID="89373a8871781f6ded44170290ae094e" ns2:_="">
    <xsd:import namespace="abdb83d0-779d-445a-a542-78c4e7e32ea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b83d0-779d-445a-a542-78c4e7e32ea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bdb83d0-779d-445a-a542-78c4e7e32ea9">UX25FU4DC2SS-1091-39</_dlc_DocId>
    <_dlc_DocIdUrl xmlns="abdb83d0-779d-445a-a542-78c4e7e32ea9">
      <Url>http://www.eduportal44.ru/soligalich/shablon/distovz/_layouts/15/DocIdRedir.aspx?ID=UX25FU4DC2SS-1091-39</Url>
      <Description>UX25FU4DC2SS-1091-39</Description>
    </_dlc_DocIdUrl>
  </documentManagement>
</p:properties>
</file>

<file path=customXml/itemProps1.xml><?xml version="1.0" encoding="utf-8"?>
<ds:datastoreItem xmlns:ds="http://schemas.openxmlformats.org/officeDocument/2006/customXml" ds:itemID="{046A3D6E-06AC-4073-83AC-878D3E4563C2}"/>
</file>

<file path=customXml/itemProps2.xml><?xml version="1.0" encoding="utf-8"?>
<ds:datastoreItem xmlns:ds="http://schemas.openxmlformats.org/officeDocument/2006/customXml" ds:itemID="{18465B77-BA3F-47DB-863F-9E70A825C6FE}"/>
</file>

<file path=customXml/itemProps3.xml><?xml version="1.0" encoding="utf-8"?>
<ds:datastoreItem xmlns:ds="http://schemas.openxmlformats.org/officeDocument/2006/customXml" ds:itemID="{AB98F9C5-F086-4170-B9DE-E7C879E22C88}"/>
</file>

<file path=customXml/itemProps4.xml><?xml version="1.0" encoding="utf-8"?>
<ds:datastoreItem xmlns:ds="http://schemas.openxmlformats.org/officeDocument/2006/customXml" ds:itemID="{4BEDC056-1107-4836-98BA-436D3B23AF6C}"/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1730</Words>
  <Application>Microsoft Office PowerPoint</Application>
  <PresentationFormat>Экран (4:3)</PresentationFormat>
  <Paragraphs>293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Тема Office</vt:lpstr>
      <vt:lpstr>Тест по теме «Земноводные»</vt:lpstr>
      <vt:lpstr>Выберите НЕверные утверждения</vt:lpstr>
      <vt:lpstr>Черты, которые характерны для глаз амфибий</vt:lpstr>
      <vt:lpstr>В позвоночнике выделяют следующие отделы</vt:lpstr>
      <vt:lpstr>Земноводных относят</vt:lpstr>
      <vt:lpstr>Предком земноводных считают</vt:lpstr>
      <vt:lpstr>Ответы</vt:lpstr>
      <vt:lpstr>Слайд 8</vt:lpstr>
      <vt:lpstr>Слайд 9</vt:lpstr>
      <vt:lpstr>Слайд 10</vt:lpstr>
      <vt:lpstr>Обитают на всех материках, кроме Антарктиды</vt:lpstr>
      <vt:lpstr>Слайд 12</vt:lpstr>
      <vt:lpstr>Кожа</vt:lpstr>
      <vt:lpstr>Сравните внешнее строение лягушки и ящерицы</vt:lpstr>
      <vt:lpstr>Скелет пресмыкающихся</vt:lpstr>
      <vt:lpstr>Слайд 16</vt:lpstr>
      <vt:lpstr>Слайд 17</vt:lpstr>
      <vt:lpstr>Пищеварительная система ящерицы</vt:lpstr>
      <vt:lpstr>Питаются: </vt:lpstr>
      <vt:lpstr>ПРИСПОСОБЛЕНИЯ  К ПИТАНИЮ</vt:lpstr>
      <vt:lpstr>Слайд 21</vt:lpstr>
      <vt:lpstr>Слайд 22</vt:lpstr>
      <vt:lpstr>ПРИЕМЫ ОХОТЫ У ЗМЕЙ</vt:lpstr>
      <vt:lpstr>Слайд 24</vt:lpstr>
      <vt:lpstr>Слайд 25</vt:lpstr>
      <vt:lpstr>Дыхание</vt:lpstr>
      <vt:lpstr>Кровеносная система</vt:lpstr>
      <vt:lpstr>Строение сердца</vt:lpstr>
      <vt:lpstr>Органы выделения:</vt:lpstr>
      <vt:lpstr> Нервная система:</vt:lpstr>
      <vt:lpstr>Обмен веществ: холоднокровные</vt:lpstr>
      <vt:lpstr>Пресмыкающиеся – холоднокровные, поэтому с наступление холодов они прячутся  в норах и впадают в оцепенение</vt:lpstr>
      <vt:lpstr>Слайд 33</vt:lpstr>
      <vt:lpstr>Слайд 34</vt:lpstr>
      <vt:lpstr>Слайд 35</vt:lpstr>
      <vt:lpstr>Весенняя линька</vt:lpstr>
      <vt:lpstr>Роль рептилий</vt:lpstr>
      <vt:lpstr>Происхождение пресмыкающихся</vt:lpstr>
      <vt:lpstr>Систематика пресмыкающихся</vt:lpstr>
      <vt:lpstr>Отряд клювоголовые</vt:lpstr>
      <vt:lpstr>Черепахи</vt:lpstr>
      <vt:lpstr>Морские черепахи</vt:lpstr>
      <vt:lpstr>Морские черепахи</vt:lpstr>
      <vt:lpstr>Морские черепахи</vt:lpstr>
      <vt:lpstr>Гаттерии</vt:lpstr>
      <vt:lpstr>Крокодилы</vt:lpstr>
      <vt:lpstr>Крокодилы Аллигаторы</vt:lpstr>
      <vt:lpstr>Настоящие крокодилы</vt:lpstr>
      <vt:lpstr>Крокодилы Гавиалы</vt:lpstr>
      <vt:lpstr>Чешуйчатые</vt:lpstr>
      <vt:lpstr>Безногие ящерицы</vt:lpstr>
      <vt:lpstr>Вараны</vt:lpstr>
      <vt:lpstr>Агамы</vt:lpstr>
      <vt:lpstr>Круглоголовки</vt:lpstr>
      <vt:lpstr>Хамелеоны</vt:lpstr>
      <vt:lpstr>Гекконы</vt:lpstr>
      <vt:lpstr>З м е и</vt:lpstr>
      <vt:lpstr>Ложноногие питоны</vt:lpstr>
      <vt:lpstr>Ложноногие удавы</vt:lpstr>
      <vt:lpstr>Аспидовые</vt:lpstr>
      <vt:lpstr>Гадюковые</vt:lpstr>
      <vt:lpstr>Гюрза – 1,5 м Песчаная эфа  - 60 см</vt:lpstr>
      <vt:lpstr>Редкие и исчезающие пресмыкающиеся </vt:lpstr>
      <vt:lpstr>Тетрадь - тренажер</vt:lpstr>
    </vt:vector>
  </TitlesOfParts>
  <Company>Кампутер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Мама</dc:creator>
  <cp:lastModifiedBy>рс1</cp:lastModifiedBy>
  <cp:revision>37</cp:revision>
  <dcterms:created xsi:type="dcterms:W3CDTF">2010-04-18T18:25:10Z</dcterms:created>
  <dcterms:modified xsi:type="dcterms:W3CDTF">2018-04-01T08:25:14Z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0x010100E2FDA0A9C4CCEC479B56CE4D4AF16EE7</vt:lpwstr>
  </property>
  <property fmtid="{D5CDD505-2E9C-101B-9397-08002B2CF9AE}" pid="3" name="_dlc_DocIdItemGuid">
    <vt:lpwstr>313f38d2-67e7-4e6c-865a-e2298eff9080</vt:lpwstr>
  </property>
</Properties>
</file>