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jpeg" ContentType="image/jpeg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5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3.xml" ContentType="application/vnd.openxmlformats-officedocument.presentationml.slide+xml"/>
  <Override PartName="/ppt/slides/slide42.xml" ContentType="application/vnd.openxmlformats-officedocument.presentationml.slide+xml"/>
  <Override PartName="/ppt/slides/slide41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19.xml" ContentType="application/vnd.openxmlformats-officedocument.presentationml.slide+xml"/>
  <Override PartName="/ppt/slides/slide26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18.xml" ContentType="application/vnd.openxmlformats-officedocument.presentationml.slide+xml"/>
  <Override PartName="/ppt/slides/slide11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50"/>
  </p:notesMasterIdLst>
  <p:sldIdLst>
    <p:sldId id="256" r:id="rId2"/>
    <p:sldId id="290" r:id="rId3"/>
    <p:sldId id="257" r:id="rId4"/>
    <p:sldId id="258" r:id="rId5"/>
    <p:sldId id="316" r:id="rId6"/>
    <p:sldId id="259" r:id="rId7"/>
    <p:sldId id="315" r:id="rId8"/>
    <p:sldId id="260" r:id="rId9"/>
    <p:sldId id="300" r:id="rId10"/>
    <p:sldId id="317" r:id="rId11"/>
    <p:sldId id="291" r:id="rId12"/>
    <p:sldId id="301" r:id="rId13"/>
    <p:sldId id="302" r:id="rId14"/>
    <p:sldId id="303" r:id="rId15"/>
    <p:sldId id="304" r:id="rId16"/>
    <p:sldId id="305" r:id="rId17"/>
    <p:sldId id="306" r:id="rId18"/>
    <p:sldId id="261" r:id="rId19"/>
    <p:sldId id="262" r:id="rId20"/>
    <p:sldId id="307" r:id="rId21"/>
    <p:sldId id="308" r:id="rId22"/>
    <p:sldId id="309" r:id="rId23"/>
    <p:sldId id="311" r:id="rId24"/>
    <p:sldId id="312" r:id="rId25"/>
    <p:sldId id="313" r:id="rId26"/>
    <p:sldId id="280" r:id="rId27"/>
    <p:sldId id="281" r:id="rId28"/>
    <p:sldId id="314" r:id="rId29"/>
    <p:sldId id="318" r:id="rId30"/>
    <p:sldId id="319" r:id="rId31"/>
    <p:sldId id="298" r:id="rId32"/>
    <p:sldId id="264" r:id="rId33"/>
    <p:sldId id="266" r:id="rId34"/>
    <p:sldId id="293" r:id="rId35"/>
    <p:sldId id="295" r:id="rId36"/>
    <p:sldId id="294" r:id="rId37"/>
    <p:sldId id="296" r:id="rId38"/>
    <p:sldId id="268" r:id="rId39"/>
    <p:sldId id="274" r:id="rId40"/>
    <p:sldId id="275" r:id="rId41"/>
    <p:sldId id="276" r:id="rId42"/>
    <p:sldId id="277" r:id="rId43"/>
    <p:sldId id="278" r:id="rId44"/>
    <p:sldId id="286" r:id="rId45"/>
    <p:sldId id="285" r:id="rId46"/>
    <p:sldId id="284" r:id="rId47"/>
    <p:sldId id="287" r:id="rId48"/>
    <p:sldId id="288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8" Type="http://schemas.openxmlformats.org/officeDocument/2006/relationships/customXml" Target="../customXml/item4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ustomXml" Target="../customXml/item3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0845D8-7579-4FA7-9887-DBC88C3299C6}" type="datetimeFigureOut">
              <a:rPr lang="ru-RU" smtClean="0"/>
              <a:pPr/>
              <a:t>23.09.2018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D795D6-963D-446A-A63C-AE01857E0C1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890B7-1BFA-4867-9ABE-357FA62BA906}" type="slidenum">
              <a:rPr lang="ru-RU" smtClean="0"/>
              <a:pPr/>
              <a:t>36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625D829D-0676-4054-85D4-5F2F949437C9}" type="datetime1">
              <a:rPr lang="ru-RU" smtClean="0"/>
              <a:pPr/>
              <a:t>23.09.2018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A5AD5499-A80C-4E64-BCAD-5A0EF7F3DC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77BB03B-F7C7-4236-B621-4FDB21E4F47E}" type="datetime1">
              <a:rPr lang="ru-RU" smtClean="0"/>
              <a:pPr/>
              <a:t>23.09.2018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AD5499-A80C-4E64-BCAD-5A0EF7F3DC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5DDECE3-FE25-45BB-8EF4-06F0DCE3412B}" type="datetime1">
              <a:rPr lang="ru-RU" smtClean="0"/>
              <a:pPr/>
              <a:t>23.09.2018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AD5499-A80C-4E64-BCAD-5A0EF7F3DC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1CEE96-5952-4C1D-B788-07BC34AE3BEC}" type="datetime1">
              <a:rPr lang="ru-RU" smtClean="0"/>
              <a:pPr/>
              <a:t>23.09.2018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AD5499-A80C-4E64-BCAD-5A0EF7F3DC9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268F569-748F-4F79-A836-02CBC4936CF0}" type="datetime1">
              <a:rPr lang="ru-RU" smtClean="0"/>
              <a:pPr/>
              <a:t>23.09.2018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AD5499-A80C-4E64-BCAD-5A0EF7F3DC9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7E81BB4-9463-4E93-804F-88F72ECE6E78}" type="datetime1">
              <a:rPr lang="ru-RU" smtClean="0"/>
              <a:pPr/>
              <a:t>23.09.2018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AD5499-A80C-4E64-BCAD-5A0EF7F3DC9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1B27335-F49B-4C21-B6DB-161ECE57AFDE}" type="datetime1">
              <a:rPr lang="ru-RU" smtClean="0"/>
              <a:pPr/>
              <a:t>23.09.2018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AD5499-A80C-4E64-BCAD-5A0EF7F3DC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A11D3C1-EDA9-4527-859D-6A3AD791D8FF}" type="datetime1">
              <a:rPr lang="ru-RU" smtClean="0"/>
              <a:pPr/>
              <a:t>23.09.2018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AD5499-A80C-4E64-BCAD-5A0EF7F3DC9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B922F78-2C71-44BF-873E-413C2B827AF3}" type="datetime1">
              <a:rPr lang="ru-RU" smtClean="0"/>
              <a:pPr/>
              <a:t>23.09.2018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AD5499-A80C-4E64-BCAD-5A0EF7F3DC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17BD341A-0D37-4D9A-A789-B18AF5D99E4E}" type="datetime1">
              <a:rPr lang="ru-RU" smtClean="0"/>
              <a:pPr/>
              <a:t>23.09.2018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AD5499-A80C-4E64-BCAD-5A0EF7F3DC9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FA5D32C-9BC4-4DDA-A47B-62F2F41DCF52}" type="datetime1">
              <a:rPr lang="ru-RU" smtClean="0"/>
              <a:pPr/>
              <a:t>23.09.2018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A5AD5499-A80C-4E64-BCAD-5A0EF7F3DC9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A66EDB7B-B3CF-4005-A990-AC51122459D5}" type="datetime1">
              <a:rPr lang="ru-RU" smtClean="0"/>
              <a:pPr/>
              <a:t>23.09.2018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A5AD5499-A80C-4E64-BCAD-5A0EF7F3DC9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hyperlink" Target="http://www.google.com/url?sa=i&amp;rct=j&amp;q=&amp;esrc=s&amp;frm=1&amp;source=images&amp;cd=&amp;cad=rja&amp;uact=8&amp;ved=0CAcQjRxqFQoTCLfYnM7I-ccCFWSBcgodh3oEQw&amp;url=http://feelgood.ua/zdorovoye-telo/zdorove-mamyi-i-vyi-nasledstvennyie-zhenskie-zabo-feelgood/&amp;bvm=bv.102537793,d.bGQ&amp;psig=AFQjCNGUCtklpFNBtd3nbmktw4P7dCLT9Q&amp;ust=1442424623969110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google.com/url?sa=i&amp;rct=j&amp;q=&amp;esrc=s&amp;frm=1&amp;source=images&amp;cd=&amp;cad=rja&amp;uact=8&amp;ved=0CAcQjRxqFQoTCI3yxODK-ccCFcMTLAodp-4BOQ&amp;url=http://fb.ru/article/197954/elementarnoy-edinitsey-evolyutsionnogo-protsessa-yavlyaetsya&amp;bvm=bv.102537793,d.bGQ&amp;psig=AFQjCNG0qfa7WC7QGS3ll-cqKoxtSfjnvA&amp;ust=1442425176914627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google.com/url?sa=i&amp;rct=j&amp;q=&amp;esrc=s&amp;frm=1&amp;source=images&amp;cd=&amp;cad=rja&amp;uact=8&amp;ved=0CAcQjRxqFQoTCL6dybvH-ccCFWWicgodGmAOxQ&amp;url=http://gimbioperm.blogspot.com/2013_04_07_archive.html&amp;bvm=bv.102537793,d.bGQ&amp;psig=AFQjCNHC6y46zU-HNrTHIK3-WQvQhMtevQ&amp;ust=1442424155315309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hyperlink" Target="http://www.google.com/url?sa=i&amp;rct=j&amp;q=&amp;esrc=s&amp;frm=1&amp;source=images&amp;cd=&amp;cad=rja&amp;uact=8&amp;ved=0CAcQjRxqFQoTCNb72ozI-ccCFeemcgodxlABYw&amp;url=http://scilib.narod.ru/Biology/GenePower/GenePower.htm&amp;bvm=bv.102537793,d.bGQ&amp;psig=AFQjCNFxVHoXIgWdfHPGYznQM9OI4oxgYw&amp;ust=1442424452755283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www.google.com/url?sa=i&amp;rct=j&amp;q=&amp;esrc=s&amp;frm=1&amp;source=images&amp;cd=&amp;cad=rja&amp;uact=8&amp;ved=0CAcQjRxqFQoTCLDN_e7L-ccCFQlXLAoddVcGOA&amp;url=http://mrmarker.ru/p/page.php?id=13523&amp;bvm=bv.102537793,d.bGQ&amp;psig=AFQjCNFKugfnrNULhKEETULEoZm9zscZ8w&amp;ust=1442425486580289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www.google.com/url?sa=i&amp;rct=j&amp;q=&amp;esrc=s&amp;frm=1&amp;source=images&amp;cd=&amp;cad=rja&amp;uact=8&amp;ved=0CAcQjRxqFQoTCM3TxK3M-ccCFUE7LAod7CYANw&amp;url=http://www.myshared.ru/slide/928614/&amp;bvm=bv.102537793,d.bGQ&amp;psig=AFQjCNFKugfnrNULhKEETULEoZm9zscZ8w&amp;ust=1442425486580289" TargetMode="Externa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hyperlink" Target="http://www.google.com/url?sa=i&amp;rct=j&amp;q=&amp;esrc=s&amp;frm=1&amp;source=images&amp;cd=&amp;cad=rja&amp;uact=8&amp;ved=0CAcQjRxqFQoTCLDN_e7L-ccCFQlXLAoddVcGOA&amp;url=http://900igr.net/prezentatsii/meditsina/Nasledstvennye-zabolevanija-cheloveka/011-Mediko-geneticheskoe-konsultirovanie.html&amp;bvm=bv.102537793,d.bGQ&amp;psig=AFQjCNFKugfnrNULhKEETULEoZm9zscZ8w&amp;ust=1442425486580289" TargetMode="Externa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om/url?sa=i&amp;rct=j&amp;q=&amp;esrc=s&amp;frm=1&amp;source=images&amp;cd=&amp;cad=rja&amp;uact=8&amp;ved=0CAcQjRxqFQoTCNrGoPPM-ccCFUvdLAoddXkLOw&amp;url=http://tfby.info/inshe/postilna-bilizna-neobxidnij-element-dlya-zdorovogo-snu.html&amp;bvm=bv.102537793,d.bGQ&amp;psig=AFQjCNFKugfnrNULhKEETULEoZm9zscZ8w&amp;ust=1442425486580289" TargetMode="External"/><Relationship Id="rId3" Type="http://schemas.openxmlformats.org/officeDocument/2006/relationships/image" Target="../media/image48.jpeg"/><Relationship Id="rId7" Type="http://schemas.openxmlformats.org/officeDocument/2006/relationships/image" Target="../media/image50.jpeg"/><Relationship Id="rId2" Type="http://schemas.openxmlformats.org/officeDocument/2006/relationships/hyperlink" Target="http://www.google.com/url?sa=i&amp;rct=j&amp;q=&amp;esrc=s&amp;frm=1&amp;source=images&amp;cd=&amp;cad=rja&amp;uact=8&amp;ved=0CAcQjRxqFQoTCNrGoPPM-ccCFUvdLAoddXkLOw&amp;url=http://medicalplanet.su/genetica/444.html&amp;bvm=bv.102537793,d.bGQ&amp;psig=AFQjCNFKugfnrNULhKEETULEoZm9zscZ8w&amp;ust=1442425486580289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/url?sa=i&amp;rct=j&amp;q=&amp;esrc=s&amp;frm=1&amp;source=images&amp;cd=&amp;cad=rja&amp;uact=8&amp;ved=0CAcQjRxqFQoTCNrGoPPM-ccCFUvdLAoddXkLOw&amp;url=http://www.detoblmedpskov.ru/page/page/page_2/&amp;bvm=bv.102537793,d.bGQ&amp;psig=AFQjCNFKugfnrNULhKEETULEoZm9zscZ8w&amp;ust=1442425486580289" TargetMode="External"/><Relationship Id="rId5" Type="http://schemas.openxmlformats.org/officeDocument/2006/relationships/image" Target="../media/image49.jpeg"/><Relationship Id="rId4" Type="http://schemas.openxmlformats.org/officeDocument/2006/relationships/hyperlink" Target="http://www.google.com/url?sa=i&amp;rct=j&amp;q=&amp;esrc=s&amp;frm=1&amp;source=images&amp;cd=&amp;cad=rja&amp;uact=8&amp;ved=0CAcQjRxqFQoTCNrGoPPM-ccCFUvdLAoddXkLOw&amp;url=http://fb.ru/article/149419/perinatalnyiy-tsentr-tver-vrachi-otzyivyi-sayt&amp;bvm=bv.102537793,d.bGQ&amp;psig=AFQjCNFKugfnrNULhKEETULEoZm9zscZ8w&amp;ust=1442425486580289" TargetMode="External"/><Relationship Id="rId9" Type="http://schemas.openxmlformats.org/officeDocument/2006/relationships/image" Target="../media/image5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476672"/>
            <a:ext cx="7772400" cy="1829761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Наследственность и здоровье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5499-A80C-4E64-BCAD-5A0EF7F3DC96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http://www.feelgood.com.ua/media/files/photo_album/Health/Articles_2/wavebreakmedialtd_shutterstock_709304351312814756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198622"/>
            <a:ext cx="6984776" cy="46593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5499-A80C-4E64-BCAD-5A0EF7F3DC96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270" t="15991" r="23165" b="12414"/>
          <a:stretch>
            <a:fillRect/>
          </a:stretch>
        </p:blipFill>
        <p:spPr bwMode="auto">
          <a:xfrm>
            <a:off x="251520" y="188640"/>
            <a:ext cx="8628159" cy="6365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67544" y="908720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Фенотип</a:t>
            </a:r>
            <a:r>
              <a:rPr lang="ru-RU" dirty="0" smtClean="0"/>
              <a:t> - это внешние проявления этих генов, набор признаков организма. Фенотип - это все то, что можно увидеть, посчитать, измерить, описать и так далее просто глядя на ребенка. </a:t>
            </a:r>
          </a:p>
          <a:p>
            <a:r>
              <a:rPr lang="ru-RU" dirty="0" smtClean="0"/>
              <a:t>Голубые глаза, светлые волосы, низкий рост(это </a:t>
            </a:r>
            <a:r>
              <a:rPr lang="ru-RU" dirty="0" smtClean="0">
                <a:solidFill>
                  <a:srgbClr val="FF0000"/>
                </a:solidFill>
              </a:rPr>
              <a:t>признаки</a:t>
            </a:r>
            <a:r>
              <a:rPr lang="ru-RU" dirty="0" smtClean="0"/>
              <a:t>).</a:t>
            </a:r>
          </a:p>
          <a:p>
            <a:r>
              <a:rPr lang="ru-RU" dirty="0" smtClean="0"/>
              <a:t>На протяжении жизни организма его фенотип может изменяться, однако генотип при этом остается неизменным. Это объясняется тем, что фенотип формируется под влиянием генотипа и условий среды. </a:t>
            </a:r>
          </a:p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5499-A80C-4E64-BCAD-5A0EF7F3DC96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5499-A80C-4E64-BCAD-5A0EF7F3DC96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Примеры фенотипов.</a:t>
            </a:r>
            <a:br>
              <a:rPr lang="ru-RU" dirty="0" smtClean="0"/>
            </a:br>
            <a:r>
              <a:rPr lang="ru-RU" u="sng" dirty="0" smtClean="0"/>
              <a:t>Цвет кожи</a:t>
            </a:r>
            <a:endParaRPr lang="ru-RU" u="sng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165" t="23946" r="23165" b="23551"/>
          <a:stretch>
            <a:fillRect/>
          </a:stretch>
        </p:blipFill>
        <p:spPr bwMode="auto">
          <a:xfrm>
            <a:off x="611560" y="1916832"/>
            <a:ext cx="7809595" cy="4295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5499-A80C-4E64-BCAD-5A0EF7F3DC96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Примеры фенотипов.</a:t>
            </a:r>
            <a:br>
              <a:rPr lang="ru-RU" dirty="0" smtClean="0"/>
            </a:br>
            <a:r>
              <a:rPr lang="ru-RU" u="sng" dirty="0" smtClean="0"/>
              <a:t>Цвет глаз</a:t>
            </a:r>
            <a:endParaRPr lang="ru-RU" u="sng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165" t="22355" r="23165" b="23551"/>
          <a:stretch>
            <a:fillRect/>
          </a:stretch>
        </p:blipFill>
        <p:spPr bwMode="auto">
          <a:xfrm>
            <a:off x="611560" y="1700808"/>
            <a:ext cx="7827692" cy="4435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5499-A80C-4E64-BCAD-5A0EF7F3DC96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Примеры фенотипов.</a:t>
            </a:r>
            <a:br>
              <a:rPr lang="ru-RU" dirty="0" smtClean="0"/>
            </a:br>
            <a:r>
              <a:rPr lang="ru-RU" u="sng" dirty="0" smtClean="0"/>
              <a:t>Разрез глаз</a:t>
            </a:r>
            <a:endParaRPr lang="ru-RU" u="sng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9427" t="23946" r="28531" b="25142"/>
          <a:stretch>
            <a:fillRect/>
          </a:stretch>
        </p:blipFill>
        <p:spPr bwMode="auto">
          <a:xfrm>
            <a:off x="971600" y="1549131"/>
            <a:ext cx="7344816" cy="5000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5499-A80C-4E64-BCAD-5A0EF7F3DC96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Примеры фенотипов.</a:t>
            </a:r>
            <a:br>
              <a:rPr lang="ru-RU" dirty="0" smtClean="0"/>
            </a:br>
            <a:r>
              <a:rPr lang="ru-RU" u="sng" dirty="0" smtClean="0"/>
              <a:t>Цвет и структура волос</a:t>
            </a:r>
            <a:endParaRPr lang="ru-RU" u="sng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165" t="22355" r="23165" b="23551"/>
          <a:stretch>
            <a:fillRect/>
          </a:stretch>
        </p:blipFill>
        <p:spPr bwMode="auto">
          <a:xfrm>
            <a:off x="1115616" y="1844824"/>
            <a:ext cx="7505775" cy="4253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5499-A80C-4E64-BCAD-5A0EF7F3DC96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Примеры фенотипов.</a:t>
            </a:r>
            <a:br>
              <a:rPr lang="ru-RU" dirty="0" smtClean="0"/>
            </a:br>
            <a:r>
              <a:rPr lang="ru-RU" u="sng" dirty="0" smtClean="0"/>
              <a:t>Телосложение</a:t>
            </a:r>
            <a:endParaRPr lang="ru-RU" u="sng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9426" t="22355" r="28532" b="23551"/>
          <a:stretch>
            <a:fillRect/>
          </a:stretch>
        </p:blipFill>
        <p:spPr bwMode="auto">
          <a:xfrm>
            <a:off x="1691680" y="1844824"/>
            <a:ext cx="6444716" cy="4662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5499-A80C-4E64-BCAD-5A0EF7F3DC96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Примеры фенотипов.</a:t>
            </a:r>
            <a:br>
              <a:rPr lang="ru-RU" dirty="0" smtClean="0"/>
            </a:br>
            <a:r>
              <a:rPr lang="ru-RU" u="sng" dirty="0" smtClean="0"/>
              <a:t>Рост</a:t>
            </a:r>
            <a:endParaRPr lang="ru-RU" u="sng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1216" t="22355" r="31215" b="24839"/>
          <a:stretch>
            <a:fillRect/>
          </a:stretch>
        </p:blipFill>
        <p:spPr bwMode="auto">
          <a:xfrm>
            <a:off x="1691680" y="1817440"/>
            <a:ext cx="6048672" cy="477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764704"/>
            <a:ext cx="8229600" cy="4525963"/>
          </a:xfrm>
        </p:spPr>
        <p:txBody>
          <a:bodyPr/>
          <a:lstStyle/>
          <a:p>
            <a:r>
              <a:rPr lang="ru-RU" dirty="0" smtClean="0"/>
              <a:t>Признаки могут проявляться сразу в следующем поколении, а могут только через несколько поколений .</a:t>
            </a:r>
          </a:p>
          <a:p>
            <a:r>
              <a:rPr lang="ru-RU" dirty="0" smtClean="0"/>
              <a:t>Поэтому признаки делят на:</a:t>
            </a:r>
          </a:p>
          <a:p>
            <a:r>
              <a:rPr lang="ru-RU" dirty="0" smtClean="0"/>
              <a:t>1. Доминантные</a:t>
            </a:r>
          </a:p>
          <a:p>
            <a:r>
              <a:rPr lang="ru-RU" dirty="0" smtClean="0"/>
              <a:t>2. </a:t>
            </a:r>
            <a:r>
              <a:rPr lang="ru-RU" dirty="0"/>
              <a:t>Р</a:t>
            </a:r>
            <a:r>
              <a:rPr lang="ru-RU" dirty="0" smtClean="0"/>
              <a:t>ецессивные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21506" name="Picture 2" descr="http://fb.ru/misc/i/gallery/14901/86899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3119434"/>
            <a:ext cx="4786306" cy="3190871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5499-A80C-4E64-BCAD-5A0EF7F3DC96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Доминантный признак- признак родителей, проявляющийся уже в первом поколении потомков.(А,В)</a:t>
            </a:r>
          </a:p>
          <a:p>
            <a:endParaRPr lang="ru-RU" dirty="0"/>
          </a:p>
          <a:p>
            <a:r>
              <a:rPr lang="ru-RU" dirty="0" smtClean="0"/>
              <a:t>Рецессивный признак – </a:t>
            </a:r>
            <a:r>
              <a:rPr lang="ru-RU" dirty="0" err="1" smtClean="0"/>
              <a:t>признак</a:t>
            </a:r>
            <a:r>
              <a:rPr lang="ru-RU" dirty="0" smtClean="0"/>
              <a:t> родителей, подавляющийся ( не проявляющийся в ряду поколений) у потомков.(</a:t>
            </a:r>
            <a:r>
              <a:rPr lang="ru-RU" dirty="0" err="1" smtClean="0"/>
              <a:t>а,в</a:t>
            </a:r>
            <a:r>
              <a:rPr lang="ru-RU" dirty="0" smtClean="0"/>
              <a:t>)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5499-A80C-4E64-BCAD-5A0EF7F3DC96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67544" y="980728"/>
            <a:ext cx="8229600" cy="4525963"/>
          </a:xfrm>
        </p:spPr>
        <p:txBody>
          <a:bodyPr/>
          <a:lstStyle/>
          <a:p>
            <a:r>
              <a:rPr lang="ru-RU" dirty="0" smtClean="0"/>
              <a:t>Работа в группах по п.5 учебника Л.Н.Сухорукова, </a:t>
            </a:r>
            <a:r>
              <a:rPr lang="ru-RU" dirty="0" err="1" smtClean="0"/>
              <a:t>В.С.Кучменко</a:t>
            </a:r>
            <a:r>
              <a:rPr lang="ru-RU" dirty="0" smtClean="0"/>
              <a:t> «Биология. Человек»</a:t>
            </a:r>
          </a:p>
          <a:p>
            <a:pPr>
              <a:buNone/>
            </a:pPr>
            <a:r>
              <a:rPr lang="ru-RU" dirty="0" smtClean="0"/>
              <a:t>Найти определения предложенным терминам, привести примеры.</a:t>
            </a:r>
          </a:p>
          <a:p>
            <a:r>
              <a:rPr lang="ru-RU" dirty="0" smtClean="0"/>
              <a:t>1 группа – наследственность, хромосома.</a:t>
            </a:r>
          </a:p>
          <a:p>
            <a:r>
              <a:rPr lang="ru-RU" dirty="0" smtClean="0"/>
              <a:t>2 группа – ген, генотип.</a:t>
            </a:r>
          </a:p>
          <a:p>
            <a:r>
              <a:rPr lang="ru-RU" dirty="0" smtClean="0"/>
              <a:t>3 группа – признак, фенотип.</a:t>
            </a:r>
          </a:p>
          <a:p>
            <a:r>
              <a:rPr lang="ru-RU" dirty="0" smtClean="0"/>
              <a:t>4 группа – доминантный признак, рецессивный признак.</a:t>
            </a:r>
          </a:p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5499-A80C-4E64-BCAD-5A0EF7F3DC96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5499-A80C-4E64-BCAD-5A0EF7F3DC96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Доминантные и рецессивные признаки</a:t>
            </a:r>
            <a:endParaRPr lang="ru-RU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954" t="23946" r="24059" b="20369"/>
          <a:stretch>
            <a:fillRect/>
          </a:stretch>
        </p:blipFill>
        <p:spPr bwMode="auto">
          <a:xfrm>
            <a:off x="827585" y="1503734"/>
            <a:ext cx="7826240" cy="4805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5499-A80C-4E64-BCAD-5A0EF7F3DC96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Доминантные и рецессивные признаки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954" t="25537" r="24954" b="20369"/>
          <a:stretch>
            <a:fillRect/>
          </a:stretch>
        </p:blipFill>
        <p:spPr bwMode="auto">
          <a:xfrm>
            <a:off x="683568" y="1700808"/>
            <a:ext cx="7776864" cy="47216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5499-A80C-4E64-BCAD-5A0EF7F3DC96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Доминантные и рецессивные признаки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059" t="25537" r="24954" b="21960"/>
          <a:stretch>
            <a:fillRect/>
          </a:stretch>
        </p:blipFill>
        <p:spPr bwMode="auto">
          <a:xfrm>
            <a:off x="611560" y="1628800"/>
            <a:ext cx="8019072" cy="4642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5499-A80C-4E64-BCAD-5A0EF7F3DC96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Доминантные и рецессивные признаки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954" t="23946" r="24059" b="21960"/>
          <a:stretch>
            <a:fillRect/>
          </a:stretch>
        </p:blipFill>
        <p:spPr bwMode="auto">
          <a:xfrm>
            <a:off x="611560" y="1405196"/>
            <a:ext cx="7992888" cy="476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5499-A80C-4E64-BCAD-5A0EF7F3DC96}" type="slidenum">
              <a:rPr lang="ru-RU" smtClean="0"/>
              <a:pPr/>
              <a:t>24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Доминантные и рецессивные признаки</a:t>
            </a:r>
            <a:endParaRPr lang="ru-RU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954" t="23946" r="24059" b="20369"/>
          <a:stretch>
            <a:fillRect/>
          </a:stretch>
        </p:blipFill>
        <p:spPr bwMode="auto">
          <a:xfrm>
            <a:off x="467544" y="1556792"/>
            <a:ext cx="7727487" cy="4744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5499-A80C-4E64-BCAD-5A0EF7F3DC96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Доминантные и рецессивные признаки</a:t>
            </a:r>
            <a:endParaRPr lang="ru-RU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4954" t="23946" r="24954" b="20369"/>
          <a:stretch>
            <a:fillRect/>
          </a:stretch>
        </p:blipFill>
        <p:spPr bwMode="auto">
          <a:xfrm>
            <a:off x="971600" y="1772816"/>
            <a:ext cx="7344816" cy="4590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http://2.bp.blogspot.com/-pKSPCiy-8RQ/UWGUyWxhTOI/AAAAAAAAAA8/-j-iIjHMWYg/s1600/%D0%B4%D0%B8%D0%B3%D0%B8%D0%B1%D1%80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4383" y="214290"/>
            <a:ext cx="9213227" cy="6643710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5499-A80C-4E64-BCAD-5A0EF7F3DC96}" type="slidenum">
              <a:rPr lang="ru-RU" smtClean="0"/>
              <a:pPr/>
              <a:t>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http://scilib.narod.ru/Biology/GenePower/images/012.gif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53" y="1142984"/>
            <a:ext cx="8990083" cy="4572032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5499-A80C-4E64-BCAD-5A0EF7F3DC96}" type="slidenum">
              <a:rPr lang="ru-RU" smtClean="0"/>
              <a:pPr/>
              <a:t>27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5499-A80C-4E64-BCAD-5A0EF7F3DC96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Неполное доминирование</a:t>
            </a:r>
            <a:endParaRPr lang="ru-RU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20000"/>
          </a:blip>
          <a:srcRect l="16009" t="14400" r="16009" b="7641"/>
          <a:stretch>
            <a:fillRect/>
          </a:stretch>
        </p:blipFill>
        <p:spPr bwMode="auto">
          <a:xfrm>
            <a:off x="539552" y="1297184"/>
            <a:ext cx="8136904" cy="52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771800" y="1340768"/>
            <a:ext cx="2890664" cy="4525963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С.4,5-№9-14</a:t>
            </a:r>
          </a:p>
          <a:p>
            <a:r>
              <a:rPr lang="ru-RU" sz="3600" b="1" dirty="0" smtClean="0"/>
              <a:t>С.9-№3</a:t>
            </a:r>
          </a:p>
          <a:p>
            <a:r>
              <a:rPr lang="ru-RU" sz="3600" b="1" smtClean="0"/>
              <a:t>С.10-№6</a:t>
            </a:r>
            <a:endParaRPr lang="ru-RU" sz="3600" b="1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5499-A80C-4E64-BCAD-5A0EF7F3DC96}" type="slidenum">
              <a:rPr lang="ru-RU" smtClean="0"/>
              <a:pPr/>
              <a:t>29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ru-RU" dirty="0" smtClean="0"/>
              <a:t>Тетрадь-тренажер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 err="1" smtClean="0">
                <a:solidFill>
                  <a:srgbClr val="FF0000"/>
                </a:solidFill>
              </a:rPr>
              <a:t>Насле́дственность</a:t>
            </a:r>
            <a:r>
              <a:rPr lang="ru-RU" dirty="0" smtClean="0">
                <a:solidFill>
                  <a:srgbClr val="FF0000"/>
                </a:solidFill>
              </a:rPr>
              <a:t> — способность организмов сохранять и  передавать свои признаки и особенности развития потомству.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5499-A80C-4E64-BCAD-5A0EF7F3DC96}" type="slidenum">
              <a:rPr lang="ru-RU" smtClean="0"/>
              <a:pPr/>
              <a:t>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Картинки по запросу наследственность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2780928"/>
            <a:ext cx="5400600" cy="40770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481328"/>
            <a:ext cx="8507288" cy="4525963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Параграф 5;</a:t>
            </a:r>
          </a:p>
          <a:p>
            <a:r>
              <a:rPr lang="ru-RU" sz="4000" dirty="0" smtClean="0"/>
              <a:t>Мои биологические исследования (с.19)</a:t>
            </a:r>
            <a:endParaRPr lang="ru-RU" sz="400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5499-A80C-4E64-BCAD-5A0EF7F3DC96}" type="slidenum">
              <a:rPr lang="ru-RU" smtClean="0"/>
              <a:pPr/>
              <a:t>30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Домашнее задание</a:t>
            </a:r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   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5499-A80C-4E64-BCAD-5A0EF7F3DC96}" type="slidenum">
              <a:rPr lang="ru-RU" smtClean="0"/>
              <a:pPr/>
              <a:t>31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23528" y="206084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Наследственные болезни. Медико-генетическое консультирование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357430"/>
            <a:ext cx="8229600" cy="3768733"/>
          </a:xfrm>
        </p:spPr>
        <p:txBody>
          <a:bodyPr/>
          <a:lstStyle/>
          <a:p>
            <a:r>
              <a:rPr lang="ru-RU" dirty="0" smtClean="0"/>
              <a:t>«Быть хорошо рожденным – право  каждого ребенка» </a:t>
            </a:r>
          </a:p>
          <a:p>
            <a:pPr algn="r">
              <a:buNone/>
            </a:pPr>
            <a:r>
              <a:rPr lang="ru-RU" dirty="0" smtClean="0"/>
              <a:t>Л. Н. Толстой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5499-A80C-4E64-BCAD-5A0EF7F3DC96}" type="slidenum">
              <a:rPr lang="ru-RU" smtClean="0"/>
              <a:pPr/>
              <a:t>32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связаны с нарушениями генного аппарата зародышевых клеток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Наследственные заболевания</a:t>
            </a:r>
            <a:endParaRPr lang="ru-RU" dirty="0"/>
          </a:p>
        </p:txBody>
      </p:sp>
      <p:pic>
        <p:nvPicPr>
          <p:cNvPr id="17410" name="Picture 2" descr="http://elementy.ru/images/news/progesterone_ca_fig1_600.jpg"/>
          <p:cNvPicPr>
            <a:picLocks noChangeAspect="1" noChangeArrowheads="1"/>
          </p:cNvPicPr>
          <p:nvPr/>
        </p:nvPicPr>
        <p:blipFill>
          <a:blip r:embed="rId2" cstate="print"/>
          <a:srcRect l="21250" r="14999"/>
          <a:stretch>
            <a:fillRect/>
          </a:stretch>
        </p:blipFill>
        <p:spPr bwMode="auto">
          <a:xfrm>
            <a:off x="2571736" y="3000372"/>
            <a:ext cx="3643338" cy="2667000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5499-A80C-4E64-BCAD-5A0EF7F3DC96}" type="slidenum">
              <a:rPr lang="ru-RU" smtClean="0"/>
              <a:pPr/>
              <a:t>33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Зависят от изменения гена. Могут изменяться и доминантные и рецессивные гены. </a:t>
            </a:r>
            <a:endParaRPr lang="ru-RU" dirty="0" smtClean="0"/>
          </a:p>
          <a:p>
            <a:r>
              <a:rPr lang="ru-RU" dirty="0" smtClean="0"/>
              <a:t>Доминантные- «куриная слепота», нарушение развития скелета, некоторые  формы близорукости</a:t>
            </a:r>
            <a:endParaRPr lang="ru-RU" dirty="0" smtClean="0"/>
          </a:p>
          <a:p>
            <a:r>
              <a:rPr lang="ru-RU" dirty="0" smtClean="0"/>
              <a:t>Рецессивные - </a:t>
            </a:r>
            <a:r>
              <a:rPr lang="ru-RU" dirty="0" smtClean="0"/>
              <a:t>альбинизм, гемофилия, </a:t>
            </a:r>
            <a:r>
              <a:rPr lang="ru-RU" dirty="0" smtClean="0"/>
              <a:t>носовые кровотечения   </a:t>
            </a:r>
            <a:r>
              <a:rPr lang="ru-RU" dirty="0" smtClean="0"/>
              <a:t>и многие другие.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5499-A80C-4E64-BCAD-5A0EF7F3DC96}" type="slidenum">
              <a:rPr lang="ru-RU" smtClean="0"/>
              <a:pPr/>
              <a:t>34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Генные заболевания</a:t>
            </a:r>
            <a:endParaRPr lang="ru-RU" dirty="0"/>
          </a:p>
        </p:txBody>
      </p:sp>
      <p:sp>
        <p:nvSpPr>
          <p:cNvPr id="54274" name="AutoShape 2" descr="Картинки по запросу генные заболеван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4276" name="AutoShape 4" descr="Картинки по запросу генные заболеван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28670"/>
            <a:ext cx="9001156" cy="4911741"/>
          </a:xfrm>
        </p:spPr>
        <p:txBody>
          <a:bodyPr/>
          <a:lstStyle/>
          <a:p>
            <a:r>
              <a:rPr lang="ru-RU" sz="2400" b="0" dirty="0" smtClean="0"/>
              <a:t>это заболевание, при котором нарушается свертываемость крови</a:t>
            </a:r>
          </a:p>
          <a:p>
            <a:r>
              <a:rPr lang="ru-RU" sz="2400" b="0" dirty="0" smtClean="0"/>
              <a:t>Основной же причиной, по которой больные не могут жить полноценной жизнью, являются кровоизлияния в суставы, мышечные ткани и другие органы. То, что для обычного человека оборачивается простой ссадиной или синяком, для </a:t>
            </a:r>
            <a:r>
              <a:rPr lang="ru-RU" sz="2400" b="0" dirty="0" err="1" smtClean="0"/>
              <a:t>гемофилика</a:t>
            </a:r>
            <a:r>
              <a:rPr lang="ru-RU" sz="2400" b="0" dirty="0" smtClean="0"/>
              <a:t> может стать очень большой проблемой.</a:t>
            </a: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1143000"/>
          </a:xfrm>
        </p:spPr>
        <p:txBody>
          <a:bodyPr/>
          <a:lstStyle/>
          <a:p>
            <a:r>
              <a:rPr lang="ru-RU" dirty="0"/>
              <a:t>Г</a:t>
            </a:r>
            <a:r>
              <a:rPr lang="ru-RU" dirty="0" smtClean="0"/>
              <a:t>емофилия</a:t>
            </a:r>
            <a:endParaRPr lang="ru-RU" dirty="0"/>
          </a:p>
        </p:txBody>
      </p:sp>
      <p:pic>
        <p:nvPicPr>
          <p:cNvPr id="23554" name="Picture 2" descr="http://meduniver.com/Medical/profilaktika/Img/1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4065964"/>
            <a:ext cx="2891038" cy="2649159"/>
          </a:xfrm>
          <a:prstGeom prst="rect">
            <a:avLst/>
          </a:prstGeom>
          <a:noFill/>
        </p:spPr>
      </p:pic>
      <p:pic>
        <p:nvPicPr>
          <p:cNvPr id="23556" name="Picture 4" descr="http://pics.livejournal.com/moe_zdorowje/pic/00001fk9"/>
          <p:cNvPicPr>
            <a:picLocks noChangeAspect="1" noChangeArrowheads="1"/>
          </p:cNvPicPr>
          <p:nvPr/>
        </p:nvPicPr>
        <p:blipFill>
          <a:blip r:embed="rId3" cstate="print"/>
          <a:srcRect l="5859" r="7714"/>
          <a:stretch>
            <a:fillRect/>
          </a:stretch>
        </p:blipFill>
        <p:spPr bwMode="auto">
          <a:xfrm>
            <a:off x="4500562" y="3940306"/>
            <a:ext cx="3786182" cy="2917694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5499-A80C-4E64-BCAD-5A0EF7F3DC96}" type="slidenum">
              <a:rPr lang="ru-RU" smtClean="0"/>
              <a:pPr/>
              <a:t>35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http://mir-interesen.ru/wp-content/uploads/2012/07/%D0%BC%D1%83%D1%82%D0%B0%D1%86%D0%B8%D0%B8-%D1%87%D0%B5%D0%BB%D0%BE%D0%B2%D0%B5%D0%BA%D0%B0.jpg"/>
          <p:cNvPicPr>
            <a:picLocks noChangeAspect="1" noChangeArrowheads="1"/>
          </p:cNvPicPr>
          <p:nvPr/>
        </p:nvPicPr>
        <p:blipFill>
          <a:blip r:embed="rId3" cstate="print"/>
          <a:srcRect l="48852" t="11640" r="3743" b="16851"/>
          <a:stretch>
            <a:fillRect/>
          </a:stretch>
        </p:blipFill>
        <p:spPr bwMode="auto">
          <a:xfrm rot="16200000">
            <a:off x="5508411" y="-349465"/>
            <a:ext cx="3286124" cy="3985054"/>
          </a:xfrm>
          <a:prstGeom prst="rect">
            <a:avLst/>
          </a:prstGeom>
          <a:noFill/>
        </p:spPr>
      </p:pic>
      <p:pic>
        <p:nvPicPr>
          <p:cNvPr id="18436" name="Picture 4" descr="http://cs411919.vk.me/v411919267/6cc6/Nwzdw6qILF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488917"/>
            <a:ext cx="4071934" cy="3369084"/>
          </a:xfrm>
          <a:prstGeom prst="rect">
            <a:avLst/>
          </a:prstGeom>
          <a:noFill/>
        </p:spPr>
      </p:pic>
      <p:pic>
        <p:nvPicPr>
          <p:cNvPr id="18438" name="Picture 6" descr="http://medicrf.ru/med/img/8450@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" y="0"/>
            <a:ext cx="3991321" cy="3000372"/>
          </a:xfrm>
          <a:prstGeom prst="rect">
            <a:avLst/>
          </a:prstGeom>
          <a:noFill/>
        </p:spPr>
      </p:pic>
      <p:pic>
        <p:nvPicPr>
          <p:cNvPr id="18440" name="Picture 8" descr="http://skuky.net/wp-content/uploads/2011/05/conjoined-twins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17273" y="3571877"/>
            <a:ext cx="4526727" cy="3286124"/>
          </a:xfrm>
          <a:prstGeom prst="rect">
            <a:avLst/>
          </a:prstGeom>
          <a:noFill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5499-A80C-4E64-BCAD-5A0EF7F3DC96}" type="slidenum">
              <a:rPr lang="ru-RU" smtClean="0"/>
              <a:pPr/>
              <a:t>36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Связаны с изменением структуры и числа хромосом. </a:t>
            </a:r>
          </a:p>
          <a:p>
            <a:r>
              <a:rPr lang="ru-RU" dirty="0" smtClean="0"/>
              <a:t>Синдром Дауна</a:t>
            </a:r>
          </a:p>
          <a:p>
            <a:r>
              <a:rPr lang="ru-RU" dirty="0" smtClean="0"/>
              <a:t>Синдром </a:t>
            </a:r>
            <a:r>
              <a:rPr lang="ru-RU" dirty="0" err="1" smtClean="0"/>
              <a:t>Патау</a:t>
            </a:r>
            <a:endParaRPr lang="ru-RU" dirty="0" smtClean="0"/>
          </a:p>
          <a:p>
            <a:r>
              <a:rPr lang="ru-RU" dirty="0" smtClean="0"/>
              <a:t>Синдром </a:t>
            </a:r>
            <a:r>
              <a:rPr lang="ru-RU" dirty="0" err="1" smtClean="0"/>
              <a:t>Клайнфельтера</a:t>
            </a:r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5499-A80C-4E64-BCAD-5A0EF7F3DC96}" type="slidenum">
              <a:rPr lang="ru-RU" smtClean="0"/>
              <a:pPr/>
              <a:t>37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Хромосомные заболевания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14356"/>
            <a:ext cx="8229600" cy="4911741"/>
          </a:xfrm>
        </p:spPr>
        <p:txBody>
          <a:bodyPr/>
          <a:lstStyle/>
          <a:p>
            <a:r>
              <a:rPr lang="ru-RU" sz="2000" dirty="0" smtClean="0"/>
              <a:t>Это и кожная складка во внутренних углах глаз, которая придает ему монголоидный вид, </a:t>
            </a:r>
          </a:p>
          <a:p>
            <a:r>
              <a:rPr lang="ru-RU" sz="2000" dirty="0" smtClean="0"/>
              <a:t>большой язык, </a:t>
            </a:r>
          </a:p>
          <a:p>
            <a:r>
              <a:rPr lang="ru-RU" sz="2000" dirty="0" smtClean="0"/>
              <a:t>короткие и толстые пальцы,</a:t>
            </a:r>
          </a:p>
          <a:p>
            <a:r>
              <a:rPr lang="ru-RU" sz="2000" dirty="0" smtClean="0"/>
              <a:t> постоянно  приоткрытый рот, </a:t>
            </a:r>
          </a:p>
          <a:p>
            <a:r>
              <a:rPr lang="ru-RU" sz="2000" dirty="0" smtClean="0"/>
              <a:t>маленький нос с широкой переносицей, </a:t>
            </a:r>
          </a:p>
          <a:p>
            <a:r>
              <a:rPr lang="ru-RU" sz="2000" dirty="0" smtClean="0"/>
              <a:t>деформированные ушные раковины, </a:t>
            </a:r>
          </a:p>
          <a:p>
            <a:r>
              <a:rPr lang="ru-RU" sz="2000" dirty="0" smtClean="0"/>
              <a:t>плоский затылок. </a:t>
            </a:r>
          </a:p>
          <a:p>
            <a:r>
              <a:rPr lang="ru-RU" sz="2000" dirty="0" smtClean="0"/>
              <a:t>обнаруживаются  пороки сердца,                                зрения и слуха, умственная отсталость,                                снижение иммунитета.</a:t>
            </a:r>
          </a:p>
          <a:p>
            <a:endParaRPr lang="ru-RU" sz="20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7356" y="0"/>
            <a:ext cx="6829425" cy="1143000"/>
          </a:xfrm>
        </p:spPr>
        <p:txBody>
          <a:bodyPr/>
          <a:lstStyle/>
          <a:p>
            <a:r>
              <a:rPr lang="ru-RU" dirty="0"/>
              <a:t>С</a:t>
            </a:r>
            <a:r>
              <a:rPr lang="ru-RU" dirty="0" smtClean="0"/>
              <a:t>индром Дауна</a:t>
            </a:r>
            <a:endParaRPr lang="ru-RU" dirty="0"/>
          </a:p>
        </p:txBody>
      </p:sp>
      <p:pic>
        <p:nvPicPr>
          <p:cNvPr id="21506" name="Picture 2" descr="http://www.doctorvlad.com/russkieamerikancy/wp-content/uploads/2013/01/veselaya-progulka-lyudej-s-zabolevaniem-sindrom-dauna-v-ssha-video-13.jpg"/>
          <p:cNvPicPr>
            <a:picLocks noChangeAspect="1" noChangeArrowheads="1"/>
          </p:cNvPicPr>
          <p:nvPr/>
        </p:nvPicPr>
        <p:blipFill>
          <a:blip r:embed="rId2" cstate="print"/>
          <a:srcRect l="8572" r="17499"/>
          <a:stretch>
            <a:fillRect/>
          </a:stretch>
        </p:blipFill>
        <p:spPr bwMode="auto">
          <a:xfrm>
            <a:off x="5500694" y="3743749"/>
            <a:ext cx="3465883" cy="3114251"/>
          </a:xfrm>
          <a:prstGeom prst="rect">
            <a:avLst/>
          </a:prstGeom>
          <a:noFill/>
        </p:spPr>
      </p:pic>
      <p:pic>
        <p:nvPicPr>
          <p:cNvPr id="21508" name="Picture 4" descr="http://upload.wikimedia.org/wikipedia/commons/thumb/e/e1/Brushfield_eyes.jpg/270px-Brushfield_ey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1000108"/>
            <a:ext cx="2102735" cy="2562222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5499-A80C-4E64-BCAD-5A0EF7F3DC96}" type="slidenum">
              <a:rPr lang="ru-RU" smtClean="0"/>
              <a:pPr/>
              <a:t>38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1772816"/>
            <a:ext cx="8715436" cy="4840303"/>
          </a:xfrm>
        </p:spPr>
        <p:txBody>
          <a:bodyPr/>
          <a:lstStyle/>
          <a:p>
            <a:r>
              <a:rPr lang="ru-RU" dirty="0" smtClean="0"/>
              <a:t>связаны с повреждениями зародыша, происходящими в процессе его развития.</a:t>
            </a:r>
          </a:p>
          <a:p>
            <a:r>
              <a:rPr lang="ru-RU" dirty="0" smtClean="0"/>
              <a:t>В этот период плод наиболее чувствителен к вирусным инфекциям, лекарственным препаратам, курению, алкоголю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6829425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Врожденные заболевания</a:t>
            </a:r>
            <a:endParaRPr lang="ru-RU" dirty="0"/>
          </a:p>
        </p:txBody>
      </p:sp>
      <p:pic>
        <p:nvPicPr>
          <p:cNvPr id="27652" name="Picture 4" descr="http://vershina-samara.ru/assets/images/post/alkogolizm/1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43702" y="4357702"/>
            <a:ext cx="2500298" cy="2500298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5499-A80C-4E64-BCAD-5A0EF7F3DC96}" type="slidenum">
              <a:rPr lang="ru-RU" smtClean="0"/>
              <a:pPr/>
              <a:t>39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85728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dirty="0" smtClean="0"/>
              <a:t>Хромосома – структура клеточного ядра.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24744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5499-A80C-4E64-BCAD-5A0EF7F3DC96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Картинки по запросу хромосом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144546"/>
            <a:ext cx="5934384" cy="539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/>
          <a:lstStyle/>
          <a:p>
            <a:r>
              <a:rPr lang="ru-RU" b="0" dirty="0" err="1" smtClean="0"/>
              <a:t>микроэнцефалия</a:t>
            </a:r>
            <a:r>
              <a:rPr lang="ru-RU" b="0" dirty="0" smtClean="0"/>
              <a:t> (уменьшение объема головного мозга). </a:t>
            </a:r>
          </a:p>
          <a:p>
            <a:r>
              <a:rPr lang="ru-RU" b="0" dirty="0" smtClean="0"/>
              <a:t>Случается, что такие дети отстают в росте и весе, трудно обучаются и нуждаются в специальных педагогах.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 smtClean="0"/>
              <a:t>Последствия алкоголизма родителей</a:t>
            </a:r>
            <a:endParaRPr lang="ru-RU" sz="3600" dirty="0"/>
          </a:p>
        </p:txBody>
      </p:sp>
      <p:pic>
        <p:nvPicPr>
          <p:cNvPr id="4" name="Picture 2" descr="http://www.tvereza.info/alcohol/effects/images/babybrain_r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3" y="4143380"/>
            <a:ext cx="3859647" cy="2714620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5499-A80C-4E64-BCAD-5A0EF7F3DC96}" type="slidenum">
              <a:rPr lang="ru-RU" smtClean="0"/>
              <a:pPr/>
              <a:t>40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беременность и алкоголь на ранних сроках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5486" y="0"/>
            <a:ext cx="4879209" cy="6858000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5499-A80C-4E64-BCAD-5A0EF7F3DC96}" type="slidenum">
              <a:rPr lang="ru-RU" smtClean="0"/>
              <a:pPr/>
              <a:t>41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Наркомания </a:t>
            </a:r>
            <a:endParaRPr lang="ru-RU" dirty="0"/>
          </a:p>
        </p:txBody>
      </p:sp>
      <p:pic>
        <p:nvPicPr>
          <p:cNvPr id="32770" name="Picture 2" descr="http://i1.tatar-inform.ru/image/2010_new/proishestviya/narkom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14422"/>
            <a:ext cx="3357586" cy="2241211"/>
          </a:xfrm>
          <a:prstGeom prst="rect">
            <a:avLst/>
          </a:prstGeom>
          <a:noFill/>
        </p:spPr>
      </p:pic>
      <p:pic>
        <p:nvPicPr>
          <p:cNvPr id="32772" name="Picture 4" descr="http://bessarabiainform.com/wp-content/uploads/2012/07/shpri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0967" y="1142984"/>
            <a:ext cx="3053033" cy="2286016"/>
          </a:xfrm>
          <a:prstGeom prst="rect">
            <a:avLst/>
          </a:prstGeom>
          <a:noFill/>
        </p:spPr>
      </p:pic>
      <p:pic>
        <p:nvPicPr>
          <p:cNvPr id="32774" name="Picture 6" descr="http://islamdag.ru/sites/img/stati/2011/4kv/narkotiki01_b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3393281"/>
            <a:ext cx="4619626" cy="3464719"/>
          </a:xfrm>
          <a:prstGeom prst="rect">
            <a:avLst/>
          </a:prstGeom>
          <a:noFill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5499-A80C-4E64-BCAD-5A0EF7F3DC96}" type="slidenum">
              <a:rPr lang="ru-RU" smtClean="0"/>
              <a:pPr/>
              <a:t>42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 smtClean="0"/>
              <a:t>Последствия наркотиков</a:t>
            </a:r>
            <a:endParaRPr lang="ru-RU" sz="4000" dirty="0"/>
          </a:p>
        </p:txBody>
      </p:sp>
      <p:pic>
        <p:nvPicPr>
          <p:cNvPr id="33796" name="Picture 4" descr="http://fskn35.ru/img/gallery/puin/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9256" y="1357298"/>
            <a:ext cx="3524275" cy="2643206"/>
          </a:xfrm>
          <a:prstGeom prst="rect">
            <a:avLst/>
          </a:prstGeom>
          <a:noFill/>
        </p:spPr>
      </p:pic>
      <p:pic>
        <p:nvPicPr>
          <p:cNvPr id="33798" name="Picture 6" descr="http://aris37.ru/uploads/posts/2011-11/1321299877_5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2952723"/>
            <a:ext cx="2928958" cy="3905277"/>
          </a:xfrm>
          <a:prstGeom prst="rect">
            <a:avLst/>
          </a:prstGeom>
          <a:noFill/>
        </p:spPr>
      </p:pic>
      <p:pic>
        <p:nvPicPr>
          <p:cNvPr id="33800" name="Picture 8" descr="http://komsomolua.org/image/image-183-w640-v2.png"/>
          <p:cNvPicPr>
            <a:picLocks noChangeAspect="1" noChangeArrowheads="1"/>
          </p:cNvPicPr>
          <p:nvPr/>
        </p:nvPicPr>
        <p:blipFill>
          <a:blip r:embed="rId4" cstate="print"/>
          <a:srcRect l="22544"/>
          <a:stretch>
            <a:fillRect/>
          </a:stretch>
        </p:blipFill>
        <p:spPr bwMode="auto">
          <a:xfrm>
            <a:off x="0" y="1214422"/>
            <a:ext cx="3483243" cy="3000396"/>
          </a:xfrm>
          <a:prstGeom prst="rect">
            <a:avLst/>
          </a:prstGeom>
          <a:noFill/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5499-A80C-4E64-BCAD-5A0EF7F3DC96}" type="slidenum">
              <a:rPr lang="ru-RU" smtClean="0"/>
              <a:pPr/>
              <a:t>43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2946" name="Picture 2" descr="http://mrmarker.ru/p/allpic/32/13533-img_6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7" y="214290"/>
            <a:ext cx="8572559" cy="6429420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5499-A80C-4E64-BCAD-5A0EF7F3DC96}" type="slidenum">
              <a:rPr lang="ru-RU" smtClean="0"/>
              <a:pPr/>
              <a:t>44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24" name="Picture 4" descr="http://images.myshared.ru/928614/slide_4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898" y="285727"/>
            <a:ext cx="8548944" cy="6409061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5499-A80C-4E64-BCAD-5A0EF7F3DC96}" type="slidenum">
              <a:rPr lang="ru-RU" smtClean="0"/>
              <a:pPr/>
              <a:t>45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http://900igr.net/datas/meditsina/Nasledstvennye-zabolevanija-cheloveka/0011-011-Mediko-geneticheskoe-konsultirovani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354" y="214290"/>
            <a:ext cx="8385521" cy="6286544"/>
          </a:xfrm>
          <a:prstGeom prst="rect">
            <a:avLst/>
          </a:prstGeom>
          <a:noFill/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5499-A80C-4E64-BCAD-5A0EF7F3DC96}" type="slidenum">
              <a:rPr lang="ru-RU" smtClean="0"/>
              <a:pPr/>
              <a:t>46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http://medicalplanet.su/genetica/Img/485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4286248" cy="3820539"/>
          </a:xfrm>
          <a:prstGeom prst="rect">
            <a:avLst/>
          </a:prstGeom>
          <a:noFill/>
        </p:spPr>
      </p:pic>
      <p:pic>
        <p:nvPicPr>
          <p:cNvPr id="83972" name="Picture 4" descr="http://fb.ru/misc/i/gallery/14899/466047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57628"/>
            <a:ext cx="4286250" cy="2838450"/>
          </a:xfrm>
          <a:prstGeom prst="rect">
            <a:avLst/>
          </a:prstGeom>
          <a:noFill/>
        </p:spPr>
      </p:pic>
      <p:pic>
        <p:nvPicPr>
          <p:cNvPr id="83974" name="Picture 6" descr="http://www.detoblmedpskov.ru/uplimgs/photos/5_4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9124" y="0"/>
            <a:ext cx="4391025" cy="3162280"/>
          </a:xfrm>
          <a:prstGeom prst="rect">
            <a:avLst/>
          </a:prstGeom>
          <a:noFill/>
        </p:spPr>
      </p:pic>
      <p:pic>
        <p:nvPicPr>
          <p:cNvPr id="83976" name="Picture 8" descr="http://tfby.info/wp-content/uploads/141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00562" y="3643314"/>
            <a:ext cx="4412309" cy="3214686"/>
          </a:xfrm>
          <a:prstGeom prst="rect">
            <a:avLst/>
          </a:prstGeom>
          <a:noFill/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5499-A80C-4E64-BCAD-5A0EF7F3DC96}" type="slidenum">
              <a:rPr lang="ru-RU" smtClean="0"/>
              <a:pPr/>
              <a:t>47</a:t>
            </a:fld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Домашнее задание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r>
              <a:rPr lang="ru-RU" dirty="0" smtClean="0"/>
              <a:t>П. 5 и 7.</a:t>
            </a:r>
          </a:p>
          <a:p>
            <a:endParaRPr lang="ru-RU" dirty="0" smtClean="0"/>
          </a:p>
          <a:p>
            <a:r>
              <a:rPr lang="ru-RU" dirty="0" smtClean="0"/>
              <a:t>Подготовить рассказ об </a:t>
            </a:r>
            <a:r>
              <a:rPr lang="ru-RU" smtClean="0"/>
              <a:t>одном наследственном заболевании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5499-A80C-4E64-BCAD-5A0EF7F3DC96}" type="slidenum">
              <a:rPr lang="ru-RU" smtClean="0"/>
              <a:pPr/>
              <a:t>48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5499-A80C-4E64-BCAD-5A0EF7F3DC96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 создании молекулы ДНК</a:t>
            </a:r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165" t="19173" r="23165" b="12414"/>
          <a:stretch>
            <a:fillRect/>
          </a:stretch>
        </p:blipFill>
        <p:spPr bwMode="auto">
          <a:xfrm>
            <a:off x="683568" y="1268760"/>
            <a:ext cx="7344816" cy="5263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14290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r>
              <a:rPr lang="ru-RU" dirty="0" smtClean="0">
                <a:solidFill>
                  <a:srgbClr val="FF0000"/>
                </a:solidFill>
              </a:rPr>
              <a:t>Ген</a:t>
            </a:r>
            <a:r>
              <a:rPr lang="ru-RU" dirty="0" smtClean="0"/>
              <a:t> – это отрезок молекулы ДНК, несущий информацию о первичной структуре белка.</a:t>
            </a:r>
          </a:p>
          <a:p>
            <a:r>
              <a:rPr lang="ru-RU" dirty="0" smtClean="0"/>
              <a:t>Общее количество генов в хромосомах человека около 60 тыс.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5499-A80C-4E64-BCAD-5A0EF7F3DC96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 l="22270" t="22355" r="23165" b="20369"/>
          <a:stretch>
            <a:fillRect/>
          </a:stretch>
        </p:blipFill>
        <p:spPr bwMode="auto">
          <a:xfrm>
            <a:off x="611560" y="1914472"/>
            <a:ext cx="8136904" cy="4802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5499-A80C-4E64-BCAD-5A0EF7F3DC96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 происхождении термина «ген»</a:t>
            </a:r>
            <a:endParaRPr lang="ru-RU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-20000"/>
          </a:blip>
          <a:srcRect l="22363" t="20764" r="23967" b="20369"/>
          <a:stretch>
            <a:fillRect/>
          </a:stretch>
        </p:blipFill>
        <p:spPr bwMode="auto">
          <a:xfrm>
            <a:off x="251520" y="1340768"/>
            <a:ext cx="8240050" cy="5081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836712"/>
            <a:ext cx="8229600" cy="4525963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Генотип</a:t>
            </a:r>
            <a:r>
              <a:rPr lang="ru-RU" dirty="0" smtClean="0"/>
              <a:t> - это набор генов организма.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323528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5499-A80C-4E64-BCAD-5A0EF7F3DC96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Картинки по запросу генотип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076897"/>
            <a:ext cx="4320480" cy="43204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D5499-A80C-4E64-BCAD-5A0EF7F3DC96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Хромосомный набор человека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lum bright="-20000"/>
          </a:blip>
          <a:srcRect l="15769" t="14391" r="16712" b="8829"/>
          <a:stretch>
            <a:fillRect/>
          </a:stretch>
        </p:blipFill>
        <p:spPr bwMode="auto">
          <a:xfrm>
            <a:off x="179512" y="1241376"/>
            <a:ext cx="8784976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abdb83d0-779d-445a-a542-78c4e7e32ea9">UX25FU4DC2SS-1091-45</_dlc_DocId>
    <_dlc_DocIdUrl xmlns="abdb83d0-779d-445a-a542-78c4e7e32ea9">
      <Url>http://www.eduportal44.ru/soligalich/shablon/distovz/_layouts/15/DocIdRedir.aspx?ID=UX25FU4DC2SS-1091-45</Url>
      <Description>UX25FU4DC2SS-1091-45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2FDA0A9C4CCEC479B56CE4D4AF16EE7" ma:contentTypeVersion="0" ma:contentTypeDescription="Создание документа." ma:contentTypeScope="" ma:versionID="aae11195561734424dcd2925bf81c03e">
  <xsd:schema xmlns:xsd="http://www.w3.org/2001/XMLSchema" xmlns:xs="http://www.w3.org/2001/XMLSchema" xmlns:p="http://schemas.microsoft.com/office/2006/metadata/properties" xmlns:ns2="abdb83d0-779d-445a-a542-78c4e7e32ea9" targetNamespace="http://schemas.microsoft.com/office/2006/metadata/properties" ma:root="true" ma:fieldsID="89373a8871781f6ded44170290ae094e" ns2:_="">
    <xsd:import namespace="abdb83d0-779d-445a-a542-78c4e7e32ea9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db83d0-779d-445a-a542-78c4e7e32ea9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5963D9BF-EF0A-4A97-81BC-DEF67229F216}"/>
</file>

<file path=customXml/itemProps2.xml><?xml version="1.0" encoding="utf-8"?>
<ds:datastoreItem xmlns:ds="http://schemas.openxmlformats.org/officeDocument/2006/customXml" ds:itemID="{745839BC-64AF-4C83-B45A-6B06F93EB34A}"/>
</file>

<file path=customXml/itemProps3.xml><?xml version="1.0" encoding="utf-8"?>
<ds:datastoreItem xmlns:ds="http://schemas.openxmlformats.org/officeDocument/2006/customXml" ds:itemID="{605F0B7B-572C-40A4-A4DA-8B8A148ED0AA}"/>
</file>

<file path=customXml/itemProps4.xml><?xml version="1.0" encoding="utf-8"?>
<ds:datastoreItem xmlns:ds="http://schemas.openxmlformats.org/officeDocument/2006/customXml" ds:itemID="{47BD9165-BF45-42F4-8519-7264D8FD455A}"/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335</TotalTime>
  <Words>625</Words>
  <Application>Microsoft Office PowerPoint</Application>
  <PresentationFormat>Экран (4:3)</PresentationFormat>
  <Paragraphs>134</Paragraphs>
  <Slides>48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Открытая</vt:lpstr>
      <vt:lpstr>Наследственность и здоровье </vt:lpstr>
      <vt:lpstr>Слайд 2</vt:lpstr>
      <vt:lpstr>Слайд 3</vt:lpstr>
      <vt:lpstr>Слайд 4</vt:lpstr>
      <vt:lpstr>О создании молекулы ДНК</vt:lpstr>
      <vt:lpstr>Слайд 6</vt:lpstr>
      <vt:lpstr>О происхождении термина «ген»</vt:lpstr>
      <vt:lpstr>Слайд 8</vt:lpstr>
      <vt:lpstr>Хромосомный набор человека</vt:lpstr>
      <vt:lpstr>Слайд 10</vt:lpstr>
      <vt:lpstr>Слайд 11</vt:lpstr>
      <vt:lpstr>Примеры фенотипов. Цвет кожи</vt:lpstr>
      <vt:lpstr>Примеры фенотипов. Цвет глаз</vt:lpstr>
      <vt:lpstr>Примеры фенотипов. Разрез глаз</vt:lpstr>
      <vt:lpstr>Примеры фенотипов. Цвет и структура волос</vt:lpstr>
      <vt:lpstr>Примеры фенотипов. Телосложение</vt:lpstr>
      <vt:lpstr>Примеры фенотипов. Рост</vt:lpstr>
      <vt:lpstr>Слайд 18</vt:lpstr>
      <vt:lpstr>Слайд 19</vt:lpstr>
      <vt:lpstr>Доминантные и рецессивные признаки</vt:lpstr>
      <vt:lpstr>Доминантные и рецессивные признаки</vt:lpstr>
      <vt:lpstr>Доминантные и рецессивные признаки</vt:lpstr>
      <vt:lpstr>Доминантные и рецессивные признаки</vt:lpstr>
      <vt:lpstr>Доминантные и рецессивные признаки</vt:lpstr>
      <vt:lpstr>Доминантные и рецессивные признаки</vt:lpstr>
      <vt:lpstr>Слайд 26</vt:lpstr>
      <vt:lpstr>Слайд 27</vt:lpstr>
      <vt:lpstr>Неполное доминирование</vt:lpstr>
      <vt:lpstr>Тетрадь-тренажер</vt:lpstr>
      <vt:lpstr>Домашнее задание</vt:lpstr>
      <vt:lpstr>Наследственные болезни. Медико-генетическое консультирование</vt:lpstr>
      <vt:lpstr>Слайд 32</vt:lpstr>
      <vt:lpstr>Наследственные заболевания</vt:lpstr>
      <vt:lpstr>Генные заболевания</vt:lpstr>
      <vt:lpstr>Гемофилия</vt:lpstr>
      <vt:lpstr>Слайд 36</vt:lpstr>
      <vt:lpstr>Хромосомные заболевания</vt:lpstr>
      <vt:lpstr>Синдром Дауна</vt:lpstr>
      <vt:lpstr>Врожденные заболевания</vt:lpstr>
      <vt:lpstr>Последствия алкоголизма родителей</vt:lpstr>
      <vt:lpstr>Слайд 41</vt:lpstr>
      <vt:lpstr>Наркомания </vt:lpstr>
      <vt:lpstr>Последствия наркотиков</vt:lpstr>
      <vt:lpstr>Слайд 44</vt:lpstr>
      <vt:lpstr>Слайд 45</vt:lpstr>
      <vt:lpstr>Слайд 46</vt:lpstr>
      <vt:lpstr>Слайд 47</vt:lpstr>
      <vt:lpstr>Домашнее задание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Larisa Pestrikova</dc:creator>
  <cp:lastModifiedBy>рс1</cp:lastModifiedBy>
  <cp:revision>22</cp:revision>
  <dcterms:created xsi:type="dcterms:W3CDTF">2015-09-15T16:48:02Z</dcterms:created>
  <dcterms:modified xsi:type="dcterms:W3CDTF">2018-09-23T17:19:57Z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0x010100E2FDA0A9C4CCEC479B56CE4D4AF16EE7</vt:lpwstr>
  </property>
  <property fmtid="{D5CDD505-2E9C-101B-9397-08002B2CF9AE}" pid="3" name="_dlc_DocIdItemGuid">
    <vt:lpwstr>32ab645b-4474-4c68-af91-3a6928f27214</vt:lpwstr>
  </property>
</Properties>
</file>