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8" r:id="rId10"/>
    <p:sldId id="262" r:id="rId11"/>
    <p:sldId id="263" r:id="rId12"/>
    <p:sldId id="271" r:id="rId13"/>
    <p:sldId id="269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3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9E7B-8E24-421A-B1B4-E2FF0E36E59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787C-96A9-4E2E-AE08-0760BC82A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9E7B-8E24-421A-B1B4-E2FF0E36E59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787C-96A9-4E2E-AE08-0760BC82A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9E7B-8E24-421A-B1B4-E2FF0E36E59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787C-96A9-4E2E-AE08-0760BC82A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9E7B-8E24-421A-B1B4-E2FF0E36E59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787C-96A9-4E2E-AE08-0760BC82A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9E7B-8E24-421A-B1B4-E2FF0E36E59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787C-96A9-4E2E-AE08-0760BC82A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9E7B-8E24-421A-B1B4-E2FF0E36E59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787C-96A9-4E2E-AE08-0760BC82A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9E7B-8E24-421A-B1B4-E2FF0E36E59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787C-96A9-4E2E-AE08-0760BC82A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9E7B-8E24-421A-B1B4-E2FF0E36E59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787C-96A9-4E2E-AE08-0760BC82A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9E7B-8E24-421A-B1B4-E2FF0E36E59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787C-96A9-4E2E-AE08-0760BC82A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9E7B-8E24-421A-B1B4-E2FF0E36E59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787C-96A9-4E2E-AE08-0760BC82A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9E7B-8E24-421A-B1B4-E2FF0E36E59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787C-96A9-4E2E-AE08-0760BC82A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9E7B-8E24-421A-B1B4-E2FF0E36E59E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787C-96A9-4E2E-AE08-0760BC82A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4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717" y="768024"/>
            <a:ext cx="1183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Наследственная и ненаследственная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изменчивость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урока: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свойств изменчивости,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характерных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живых организмов.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37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617" y="140457"/>
            <a:ext cx="11773469" cy="227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Факторы внешней среды могут оказывать влияние не на все признаки.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крови не зависит от внешних воздействий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Те же признаки, на которые факторы среды оказывают влияние, изменяются в определенных пределах. Так, даже у сильно загорелого северянина кожа не будет такой темной, как у представителей негроидной расы.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Пределы изменчивости признака называются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нормой реакции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зависят от генотипа. В результате взаимодействия генотипа и внешней среды формируется определенный фенотип.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fs1.ppt4web.ru/images/95289/140741/640/img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6"/>
          <a:stretch/>
        </p:blipFill>
        <p:spPr bwMode="auto">
          <a:xfrm>
            <a:off x="1417541" y="2413900"/>
            <a:ext cx="9329619" cy="4210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663" y="136569"/>
            <a:ext cx="12004107" cy="172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Закономерности влияния внешней среды на формирование фенотипа позволяет выяснить изучение однояйцевых близнецов. Они формируются из одной яйцеклетки и потому имеют одинаковый генотип. При поразительном внешнем сходстве близнецы, выросшие в разных условиях, часто приобретают некоторые различия. Наиболее изменчивы такие признаки, как масса тела, успешность обучения в школе, черты характера.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tyatya.ru/upfiles/images/15-08/144087264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3" y="2364187"/>
            <a:ext cx="6198501" cy="4130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.renalandurologynews.com/images/2015/02/26/genitourinarycancerrisksibl_732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64" y="1697260"/>
            <a:ext cx="5805606" cy="3867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5243" y="136569"/>
            <a:ext cx="7568419" cy="1107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4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Тетрадь- тренажер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48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С.7 -№4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С.10-№5,6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С.11-№2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С.13-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№4</a:t>
            </a:r>
            <a:endParaRPr lang="ru-RU" sz="4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endParaRPr lang="ru-RU" sz="48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48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48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48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48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48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4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4177" y="604224"/>
            <a:ext cx="4530707" cy="1162289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ru-RU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Рефлексия</a:t>
            </a:r>
            <a:endParaRPr lang="ru-R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5336" y="507360"/>
            <a:ext cx="4451680" cy="646331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«5 ступенек роста»</a:t>
            </a:r>
            <a:endParaRPr lang="ru-RU" sz="3600" b="1" dirty="0">
              <a:ln/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4884" y="1508534"/>
            <a:ext cx="3643952" cy="7096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Результат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                  Не доволен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6836" y="2537611"/>
            <a:ext cx="4572000" cy="7096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Ступенька защиты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                 Легко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6189" y="4795078"/>
            <a:ext cx="8372647" cy="7096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Ступенька настроения в конце работы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Отличное                        Хорошее                          Плохое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4856" y="3566688"/>
            <a:ext cx="6093980" cy="9396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Ступенька трудностей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искать, оформлять       Трудно сделать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Сложно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8926" y="5793473"/>
            <a:ext cx="9299910" cy="7096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Ступенька настроения в начале работы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Отличное                       Хорошее                     Плохое</a:t>
            </a:r>
          </a:p>
        </p:txBody>
      </p:sp>
      <p:pic>
        <p:nvPicPr>
          <p:cNvPr id="13314" name="Picture 2" descr="http://justclickit.ru/flash/other/other%20(1386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22" y="1120232"/>
            <a:ext cx="2732039" cy="46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5170" y="2472322"/>
            <a:ext cx="6096000" cy="1248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задание:</a:t>
            </a:r>
            <a:b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6 – учить, пересказывать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868" y="181171"/>
            <a:ext cx="11200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Все живые организмы обладают способностью к 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изменчивости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приобретению новых по сравнению с родителями признаков и изменению своих признаков в течение жизни.</a:t>
            </a:r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https://selo-exp.com/wp-content/uploads/2017/05/13-%D1%84%D0%BE%D1%82%D0%B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21" y="889057"/>
            <a:ext cx="9711756" cy="577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265" y="0"/>
            <a:ext cx="11623343" cy="141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Наследственная изменчивость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Обязательным условием нормального индивидуального развития организма является сохранение в оплодотворенной яйцеклетке полного набора хромосом и их целостность. Однако генетический материал (гены и хромосомы) может изменяться. Такая изменчивость называется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мутационной. </a:t>
            </a:r>
            <a:endParaRPr lang="ru-RU" sz="2000" b="1" i="1" dirty="0"/>
          </a:p>
        </p:txBody>
      </p:sp>
      <p:pic>
        <p:nvPicPr>
          <p:cNvPr id="1026" name="Picture 2" descr="http://uplady.ru/wp-content/uploads/2015/02/put-zigoty-k-embrion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56" y="1410835"/>
            <a:ext cx="8683057" cy="523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675" y="723422"/>
            <a:ext cx="4403677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Мутации могут быть связаны с изменением числа хромосом, утратой или удвоением их участков, изменением строения фрагментов ДНК — генов. </a:t>
            </a:r>
          </a:p>
          <a:p>
            <a:pPr marR="25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мутации возникают в половых клетках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они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передаются по наследству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могут вызывать изменения признаков будущего организма. </a:t>
            </a:r>
          </a:p>
          <a:p>
            <a:pPr marR="25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Мутации, происходящие в соматических клетках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наследству не передаются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изменяют лишь отдельные признаки организма.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37" y="273046"/>
            <a:ext cx="7463663" cy="50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478" y="0"/>
            <a:ext cx="11955438" cy="198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Наследственная изменчивость связана и с перекомбинацией хромосом и генов родителей. Такая наследственная изменчивость носит название 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комбинативной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При оплодотворении яйцеклетки сперматозоидом всегда возникает новая комбинация хромосом, отличная от отцовского и материнского организмов, которая и будет определять признаки ребенка. </a:t>
            </a:r>
            <a:endParaRPr lang="ru-RU" sz="20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При рождении еще одного ребенка, из-за случайного распределения хромосом в половых клетках родителей, он будет иметь свои индивидуальные отличия.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t="5946" b="6229"/>
          <a:stretch/>
        </p:blipFill>
        <p:spPr>
          <a:xfrm>
            <a:off x="2207381" y="1859251"/>
            <a:ext cx="7489430" cy="483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1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34790"/>
              </p:ext>
            </p:extLst>
          </p:nvPr>
        </p:nvGraphicFramePr>
        <p:xfrm>
          <a:off x="764202" y="1034057"/>
          <a:ext cx="10727213" cy="53530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5800771"/>
                <a:gridCol w="2842230"/>
                <a:gridCol w="2084212"/>
              </a:tblGrid>
              <a:tr h="973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Аномалия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  <a:tab pos="3333115" algn="l"/>
                        </a:tabLst>
                      </a:pPr>
                      <a:r>
                        <a:rPr lang="ru-RU" sz="20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на 1000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новорожденных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</a:t>
                      </a:r>
                      <a:r>
                        <a:rPr lang="en-US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20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</a:t>
                      </a:r>
                      <a:r>
                        <a:rPr lang="ru-RU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6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Синдром Дауна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Расщелина губы, расщелина неба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r>
                        <a:rPr lang="en-US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3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Сужение просвета привратника желудка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Врожденный вывих бедра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Косолапость и конская стопа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Расщелина позвоночника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больших полушарий мозга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6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пороки сердца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67305" algn="ctr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64526" y="259307"/>
            <a:ext cx="7503055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69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69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69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69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69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69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69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69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698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6988" algn="ctr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Аномалии  с наследственной предрасположенностью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618" y="147810"/>
            <a:ext cx="117188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Ненаследственная изменчивость</a:t>
            </a:r>
            <a:b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Возникающую под влиянием факторов внешней среды изменчивость называют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ненаследственной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Она проявляется сходным образом у большинства людей и является обратимой. Например, если люди со светлой кожей будут загорать, кожа станет темнее. Однако в течение осени и зимы летний загар жителей умеренных широт исчезает.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618" y="2198935"/>
            <a:ext cx="5181719" cy="3570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1608" y="1901855"/>
            <a:ext cx="6522888" cy="44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95124"/>
            <a:ext cx="6032310" cy="390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2752" y="2413058"/>
            <a:ext cx="6719248" cy="432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5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freepptbackgrounds.net/wp-content/uploads/2013/11/Wave-Green-Background-Temp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" y="0"/>
            <a:ext cx="12177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5" y="0"/>
            <a:ext cx="10235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UX25FU4DC2SS-1091-46</_dlc_DocId>
    <_dlc_DocIdUrl xmlns="abdb83d0-779d-445a-a542-78c4e7e32ea9">
      <Url>http://www.eduportal44.ru/soligalich/shablon/distovz/_layouts/15/DocIdRedir.aspx?ID=UX25FU4DC2SS-1091-46</Url>
      <Description>UX25FU4DC2SS-1091-46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2FBF91-EBE4-477B-8387-FF8764EB80CE}"/>
</file>

<file path=customXml/itemProps2.xml><?xml version="1.0" encoding="utf-8"?>
<ds:datastoreItem xmlns:ds="http://schemas.openxmlformats.org/officeDocument/2006/customXml" ds:itemID="{E4A9D8E7-33BE-46DA-89D9-60509123A82D}"/>
</file>

<file path=customXml/itemProps3.xml><?xml version="1.0" encoding="utf-8"?>
<ds:datastoreItem xmlns:ds="http://schemas.openxmlformats.org/officeDocument/2006/customXml" ds:itemID="{89C0D14A-B392-40D7-872E-DFB7C94F8D33}"/>
</file>

<file path=customXml/itemProps4.xml><?xml version="1.0" encoding="utf-8"?>
<ds:datastoreItem xmlns:ds="http://schemas.openxmlformats.org/officeDocument/2006/customXml" ds:itemID="{FE0908BE-627B-4473-8AD4-E5882BC38DE4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475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</dc:creator>
  <cp:lastModifiedBy>админ</cp:lastModifiedBy>
  <cp:revision>22</cp:revision>
  <dcterms:created xsi:type="dcterms:W3CDTF">2017-09-19T12:36:43Z</dcterms:created>
  <dcterms:modified xsi:type="dcterms:W3CDTF">2018-09-20T06:11:46Z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2919fbca-4583-4677-ba5b-ee3fca4d25e4</vt:lpwstr>
  </property>
</Properties>
</file>