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7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3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4" r:id="rId11"/>
    <p:sldId id="273" r:id="rId12"/>
    <p:sldId id="276" r:id="rId13"/>
    <p:sldId id="265" r:id="rId14"/>
    <p:sldId id="267" r:id="rId15"/>
    <p:sldId id="268" r:id="rId16"/>
    <p:sldId id="277" r:id="rId17"/>
    <p:sldId id="27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940B"/>
    <a:srgbClr val="E2A5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Relationship Id="rId27" Type="http://schemas.openxmlformats.org/officeDocument/2006/relationships/customXml" Target="../customXml/item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ACF83F-F283-4849-9234-D277DC8CAABB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3770D3-6510-4B75-957B-709E520C8D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635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ё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3770D3-6510-4B75-957B-709E520C8D5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5134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3770D3-6510-4B75-957B-709E520C8D5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87132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3770D3-6510-4B75-957B-709E520C8D5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206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01A35-DC11-4D09-B2AC-FBEB0FDFBE56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88B0A-A0F1-4BF2-969C-2CA7BC79CB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01A35-DC11-4D09-B2AC-FBEB0FDFBE56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88B0A-A0F1-4BF2-969C-2CA7BC79CB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01A35-DC11-4D09-B2AC-FBEB0FDFBE56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88B0A-A0F1-4BF2-969C-2CA7BC79CB68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01A35-DC11-4D09-B2AC-FBEB0FDFBE56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88B0A-A0F1-4BF2-969C-2CA7BC79CB6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01A35-DC11-4D09-B2AC-FBEB0FDFBE56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88B0A-A0F1-4BF2-969C-2CA7BC79CB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01A35-DC11-4D09-B2AC-FBEB0FDFBE56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88B0A-A0F1-4BF2-969C-2CA7BC79CB6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01A35-DC11-4D09-B2AC-FBEB0FDFBE56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88B0A-A0F1-4BF2-969C-2CA7BC79CB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01A35-DC11-4D09-B2AC-FBEB0FDFBE56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88B0A-A0F1-4BF2-969C-2CA7BC79CB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01A35-DC11-4D09-B2AC-FBEB0FDFBE56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88B0A-A0F1-4BF2-969C-2CA7BC79CB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01A35-DC11-4D09-B2AC-FBEB0FDFBE56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88B0A-A0F1-4BF2-969C-2CA7BC79CB68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01A35-DC11-4D09-B2AC-FBEB0FDFBE56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88B0A-A0F1-4BF2-969C-2CA7BC79CB68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C7201A35-DC11-4D09-B2AC-FBEB0FDFBE56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AE488B0A-A0F1-4BF2-969C-2CA7BC79CB68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196752"/>
            <a:ext cx="8136904" cy="1780108"/>
          </a:xfrm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Презентация на тему: «Млекопитающие различных экосистем»</a:t>
            </a:r>
            <a:endParaRPr lang="ru-RU" b="1" spc="150" dirty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23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653" y="332656"/>
            <a:ext cx="8686800" cy="1252728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5400" b="1" spc="150" dirty="0" smtClean="0">
                <a:ln w="11430"/>
                <a:solidFill>
                  <a:srgbClr val="FFC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Подземные млекопитающие</a:t>
            </a:r>
            <a:endParaRPr lang="ru-RU" sz="5400" b="1" spc="150" dirty="0">
              <a:ln w="11430"/>
              <a:solidFill>
                <a:srgbClr val="FFC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249902" y="1191549"/>
            <a:ext cx="3544188" cy="2744145"/>
            <a:chOff x="325565" y="3933056"/>
            <a:chExt cx="3544188" cy="2744145"/>
          </a:xfrm>
        </p:grpSpPr>
        <p:pic>
          <p:nvPicPr>
            <p:cNvPr id="12" name="Picture 4" descr="http://fs1.uclg.ru/images/52f3d6f21808bc57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565" y="3933056"/>
              <a:ext cx="3544188" cy="243840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611560" y="6215536"/>
              <a:ext cx="25202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ru-RU" sz="2400" b="1" spc="150" dirty="0">
                  <a:ln w="11430"/>
                  <a:solidFill>
                    <a:schemeClr val="accent5">
                      <a:lumMod val="50000"/>
                    </a:schemeClr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Б</a:t>
              </a:r>
              <a:r>
                <a:rPr lang="ru-RU" sz="2400" b="1" spc="150" dirty="0" smtClean="0">
                  <a:ln w="11430"/>
                  <a:solidFill>
                    <a:schemeClr val="accent5">
                      <a:lumMod val="50000"/>
                    </a:schemeClr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урозубка</a:t>
              </a:r>
              <a:endParaRPr lang="ru-RU" sz="2400" b="1" spc="150" dirty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377284" y="4507200"/>
            <a:ext cx="3416806" cy="2204864"/>
            <a:chOff x="4459222" y="4149080"/>
            <a:chExt cx="4169019" cy="2656352"/>
          </a:xfrm>
        </p:grpSpPr>
        <p:pic>
          <p:nvPicPr>
            <p:cNvPr id="17" name="Picture 2" descr="http://fb.ru/misc/i/gallery/2638/658341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9222" y="4149080"/>
              <a:ext cx="4169019" cy="2188884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4743531" y="6343767"/>
              <a:ext cx="3600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ru-RU" sz="2400" b="1" spc="150" dirty="0" smtClean="0">
                  <a:ln w="11430"/>
                  <a:solidFill>
                    <a:schemeClr val="accent5">
                      <a:lumMod val="50000"/>
                    </a:schemeClr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Крот</a:t>
              </a:r>
              <a:endParaRPr lang="ru-RU" sz="2400" b="1" spc="150" dirty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4506961" y="1482062"/>
            <a:ext cx="3473685" cy="2118364"/>
            <a:chOff x="4716016" y="1628801"/>
            <a:chExt cx="3789943" cy="2368924"/>
          </a:xfrm>
        </p:grpSpPr>
        <p:pic>
          <p:nvPicPr>
            <p:cNvPr id="1026" name="Picture 2" descr="http://24warez.ru/uploads/posts/1312885574_zemlekop_06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086"/>
            <a:stretch/>
          </p:blipFill>
          <p:spPr bwMode="auto">
            <a:xfrm>
              <a:off x="4716016" y="1628801"/>
              <a:ext cx="3789943" cy="197533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sp>
          <p:nvSpPr>
            <p:cNvPr id="19" name="TextBox 18"/>
            <p:cNvSpPr txBox="1"/>
            <p:nvPr/>
          </p:nvSpPr>
          <p:spPr>
            <a:xfrm>
              <a:off x="5324383" y="3481454"/>
              <a:ext cx="2520280" cy="51627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ru-RU" sz="2400" b="1" spc="150" dirty="0" smtClean="0">
                  <a:ln w="11430"/>
                  <a:solidFill>
                    <a:schemeClr val="accent5">
                      <a:lumMod val="50000"/>
                    </a:schemeClr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Землекоп</a:t>
              </a:r>
              <a:endParaRPr lang="ru-RU" sz="2400" b="1" spc="150" dirty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4647491" y="3704861"/>
            <a:ext cx="3192623" cy="2850020"/>
            <a:chOff x="4647491" y="3704861"/>
            <a:chExt cx="3192623" cy="2850020"/>
          </a:xfrm>
        </p:grpSpPr>
        <p:pic>
          <p:nvPicPr>
            <p:cNvPr id="1028" name="Picture 4" descr="http://ribalych.ru/wp-content/uploads/2014/04/10526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7491" y="3704861"/>
              <a:ext cx="3192623" cy="248112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>
              <a:off x="5088816" y="6093216"/>
              <a:ext cx="23099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ru-RU" sz="2400" b="1" spc="150" dirty="0" smtClean="0">
                  <a:ln w="11430"/>
                  <a:solidFill>
                    <a:schemeClr val="accent5">
                      <a:lumMod val="50000"/>
                    </a:schemeClr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Слепыш</a:t>
              </a:r>
              <a:endParaRPr lang="ru-RU" sz="2400" b="1" spc="150" dirty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6184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27584" y="2492896"/>
            <a:ext cx="7408333" cy="3450696"/>
          </a:xfrm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3200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Тело </a:t>
            </a:r>
            <a:r>
              <a:rPr lang="ru-RU" sz="3200" b="1" spc="150" dirty="0" err="1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брускообразное</a:t>
            </a:r>
            <a:endParaRPr lang="ru-RU" sz="3200" b="1" spc="150" dirty="0" smtClean="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3200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Мех короткий, бархатистый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3200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Ушных раковин нет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3200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Глаза недоразвиты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3200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Крепкие резцы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3200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Есть система нор</a:t>
            </a:r>
            <a:endParaRPr lang="ru-RU" sz="3200" b="1" spc="150" dirty="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4800" b="1" spc="150" dirty="0" smtClean="0">
                <a:ln w="11430"/>
                <a:solidFill>
                  <a:srgbClr val="FFC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Признаки подземных млекопитающих</a:t>
            </a:r>
            <a:endParaRPr lang="ru-RU" sz="4800" b="1" spc="150" dirty="0">
              <a:ln w="11430"/>
              <a:solidFill>
                <a:srgbClr val="FFC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4932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4800" b="1" spc="150" dirty="0" smtClean="0">
                <a:ln w="11430"/>
                <a:solidFill>
                  <a:srgbClr val="FFC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Полуводные млекопитающие</a:t>
            </a:r>
            <a:endParaRPr lang="ru-RU" sz="4800" b="1" spc="150" dirty="0">
              <a:ln w="11430"/>
              <a:solidFill>
                <a:srgbClr val="FFC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5337202" y="2500924"/>
            <a:ext cx="3822192" cy="3447288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Признаки группы: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Конечности снабжены перепонками 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Средних размеров.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Ушные раковины редуцированы.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Питаются рыбой и амфибиями.</a:t>
            </a:r>
          </a:p>
          <a:p>
            <a:pPr marL="457200" indent="-457200">
              <a:buFont typeface="+mj-lt"/>
              <a:buAutoNum type="arabicPeriod"/>
            </a:pPr>
            <a:endParaRPr lang="ru-RU" dirty="0" smtClean="0"/>
          </a:p>
          <a:p>
            <a:pPr marL="457200" indent="-457200">
              <a:buFont typeface="+mj-lt"/>
              <a:buAutoNum type="arabicPeriod"/>
            </a:pPr>
            <a:endParaRPr lang="ru-RU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0" y="4390759"/>
            <a:ext cx="2664296" cy="2459887"/>
            <a:chOff x="611560" y="4395016"/>
            <a:chExt cx="2664296" cy="2459887"/>
          </a:xfrm>
        </p:grpSpPr>
        <p:pic>
          <p:nvPicPr>
            <p:cNvPr id="2054" name="Picture 6" descr="http://animalreader.ru/wp-content/uploads/2014/10/Muskrat_swimming_Ottawa-e1413137865403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4395016"/>
              <a:ext cx="2664296" cy="1998222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719572" y="6393238"/>
              <a:ext cx="24482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ru-RU" sz="2400" b="1" spc="150" dirty="0" smtClean="0">
                  <a:ln w="11430"/>
                  <a:solidFill>
                    <a:schemeClr val="accent5">
                      <a:lumMod val="50000"/>
                    </a:schemeClr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Ондатра</a:t>
              </a:r>
              <a:endParaRPr lang="ru-RU" sz="2400" b="1" spc="150" dirty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2438646" y="4211323"/>
            <a:ext cx="2898556" cy="2357093"/>
            <a:chOff x="3122722" y="3476596"/>
            <a:chExt cx="2898556" cy="2357093"/>
          </a:xfrm>
        </p:grpSpPr>
        <p:pic>
          <p:nvPicPr>
            <p:cNvPr id="2056" name="Picture 8" descr="https://upload.wikimedia.org/wikipedia/commons/thumb/d/da/Myocastor_coypus_-_ragondin.jpg/800px-Myocastor_coypus_-_ragondin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2722" y="3476596"/>
              <a:ext cx="2898556" cy="1931163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3203848" y="5372024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ru-RU" sz="2400" b="1" spc="150" dirty="0" smtClean="0">
                  <a:ln w="11430"/>
                  <a:solidFill>
                    <a:schemeClr val="accent5">
                      <a:lumMod val="50000"/>
                    </a:schemeClr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Нутрия</a:t>
              </a:r>
              <a:endParaRPr lang="ru-RU" sz="2400" b="1" spc="150" dirty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219089" y="2210705"/>
            <a:ext cx="3056298" cy="2244696"/>
            <a:chOff x="-32938" y="1930225"/>
            <a:chExt cx="3448300" cy="2562701"/>
          </a:xfrm>
        </p:grpSpPr>
        <p:sp>
          <p:nvSpPr>
            <p:cNvPr id="5" name="TextBox 4"/>
            <p:cNvSpPr txBox="1"/>
            <p:nvPr/>
          </p:nvSpPr>
          <p:spPr>
            <a:xfrm>
              <a:off x="449308" y="3965857"/>
              <a:ext cx="2483808" cy="52706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ru-RU" sz="2400" b="1" spc="150" dirty="0" smtClean="0">
                  <a:ln w="11430"/>
                  <a:solidFill>
                    <a:schemeClr val="accent5">
                      <a:lumMod val="50000"/>
                    </a:schemeClr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Бобр</a:t>
              </a:r>
              <a:endParaRPr lang="ru-RU" sz="2400" b="1" spc="150" dirty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  <p:pic>
          <p:nvPicPr>
            <p:cNvPr id="2058" name="Picture 10" descr="http://galleria-melonella.ru/images/Images_statyi/zbobr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2938" y="1930225"/>
              <a:ext cx="3448300" cy="206383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31756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252728"/>
          </a:xfrm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b="1" spc="150" dirty="0" smtClean="0">
                <a:ln w="11430"/>
                <a:solidFill>
                  <a:srgbClr val="FFC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Млекопитающие водных экосистем</a:t>
            </a:r>
            <a:endParaRPr lang="ru-RU" b="1" spc="150" dirty="0">
              <a:ln w="11430"/>
              <a:solidFill>
                <a:srgbClr val="FFC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2314327" y="1022945"/>
            <a:ext cx="864096" cy="172819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348135" y="2598738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2400" b="1" spc="150" dirty="0" smtClean="0">
                <a:ln w="11430"/>
                <a:solidFill>
                  <a:srgbClr val="92D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Ластоногие</a:t>
            </a:r>
            <a:endParaRPr lang="ru-RU" sz="2400" b="1" spc="150" dirty="0">
              <a:ln w="11430"/>
              <a:solidFill>
                <a:srgbClr val="92D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6131472" y="1022945"/>
            <a:ext cx="596601" cy="172819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505387" y="2613332"/>
            <a:ext cx="2445371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400" b="1" spc="150" dirty="0" smtClean="0">
                <a:ln w="11430"/>
                <a:solidFill>
                  <a:srgbClr val="92D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Китообразные</a:t>
            </a:r>
            <a:endParaRPr lang="ru-RU" sz="2400" b="1" spc="150" dirty="0">
              <a:ln w="11430"/>
              <a:solidFill>
                <a:srgbClr val="92D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3" name="AutoShape 2" descr="http://img.relax.ru/96652/9507169512159967_cb76e270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" name="AutoShape 4" descr="http://img.relax.ru/96652/9507169512159967_cb76e270.jpe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" name="AutoShape 6" descr="http://img.relax.ru/96652/9507169512159967_cb76e270.jpe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" name="AutoShape 8" descr="http://img.relax.ru/96652/9507169512159967_cb76e270.jpe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" name="AutoShape 10" descr="http://img.relax.ru/96652/9507169512159967_cb76e270.jpe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" name="AutoShape 12" descr="http://img.relax.ru/96652/9507169512159967_cb76e270.jpe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" name="AutoShape 14" descr="http://img.relax.ru/96652/9507169512159967_cb76e270.jpeg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" name="AutoShape 16" descr="http://img.relax.ru/96652/9507169512159967_cb76e270.jpeg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" name="AutoShape 18" descr="http://img.relax.ru/96652/9507169512159967_cb76e270.jpeg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" name="AutoShape 20" descr="http://img.relax.ru/96652/9507169512159967_cb76e270.jpeg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" name="AutoShape 22" descr="http://img.relax.ru/96652/9507169512159967_cb76e270.jpeg"/>
          <p:cNvSpPr>
            <a:spLocks noChangeAspect="1" noChangeArrowheads="1"/>
          </p:cNvSpPr>
          <p:nvPr/>
        </p:nvSpPr>
        <p:spPr bwMode="auto">
          <a:xfrm>
            <a:off x="1679575" y="1379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" name="AutoShape 24" descr="http://img.relax.ru/96652/9507169512159967_cb76e270.jpeg"/>
          <p:cNvSpPr>
            <a:spLocks noChangeAspect="1" noChangeArrowheads="1"/>
          </p:cNvSpPr>
          <p:nvPr/>
        </p:nvSpPr>
        <p:spPr bwMode="auto">
          <a:xfrm>
            <a:off x="1831975" y="1531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" name="AutoShape 26" descr="http://img.relax.ru/96652/9507169512159967_cb76e270.jpeg"/>
          <p:cNvSpPr>
            <a:spLocks noChangeAspect="1" noChangeArrowheads="1"/>
          </p:cNvSpPr>
          <p:nvPr/>
        </p:nvSpPr>
        <p:spPr bwMode="auto">
          <a:xfrm>
            <a:off x="1984375" y="1684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" name="AutoShape 28" descr="http://img.relax.ru/96652/9507169512159967_cb76e270.jpeg"/>
          <p:cNvSpPr>
            <a:spLocks noChangeAspect="1" noChangeArrowheads="1"/>
          </p:cNvSpPr>
          <p:nvPr/>
        </p:nvSpPr>
        <p:spPr bwMode="auto">
          <a:xfrm>
            <a:off x="2136775" y="1836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" name="AutoShape 30" descr="http://img.relax.ru/96652/9507169512159967_cb76e270.jpeg"/>
          <p:cNvSpPr>
            <a:spLocks noChangeAspect="1" noChangeArrowheads="1"/>
          </p:cNvSpPr>
          <p:nvPr/>
        </p:nvSpPr>
        <p:spPr bwMode="auto">
          <a:xfrm>
            <a:off x="2289175" y="1989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" name="AutoShape 34" descr="http://img.relax.ru/96652/9507169512159967_cb76e270.jpeg"/>
          <p:cNvSpPr>
            <a:spLocks noChangeAspect="1" noChangeArrowheads="1"/>
          </p:cNvSpPr>
          <p:nvPr/>
        </p:nvSpPr>
        <p:spPr bwMode="auto">
          <a:xfrm>
            <a:off x="2593975" y="2293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" name="AutoShape 36" descr="http://img.relax.ru/96652/9507169512159967_cb76e270.jpeg"/>
          <p:cNvSpPr>
            <a:spLocks noChangeAspect="1" noChangeArrowheads="1"/>
          </p:cNvSpPr>
          <p:nvPr/>
        </p:nvSpPr>
        <p:spPr bwMode="auto">
          <a:xfrm>
            <a:off x="2746375" y="2446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" name="AutoShape 38" descr="http://img.relax.ru/96652/9507169512159967_cb76e270.jpeg"/>
          <p:cNvSpPr>
            <a:spLocks noChangeAspect="1" noChangeArrowheads="1"/>
          </p:cNvSpPr>
          <p:nvPr/>
        </p:nvSpPr>
        <p:spPr bwMode="auto">
          <a:xfrm>
            <a:off x="2898775" y="2598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2" name="AutoShape 40" descr="http://img.relax.ru/96652/9507169512159967_cb76e270.jpeg"/>
          <p:cNvSpPr>
            <a:spLocks noChangeAspect="1" noChangeArrowheads="1"/>
          </p:cNvSpPr>
          <p:nvPr/>
        </p:nvSpPr>
        <p:spPr bwMode="auto">
          <a:xfrm>
            <a:off x="3051175" y="2751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3" name="AutoShape 42" descr="http://img.relax.ru/96652/9507169512159967_cb76e270.jpeg"/>
          <p:cNvSpPr>
            <a:spLocks noChangeAspect="1" noChangeArrowheads="1"/>
          </p:cNvSpPr>
          <p:nvPr/>
        </p:nvSpPr>
        <p:spPr bwMode="auto">
          <a:xfrm>
            <a:off x="3203575" y="2903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" name="AutoShape 44" descr="http://zw.ciit.zp.ua/zwimg/a/a2/%D0%9A%D0%B0%D0%BB%D0%B0%D0%BD.jpg"/>
          <p:cNvSpPr>
            <a:spLocks noChangeAspect="1" noChangeArrowheads="1"/>
          </p:cNvSpPr>
          <p:nvPr/>
        </p:nvSpPr>
        <p:spPr bwMode="auto">
          <a:xfrm>
            <a:off x="3355975" y="3055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" name="AutoShape 46" descr="http://zw.ciit.zp.ua/zwimg/a/a2/%D0%9A%D0%B0%D0%BB%D0%B0%D0%BD.jpg"/>
          <p:cNvSpPr>
            <a:spLocks noChangeAspect="1" noChangeArrowheads="1"/>
          </p:cNvSpPr>
          <p:nvPr/>
        </p:nvSpPr>
        <p:spPr bwMode="auto">
          <a:xfrm>
            <a:off x="3508375" y="3208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6" name="AutoShape 48" descr="http://zw.ciit.zp.ua/zwimg/a/a2/%D0%9A%D0%B0%D0%BB%D0%B0%D0%BD.jpg"/>
          <p:cNvSpPr>
            <a:spLocks noChangeAspect="1" noChangeArrowheads="1"/>
          </p:cNvSpPr>
          <p:nvPr/>
        </p:nvSpPr>
        <p:spPr bwMode="auto">
          <a:xfrm>
            <a:off x="3660775" y="3360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7" name="AutoShape 50" descr="http://zw.ciit.zp.ua/zwimg/a/a2/%D0%9A%D0%B0%D0%BB%D0%B0%D0%BD.jpg"/>
          <p:cNvSpPr>
            <a:spLocks noChangeAspect="1" noChangeArrowheads="1"/>
          </p:cNvSpPr>
          <p:nvPr/>
        </p:nvSpPr>
        <p:spPr bwMode="auto">
          <a:xfrm>
            <a:off x="3813175" y="3513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54" name="Группа 53"/>
          <p:cNvGrpSpPr/>
          <p:nvPr/>
        </p:nvGrpSpPr>
        <p:grpSpPr>
          <a:xfrm>
            <a:off x="871562" y="3029318"/>
            <a:ext cx="2941613" cy="2440934"/>
            <a:chOff x="3361303" y="3220515"/>
            <a:chExt cx="2941613" cy="2440934"/>
          </a:xfrm>
        </p:grpSpPr>
        <p:pic>
          <p:nvPicPr>
            <p:cNvPr id="1078" name="Picture 54" descr="http://posibiri.ru/wp-content/uploads/2015/06/%D0%BD%D0%B5%D1%80%D0%BF%D0%B0-%D0%B1%D0%B0%D0%B9%D0%BA%D0%B0%D0%BB%D1%8C%D1%81%D0%BA%D0%B0%D1%8F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1303" y="3220515"/>
              <a:ext cx="2941613" cy="197926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sp>
          <p:nvSpPr>
            <p:cNvPr id="49" name="TextBox 48"/>
            <p:cNvSpPr txBox="1"/>
            <p:nvPr/>
          </p:nvSpPr>
          <p:spPr>
            <a:xfrm>
              <a:off x="3587238" y="5199784"/>
              <a:ext cx="24897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ru-RU" sz="2400" b="1" spc="150" dirty="0" smtClean="0">
                  <a:ln w="11430"/>
                  <a:solidFill>
                    <a:srgbClr val="002060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Нерпа</a:t>
              </a:r>
              <a:endParaRPr lang="ru-RU" sz="2400" b="1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</p:grpSp>
      <p:grpSp>
        <p:nvGrpSpPr>
          <p:cNvPr id="55" name="Группа 54"/>
          <p:cNvGrpSpPr/>
          <p:nvPr/>
        </p:nvGrpSpPr>
        <p:grpSpPr>
          <a:xfrm>
            <a:off x="5242168" y="3058958"/>
            <a:ext cx="2988840" cy="2498858"/>
            <a:chOff x="6426254" y="3174720"/>
            <a:chExt cx="2736304" cy="2268304"/>
          </a:xfrm>
        </p:grpSpPr>
        <p:pic>
          <p:nvPicPr>
            <p:cNvPr id="1080" name="Picture 56" descr="http://photosflowery.ru/photo/26/267cf0a46b301efd4b2822f8da90bcda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6254" y="3174720"/>
              <a:ext cx="2736304" cy="180938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0" name="TextBox 49"/>
            <p:cNvSpPr txBox="1"/>
            <p:nvPr/>
          </p:nvSpPr>
          <p:spPr>
            <a:xfrm>
              <a:off x="6825114" y="4981359"/>
              <a:ext cx="18876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ru-RU" sz="2400" b="1" spc="150" dirty="0" smtClean="0">
                  <a:ln w="11430"/>
                  <a:solidFill>
                    <a:srgbClr val="002060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Сирена</a:t>
              </a:r>
              <a:endParaRPr lang="ru-RU" sz="2400" b="1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9329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b="1" spc="150" dirty="0" smtClean="0">
                <a:ln w="11430"/>
                <a:solidFill>
                  <a:srgbClr val="FFC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Ластоногие млекопитающие</a:t>
            </a:r>
            <a:endParaRPr lang="ru-RU" b="1" spc="150" dirty="0">
              <a:ln w="11430"/>
              <a:solidFill>
                <a:srgbClr val="FFC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2109080"/>
            <a:ext cx="3635588" cy="4132477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indent="0">
              <a:buNone/>
            </a:pPr>
            <a:r>
              <a:rPr lang="ru-RU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Признаки группы:</a:t>
            </a:r>
          </a:p>
          <a:p>
            <a:pPr marL="457200" indent="-457200">
              <a:buFont typeface="+mj-lt"/>
              <a:buAutoNum type="arabicPeriod"/>
            </a:pPr>
            <a:r>
              <a:rPr lang="ru-RU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У них имеются ласты -видоизмененные конечности.</a:t>
            </a:r>
          </a:p>
          <a:p>
            <a:pPr marL="457200" indent="-457200">
              <a:buFont typeface="+mj-lt"/>
              <a:buAutoNum type="arabicPeriod"/>
            </a:pPr>
            <a:r>
              <a:rPr lang="ru-RU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 период размножения они выходят на сушу, образуя огромные лежбища.</a:t>
            </a:r>
            <a:endParaRPr lang="ru-RU" b="1" spc="150" dirty="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815100" y="4304866"/>
            <a:ext cx="3780258" cy="2529297"/>
            <a:chOff x="4661923" y="3861048"/>
            <a:chExt cx="4320480" cy="2890749"/>
          </a:xfrm>
        </p:grpSpPr>
        <p:pic>
          <p:nvPicPr>
            <p:cNvPr id="3076" name="Picture 4" descr="http://www.proxvost.info/animals/polar/images/morzh/morzh_01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1923" y="3861048"/>
              <a:ext cx="4320480" cy="242908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5201983" y="6290132"/>
              <a:ext cx="32403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Морж</a:t>
              </a:r>
              <a:endParaRPr lang="ru-RU" sz="2400" dirty="0"/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5909778" y="2143964"/>
            <a:ext cx="3240360" cy="2262188"/>
            <a:chOff x="5833693" y="1556792"/>
            <a:chExt cx="3240360" cy="2262188"/>
          </a:xfrm>
        </p:grpSpPr>
        <p:pic>
          <p:nvPicPr>
            <p:cNvPr id="3074" name="Picture 2" descr="http://vistanews.ru/uploads/posts/2015-11/1446793484_r9hmxxtomzufzm-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0152" y="1556792"/>
              <a:ext cx="3027443" cy="189215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5833693" y="3357315"/>
              <a:ext cx="32403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Тюлень</a:t>
              </a:r>
              <a:endParaRPr lang="ru-RU" sz="2400" dirty="0"/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2858617" y="1610810"/>
            <a:ext cx="3240360" cy="2489770"/>
            <a:chOff x="2555776" y="1556792"/>
            <a:chExt cx="3240360" cy="2489770"/>
          </a:xfrm>
        </p:grpSpPr>
        <p:pic>
          <p:nvPicPr>
            <p:cNvPr id="3078" name="Picture 6" descr="http://www.wallpage.ru/imgbig/wallpapers_12086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3808" y="1556792"/>
              <a:ext cx="2664296" cy="199822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2555776" y="3584897"/>
              <a:ext cx="32403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Морской котик</a:t>
              </a:r>
              <a:endParaRPr lang="ru-RU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43442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b="1" spc="150" dirty="0" smtClean="0">
                <a:ln w="11430"/>
                <a:solidFill>
                  <a:srgbClr val="FFC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Китообразные млекопитающие</a:t>
            </a:r>
            <a:endParaRPr lang="ru-RU" b="1" spc="150" dirty="0">
              <a:ln w="11430"/>
              <a:solidFill>
                <a:srgbClr val="FFC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884058" y="2492895"/>
            <a:ext cx="4259942" cy="4154241"/>
          </a:xfrm>
        </p:spPr>
        <p:txBody>
          <a:bodyPr>
            <a:normAutofit fontScale="92500" lnSpcReduction="2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indent="0">
              <a:buNone/>
            </a:pPr>
            <a:r>
              <a:rPr lang="ru-RU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Признаки группы:</a:t>
            </a:r>
          </a:p>
          <a:p>
            <a:pPr marL="457200" indent="-457200">
              <a:buFont typeface="+mj-lt"/>
              <a:buAutoNum type="arabicPeriod"/>
            </a:pPr>
            <a:r>
              <a:rPr lang="ru-RU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Всю жизнь проводят в воде</a:t>
            </a:r>
          </a:p>
          <a:p>
            <a:pPr marL="457200" indent="-457200">
              <a:buFont typeface="+mj-lt"/>
              <a:buAutoNum type="arabicPeriod"/>
            </a:pPr>
            <a:r>
              <a:rPr lang="ru-RU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Тело имеет обтекаемую форму и лишено волосяного покрова и </a:t>
            </a:r>
            <a:r>
              <a:rPr lang="ru-RU" b="1" spc="15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кожных желез.</a:t>
            </a:r>
            <a:endParaRPr lang="ru-RU" b="1" spc="150" dirty="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Имеются приспособления для плавания – грудные плавники -  видоизмененные конечности и двулопастный хвост.</a:t>
            </a:r>
            <a:endParaRPr lang="ru-RU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0" y="4769413"/>
            <a:ext cx="5151767" cy="2108557"/>
            <a:chOff x="428501" y="4581128"/>
            <a:chExt cx="5151767" cy="2108557"/>
          </a:xfrm>
        </p:grpSpPr>
        <p:pic>
          <p:nvPicPr>
            <p:cNvPr id="1030" name="Picture 6" descr="http://foneyes.ru/img/picture/Apr/08/16a951a625a670ddf081ef7b9c8ac47d/1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501" y="4581128"/>
              <a:ext cx="5151767" cy="1656184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628120" y="6228020"/>
              <a:ext cx="47525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ru-RU" sz="2400" b="1" spc="150" dirty="0" smtClean="0">
                  <a:ln w="11430"/>
                  <a:solidFill>
                    <a:schemeClr val="accent5">
                      <a:lumMod val="50000"/>
                    </a:schemeClr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Кит</a:t>
              </a:r>
              <a:endParaRPr lang="ru-RU" sz="2400" b="1" spc="150" dirty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108929" y="1997823"/>
            <a:ext cx="4752528" cy="2768521"/>
            <a:chOff x="262217" y="1916832"/>
            <a:chExt cx="4752528" cy="2768521"/>
          </a:xfrm>
        </p:grpSpPr>
        <p:pic>
          <p:nvPicPr>
            <p:cNvPr id="1028" name="Picture 4" descr="http://www.funlib.ru/cimg/2014/102106/3811335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45" t="23527" r="20984" b="21862"/>
            <a:stretch/>
          </p:blipFill>
          <p:spPr bwMode="auto">
            <a:xfrm>
              <a:off x="395536" y="1916832"/>
              <a:ext cx="4485891" cy="236755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262217" y="4223688"/>
              <a:ext cx="47525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ru-RU" sz="2400" b="1" spc="150" dirty="0" smtClean="0">
                  <a:ln w="11430"/>
                  <a:solidFill>
                    <a:schemeClr val="accent5">
                      <a:lumMod val="50000"/>
                    </a:schemeClr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Дельфин</a:t>
              </a:r>
              <a:endParaRPr lang="ru-RU" sz="2400" b="1" spc="150" dirty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631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b="1" spc="150" dirty="0" smtClean="0">
                <a:ln w="11430"/>
                <a:solidFill>
                  <a:srgbClr val="FFC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Животные, перемещающиеся по воздуху</a:t>
            </a:r>
            <a:endParaRPr lang="ru-RU" b="1" spc="150" dirty="0">
              <a:ln w="11430"/>
              <a:solidFill>
                <a:srgbClr val="FFC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107504" y="1373652"/>
            <a:ext cx="3456384" cy="2684522"/>
            <a:chOff x="323528" y="1916832"/>
            <a:chExt cx="3672408" cy="2852305"/>
          </a:xfrm>
        </p:grpSpPr>
        <p:pic>
          <p:nvPicPr>
            <p:cNvPr id="2050" name="Picture 2" descr="http://4.404content.com/1/B9/10/828931877737858775/fullsize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1916832"/>
              <a:ext cx="3672408" cy="24441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323528" y="4307472"/>
              <a:ext cx="36724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ru-RU" sz="2400" b="1" spc="150" dirty="0" smtClean="0">
                  <a:ln w="11430"/>
                  <a:solidFill>
                    <a:srgbClr val="00B050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Шерстокрыл</a:t>
              </a:r>
              <a:endParaRPr lang="ru-RU" sz="2400" b="1" spc="150" dirty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5080200" y="1716831"/>
            <a:ext cx="4063800" cy="2307083"/>
            <a:chOff x="4391472" y="1949327"/>
            <a:chExt cx="4752528" cy="2698085"/>
          </a:xfrm>
        </p:grpSpPr>
        <p:pic>
          <p:nvPicPr>
            <p:cNvPr id="2052" name="Picture 4" descr="https://otvet.imgsmail.ru/download/208623790_bfb7e0d32b4af419290c7fd8dee4b33c_800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1472" y="1949327"/>
              <a:ext cx="4752528" cy="2239630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4607496" y="4107504"/>
              <a:ext cx="4320480" cy="53990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ru-RU" sz="2400" b="1" spc="150" dirty="0" smtClean="0">
                  <a:ln w="11430"/>
                  <a:solidFill>
                    <a:srgbClr val="00B050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Ушан</a:t>
              </a:r>
              <a:endParaRPr lang="ru-RU" sz="2400" b="1" spc="150" dirty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279769" y="4088129"/>
            <a:ext cx="3546059" cy="2769871"/>
            <a:chOff x="3131839" y="4129350"/>
            <a:chExt cx="3546059" cy="2769871"/>
          </a:xfrm>
        </p:grpSpPr>
        <p:pic>
          <p:nvPicPr>
            <p:cNvPr id="2054" name="Picture 6" descr="http://heliograph.ru/images/725051_kartinki-ryzhaya-vechernica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1839" y="4129350"/>
              <a:ext cx="3546059" cy="23640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3176676" y="6437556"/>
              <a:ext cx="34563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ru-RU" sz="2400" b="1" spc="150" dirty="0" smtClean="0">
                  <a:ln w="11430"/>
                  <a:solidFill>
                    <a:srgbClr val="00B050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Рыжая вечерница</a:t>
              </a:r>
              <a:endParaRPr lang="ru-RU" sz="2400" b="1" spc="150" dirty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4362051" y="4023914"/>
            <a:ext cx="3694364" cy="2780253"/>
            <a:chOff x="4885118" y="4006000"/>
            <a:chExt cx="3694364" cy="2780253"/>
          </a:xfrm>
        </p:grpSpPr>
        <p:pic>
          <p:nvPicPr>
            <p:cNvPr id="2056" name="Picture 8" descr="http://www.zveridikie.ru/rukokrylye/nochnica-ostrouhaya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9727" y="4006000"/>
              <a:ext cx="3176064" cy="23820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4885118" y="6324588"/>
              <a:ext cx="36943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ru-RU" sz="2400" b="1" spc="150" dirty="0" smtClean="0">
                  <a:ln w="11430"/>
                  <a:solidFill>
                    <a:srgbClr val="00B050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Ночница</a:t>
              </a:r>
              <a:endParaRPr lang="ru-RU" sz="2400" b="1" spc="150" dirty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59585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27584" y="2564904"/>
            <a:ext cx="7408333" cy="3450696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3200" dirty="0" smtClean="0"/>
              <a:t>Есть «крылья» - складки кожи.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3200" dirty="0" smtClean="0"/>
              <a:t>Небольших размеров.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3200" dirty="0" smtClean="0"/>
              <a:t>Хороший слух, ориентируются с помощью ультразвуковой </a:t>
            </a:r>
            <a:r>
              <a:rPr lang="ru-RU" sz="3200" dirty="0" err="1" smtClean="0"/>
              <a:t>эхолокации</a:t>
            </a:r>
            <a:r>
              <a:rPr lang="ru-RU" sz="3200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3200" dirty="0" smtClean="0"/>
              <a:t>Насекомоядные (преимущественно).</a:t>
            </a:r>
            <a:endParaRPr lang="ru-RU" sz="3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6000" b="1" spc="150" dirty="0" smtClean="0">
                <a:ln w="11430"/>
                <a:solidFill>
                  <a:srgbClr val="FFC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Признаки группы</a:t>
            </a:r>
            <a:endParaRPr lang="ru-RU" sz="6000" b="1" spc="150" dirty="0">
              <a:ln w="11430"/>
              <a:solidFill>
                <a:srgbClr val="FFC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5078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78395" y="448374"/>
            <a:ext cx="8531225" cy="1252728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b="1" spc="150" dirty="0" smtClean="0">
                <a:ln w="11430"/>
                <a:solidFill>
                  <a:srgbClr val="FFC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Среды обитания млекопитающих</a:t>
            </a:r>
            <a:endParaRPr lang="ru-RU" b="1" spc="150" dirty="0">
              <a:ln w="11430"/>
              <a:solidFill>
                <a:srgbClr val="FFC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1259632" y="1340768"/>
            <a:ext cx="792088" cy="151216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4644008" y="1278843"/>
            <a:ext cx="0" cy="157409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6980018" y="1278843"/>
            <a:ext cx="504056" cy="153311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AutoShape 2" descr="Наземно - воздушная сред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4" descr="Наземно - воздушная сред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AutoShape 6" descr="Наземно - воздушная среда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AutoShape 8" descr="Наземно - воздушная среда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AutoShape 10" descr="Наземно - воздушная среда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AutoShape 12" descr="Наземно - воздушная среда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" name="AutoShape 14" descr="Наземно - воздушная среда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5" name="Группа 24"/>
          <p:cNvGrpSpPr/>
          <p:nvPr/>
        </p:nvGrpSpPr>
        <p:grpSpPr>
          <a:xfrm>
            <a:off x="-99382" y="2715464"/>
            <a:ext cx="3240360" cy="2321518"/>
            <a:chOff x="-77658" y="3026483"/>
            <a:chExt cx="3240360" cy="2321518"/>
          </a:xfrm>
        </p:grpSpPr>
        <p:sp>
          <p:nvSpPr>
            <p:cNvPr id="6" name="TextBox 5"/>
            <p:cNvSpPr txBox="1"/>
            <p:nvPr/>
          </p:nvSpPr>
          <p:spPr>
            <a:xfrm>
              <a:off x="-77658" y="3026483"/>
              <a:ext cx="32403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solidFill>
                    <a:srgbClr val="92D050"/>
                  </a:solidFill>
                </a:rPr>
                <a:t>Наземно-воздушная</a:t>
              </a:r>
              <a:endParaRPr lang="ru-RU" sz="2400" dirty="0">
                <a:solidFill>
                  <a:srgbClr val="92D050"/>
                </a:solidFill>
              </a:endParaRPr>
            </a:p>
          </p:txBody>
        </p:sp>
        <p:pic>
          <p:nvPicPr>
            <p:cNvPr id="1040" name="Picture 16" descr="Наземно - воздушная среда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24" y="3257315"/>
              <a:ext cx="3120878" cy="2090686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4" name="Группа 23"/>
          <p:cNvGrpSpPr/>
          <p:nvPr/>
        </p:nvGrpSpPr>
        <p:grpSpPr>
          <a:xfrm>
            <a:off x="3347864" y="2753189"/>
            <a:ext cx="2857500" cy="2545119"/>
            <a:chOff x="3347864" y="3040557"/>
            <a:chExt cx="2857500" cy="2545119"/>
          </a:xfrm>
        </p:grpSpPr>
        <p:sp>
          <p:nvSpPr>
            <p:cNvPr id="10" name="TextBox 9"/>
            <p:cNvSpPr txBox="1"/>
            <p:nvPr/>
          </p:nvSpPr>
          <p:spPr>
            <a:xfrm>
              <a:off x="3599892" y="3040557"/>
              <a:ext cx="20882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solidFill>
                    <a:srgbClr val="92D050"/>
                  </a:solidFill>
                </a:rPr>
                <a:t>Почва</a:t>
              </a:r>
              <a:endParaRPr lang="ru-RU" sz="2400" dirty="0">
                <a:solidFill>
                  <a:srgbClr val="92D050"/>
                </a:solidFill>
              </a:endParaRPr>
            </a:p>
          </p:txBody>
        </p:sp>
        <p:pic>
          <p:nvPicPr>
            <p:cNvPr id="1042" name="Picture 18" descr="http://pandia.ru/text/78/225/images/image009_4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7864" y="3471126"/>
              <a:ext cx="2857500" cy="2114550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" name="Группа 22"/>
          <p:cNvGrpSpPr/>
          <p:nvPr/>
        </p:nvGrpSpPr>
        <p:grpSpPr>
          <a:xfrm>
            <a:off x="6676866" y="2699626"/>
            <a:ext cx="2000601" cy="3287970"/>
            <a:chOff x="6735801" y="3060825"/>
            <a:chExt cx="2000601" cy="3287970"/>
          </a:xfrm>
        </p:grpSpPr>
        <p:sp>
          <p:nvSpPr>
            <p:cNvPr id="13" name="TextBox 12"/>
            <p:cNvSpPr txBox="1"/>
            <p:nvPr/>
          </p:nvSpPr>
          <p:spPr>
            <a:xfrm>
              <a:off x="6799998" y="3060825"/>
              <a:ext cx="18722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solidFill>
                    <a:srgbClr val="92D050"/>
                  </a:solidFill>
                </a:rPr>
                <a:t>Водная</a:t>
              </a:r>
              <a:endParaRPr lang="ru-RU" sz="2400" dirty="0">
                <a:solidFill>
                  <a:srgbClr val="92D050"/>
                </a:solidFill>
              </a:endParaRPr>
            </a:p>
          </p:txBody>
        </p:sp>
        <p:pic>
          <p:nvPicPr>
            <p:cNvPr id="1044" name="Picture 20" descr="http://as6400825.ru/biologiya_5/11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5801" y="3522490"/>
              <a:ext cx="2000601" cy="282630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</p:grpSp>
    </p:spTree>
    <p:extLst>
      <p:ext uri="{BB962C8B-B14F-4D97-AF65-F5344CB8AC3E}">
        <p14:creationId xmlns:p14="http://schemas.microsoft.com/office/powerpoint/2010/main" val="2417143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252728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5400" b="1" spc="150" dirty="0" smtClean="0">
                <a:ln w="11430"/>
                <a:solidFill>
                  <a:srgbClr val="FFC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Млекопитающие леса</a:t>
            </a:r>
            <a:endParaRPr lang="ru-RU" sz="5400" b="1" spc="150" dirty="0">
              <a:ln w="11430"/>
              <a:solidFill>
                <a:srgbClr val="FFC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 flipH="1">
            <a:off x="1619672" y="1628800"/>
            <a:ext cx="504056" cy="7920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75556" y="2255544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400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Древесные</a:t>
            </a:r>
            <a:endParaRPr lang="ru-RU" sz="2400" b="1" spc="150" dirty="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4408169" y="1423898"/>
            <a:ext cx="0" cy="99699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873806" y="2279406"/>
            <a:ext cx="3372953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400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Наземно-древесные</a:t>
            </a:r>
            <a:endParaRPr lang="ru-RU" sz="2400" b="1" spc="150" dirty="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7124187" y="1497984"/>
            <a:ext cx="308082" cy="92290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496165" y="2307804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400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Наземные</a:t>
            </a:r>
            <a:endParaRPr lang="ru-RU" sz="2400" b="1" spc="150" dirty="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grpSp>
        <p:nvGrpSpPr>
          <p:cNvPr id="52" name="Группа 51"/>
          <p:cNvGrpSpPr/>
          <p:nvPr/>
        </p:nvGrpSpPr>
        <p:grpSpPr>
          <a:xfrm>
            <a:off x="6224161" y="2996952"/>
            <a:ext cx="2753207" cy="2251949"/>
            <a:chOff x="1540260" y="2848622"/>
            <a:chExt cx="2753207" cy="2251949"/>
          </a:xfrm>
        </p:grpSpPr>
        <p:pic>
          <p:nvPicPr>
            <p:cNvPr id="2050" name="Picture 2" descr="http://boombob.ru/img/picture/Oct/13/8915930326fd5cbfe953736f3e143467/6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0260" y="2848622"/>
              <a:ext cx="2736304" cy="1947047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TextBox 48"/>
            <p:cNvSpPr txBox="1"/>
            <p:nvPr/>
          </p:nvSpPr>
          <p:spPr>
            <a:xfrm>
              <a:off x="1557163" y="4638906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ln w="1905"/>
                  <a:solidFill>
                    <a:schemeClr val="accent5">
                      <a:lumMod val="5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Рысь</a:t>
              </a:r>
              <a:endParaRPr lang="ru-RU" sz="24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grpSp>
        <p:nvGrpSpPr>
          <p:cNvPr id="53" name="Группа 52"/>
          <p:cNvGrpSpPr/>
          <p:nvPr/>
        </p:nvGrpSpPr>
        <p:grpSpPr>
          <a:xfrm>
            <a:off x="2931024" y="2807335"/>
            <a:ext cx="3292317" cy="2442642"/>
            <a:chOff x="5215693" y="2716240"/>
            <a:chExt cx="3292317" cy="2442642"/>
          </a:xfrm>
        </p:grpSpPr>
        <p:pic>
          <p:nvPicPr>
            <p:cNvPr id="2052" name="Picture 4" descr="http://www.funlib.ru/cimg/2014/102007/061581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7312" y="2716240"/>
              <a:ext cx="2949080" cy="221181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" name="TextBox 50"/>
            <p:cNvSpPr txBox="1"/>
            <p:nvPr/>
          </p:nvSpPr>
          <p:spPr>
            <a:xfrm>
              <a:off x="5215693" y="4697217"/>
              <a:ext cx="32923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ln w="1905"/>
                  <a:solidFill>
                    <a:schemeClr val="accent5">
                      <a:lumMod val="5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Бурундук</a:t>
              </a:r>
              <a:endParaRPr lang="ru-RU" sz="24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grpSp>
        <p:nvGrpSpPr>
          <p:cNvPr id="55" name="Группа 54"/>
          <p:cNvGrpSpPr/>
          <p:nvPr/>
        </p:nvGrpSpPr>
        <p:grpSpPr>
          <a:xfrm>
            <a:off x="151903" y="2996952"/>
            <a:ext cx="2921344" cy="2253025"/>
            <a:chOff x="3106142" y="4365104"/>
            <a:chExt cx="2921344" cy="2253025"/>
          </a:xfrm>
        </p:grpSpPr>
        <p:pic>
          <p:nvPicPr>
            <p:cNvPr id="2054" name="Picture 6" descr="http://www.funlib.ru/cimg/2014/102016/334761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6142" y="4365104"/>
              <a:ext cx="2921344" cy="1989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4" name="TextBox 53"/>
            <p:cNvSpPr txBox="1"/>
            <p:nvPr/>
          </p:nvSpPr>
          <p:spPr>
            <a:xfrm>
              <a:off x="3334917" y="6156464"/>
              <a:ext cx="26076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ln w="1905"/>
                  <a:solidFill>
                    <a:schemeClr val="accent5">
                      <a:lumMod val="5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Соня</a:t>
              </a:r>
              <a:endParaRPr lang="ru-RU" sz="24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369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b="1" spc="150" dirty="0" smtClean="0">
                <a:ln w="11430"/>
                <a:solidFill>
                  <a:srgbClr val="FFC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Древесные млекопитающие</a:t>
            </a:r>
            <a:endParaRPr lang="ru-RU" b="1" spc="150" dirty="0">
              <a:ln w="11430"/>
              <a:solidFill>
                <a:srgbClr val="FFC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Объект 11"/>
          <p:cNvSpPr>
            <a:spLocks noGrp="1"/>
          </p:cNvSpPr>
          <p:nvPr>
            <p:ph sz="quarter" idx="14"/>
          </p:nvPr>
        </p:nvSpPr>
        <p:spPr>
          <a:xfrm>
            <a:off x="5713624" y="2358187"/>
            <a:ext cx="3377581" cy="3447288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indent="0">
              <a:buNone/>
            </a:pPr>
            <a:r>
              <a:rPr lang="ru-RU" sz="2800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Признаки группы: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Небольшие размеры.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Острые когти.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Пышный хвост.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Складки кожи по </a:t>
            </a:r>
            <a:r>
              <a:rPr lang="ru-RU" sz="2000" b="1" spc="15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бокам тела.</a:t>
            </a:r>
            <a:endParaRPr lang="ru-RU" sz="2000" b="1" spc="150" dirty="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755576" y="1580569"/>
            <a:ext cx="2803855" cy="2501262"/>
            <a:chOff x="509596" y="1724162"/>
            <a:chExt cx="3324465" cy="2965688"/>
          </a:xfrm>
        </p:grpSpPr>
        <p:pic>
          <p:nvPicPr>
            <p:cNvPr id="3074" name="Picture 2" descr="http://900igr.net/up/datai/82601/0012-011-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596" y="1724162"/>
              <a:ext cx="3324465" cy="2439107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623657" y="4142465"/>
              <a:ext cx="3096344" cy="54738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ru-RU" sz="24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Белка</a:t>
              </a:r>
              <a:endParaRPr lang="ru-RU" sz="2400" b="1" spc="150" dirty="0">
                <a:ln w="11430">
                  <a:solidFill>
                    <a:sysClr val="windowText" lastClr="000000"/>
                  </a:solidFill>
                </a:ln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322763" y="4113800"/>
            <a:ext cx="3282490" cy="2915600"/>
            <a:chOff x="4932040" y="2276872"/>
            <a:chExt cx="3096344" cy="2750261"/>
          </a:xfrm>
        </p:grpSpPr>
        <p:pic>
          <p:nvPicPr>
            <p:cNvPr id="3076" name="Picture 4" descr="http://www.zhitomir.info/images/mod_news/2012-09-20kunitsa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2040" y="2276872"/>
              <a:ext cx="2959052" cy="2219289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4932040" y="4455340"/>
              <a:ext cx="3096344" cy="5717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Куница</a:t>
              </a:r>
              <a:endPara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3131840" y="2609141"/>
            <a:ext cx="2980975" cy="3149170"/>
            <a:chOff x="3081341" y="3653266"/>
            <a:chExt cx="2980975" cy="3149170"/>
          </a:xfrm>
        </p:grpSpPr>
        <p:pic>
          <p:nvPicPr>
            <p:cNvPr id="3078" name="Picture 6" descr="http://morda4ka.ru/flying-squirrel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3233" y="3653266"/>
              <a:ext cx="2217192" cy="2687505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3081341" y="6340771"/>
              <a:ext cx="29809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Белка-летяга</a:t>
              </a:r>
              <a:endPara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70944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3520526" y="2871416"/>
            <a:ext cx="2641924" cy="2506640"/>
            <a:chOff x="3129249" y="3850644"/>
            <a:chExt cx="3355088" cy="3078445"/>
          </a:xfrm>
        </p:grpSpPr>
        <p:pic>
          <p:nvPicPr>
            <p:cNvPr id="1030" name="Picture 6" descr="http://newwallpapers1.com/wp-content/uploads/2015/04/Lemurs-Wallpaper-3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1840" y="3850644"/>
              <a:ext cx="3352497" cy="2514373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3129249" y="6362111"/>
              <a:ext cx="3312368" cy="56697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ru-RU" sz="2400" b="1" spc="150" dirty="0" smtClean="0">
                  <a:ln w="11430"/>
                  <a:solidFill>
                    <a:schemeClr val="accent5">
                      <a:lumMod val="50000"/>
                    </a:schemeClr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Лемур</a:t>
              </a:r>
              <a:endParaRPr lang="ru-RU" sz="2400" b="1" spc="150" dirty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b="1" spc="150" dirty="0" smtClean="0">
                <a:ln w="11430"/>
                <a:solidFill>
                  <a:srgbClr val="FFC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Наземно-древесные млекопитающие</a:t>
            </a:r>
            <a:endParaRPr lang="ru-RU" b="1" spc="150" dirty="0">
              <a:ln w="11430"/>
              <a:solidFill>
                <a:srgbClr val="FFC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179512" y="2564904"/>
            <a:ext cx="3384376" cy="3447288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indent="0">
              <a:buNone/>
            </a:pPr>
            <a:r>
              <a:rPr lang="ru-RU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Признаки группы:</a:t>
            </a:r>
          </a:p>
          <a:p>
            <a:pPr marL="457200" indent="-457200">
              <a:buFont typeface="+mj-lt"/>
              <a:buAutoNum type="arabicPeriod"/>
            </a:pPr>
            <a:r>
              <a:rPr lang="ru-RU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Хватательные лапы</a:t>
            </a:r>
          </a:p>
          <a:p>
            <a:pPr marL="457200" indent="-457200">
              <a:buFont typeface="+mj-lt"/>
              <a:buAutoNum type="arabicPeriod"/>
            </a:pPr>
            <a:r>
              <a:rPr lang="ru-RU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Сильно развитые пальцы</a:t>
            </a:r>
          </a:p>
          <a:p>
            <a:pPr marL="457200" indent="-457200">
              <a:buFont typeface="+mj-lt"/>
              <a:buAutoNum type="arabicPeriod"/>
            </a:pPr>
            <a:r>
              <a:rPr lang="ru-RU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Цепкий хвост</a:t>
            </a:r>
          </a:p>
          <a:p>
            <a:pPr marL="457200" indent="-457200">
              <a:buFont typeface="+mj-lt"/>
              <a:buAutoNum type="arabicPeriod"/>
            </a:pPr>
            <a:endParaRPr lang="ru-RU" b="1" spc="150" dirty="0">
              <a:ln w="11430"/>
              <a:solidFill>
                <a:srgbClr val="92D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6049340" y="1718050"/>
            <a:ext cx="3044729" cy="2468649"/>
            <a:chOff x="4849835" y="1862315"/>
            <a:chExt cx="3044729" cy="2468649"/>
          </a:xfrm>
        </p:grpSpPr>
        <p:pic>
          <p:nvPicPr>
            <p:cNvPr id="1026" name="Picture 2" descr="http://unpictures.ru/images/17322_barguzinskii-sobol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9835" y="1862315"/>
              <a:ext cx="3044729" cy="200698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sp>
          <p:nvSpPr>
            <p:cNvPr id="7" name="TextBox 6"/>
            <p:cNvSpPr txBox="1"/>
            <p:nvPr/>
          </p:nvSpPr>
          <p:spPr>
            <a:xfrm>
              <a:off x="4962945" y="3869299"/>
              <a:ext cx="28185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ru-RU" sz="2400" b="1" spc="150" dirty="0" smtClean="0">
                  <a:ln w="11430"/>
                  <a:solidFill>
                    <a:schemeClr val="accent5">
                      <a:lumMod val="50000"/>
                    </a:schemeClr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Соболь</a:t>
              </a:r>
              <a:endParaRPr lang="ru-RU" sz="2400" b="1" spc="150" dirty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5693221" y="4233503"/>
            <a:ext cx="3310338" cy="2624497"/>
            <a:chOff x="5670620" y="3895086"/>
            <a:chExt cx="3310338" cy="2624497"/>
          </a:xfrm>
        </p:grpSpPr>
        <p:pic>
          <p:nvPicPr>
            <p:cNvPr id="1032" name="Picture 8" descr="http://newwallpapers1.com/wp-content/uploads/2014/11/Gorilla-Wallpapers-1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0620" y="3895086"/>
              <a:ext cx="3310338" cy="220689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6101653" y="6057918"/>
              <a:ext cx="24482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ru-RU" sz="2400" b="1" spc="150" dirty="0" smtClean="0">
                  <a:ln w="11430"/>
                  <a:solidFill>
                    <a:schemeClr val="accent5">
                      <a:lumMod val="50000"/>
                    </a:schemeClr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Горилла</a:t>
              </a:r>
              <a:endParaRPr lang="ru-RU" sz="2400" b="1" spc="150" dirty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5075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4800" b="1" spc="150" dirty="0" smtClean="0">
                <a:ln w="11430"/>
                <a:solidFill>
                  <a:srgbClr val="FFC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Наземные млекопитающие</a:t>
            </a:r>
            <a:endParaRPr lang="ru-RU" sz="4800" b="1" spc="150" dirty="0">
              <a:ln w="11430"/>
              <a:solidFill>
                <a:srgbClr val="FFC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Объект 12"/>
          <p:cNvSpPr>
            <a:spLocks noGrp="1"/>
          </p:cNvSpPr>
          <p:nvPr>
            <p:ph sz="quarter" idx="14"/>
          </p:nvPr>
        </p:nvSpPr>
        <p:spPr>
          <a:xfrm>
            <a:off x="5620025" y="2586185"/>
            <a:ext cx="3344329" cy="3447288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indent="0">
              <a:buNone/>
            </a:pPr>
            <a:r>
              <a:rPr lang="ru-RU" b="1" spc="150" dirty="0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Признаки группы:</a:t>
            </a:r>
          </a:p>
          <a:p>
            <a:pPr marL="457200" indent="-457200">
              <a:buFont typeface="+mj-lt"/>
              <a:buAutoNum type="arabicPeriod"/>
            </a:pPr>
            <a:r>
              <a:rPr lang="ru-RU" b="1" spc="150" dirty="0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На земле добывают корм и выводят потомство</a:t>
            </a:r>
          </a:p>
          <a:p>
            <a:pPr marL="457200" indent="-457200">
              <a:buFont typeface="+mj-lt"/>
              <a:buAutoNum type="arabicPeriod"/>
            </a:pPr>
            <a:r>
              <a:rPr lang="ru-RU" b="1" spc="150" dirty="0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Деревья служат укрытием и кормом</a:t>
            </a:r>
          </a:p>
          <a:p>
            <a:pPr marL="457200" indent="-457200">
              <a:buFont typeface="+mj-lt"/>
              <a:buAutoNum type="arabicPeriod"/>
            </a:pPr>
            <a:endParaRPr lang="ru-RU" b="1" spc="150" dirty="0">
              <a:ln w="11430"/>
              <a:solidFill>
                <a:srgbClr val="FFC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486642" y="1628768"/>
            <a:ext cx="2796584" cy="2489176"/>
            <a:chOff x="122313" y="1496160"/>
            <a:chExt cx="2796584" cy="2489176"/>
          </a:xfrm>
        </p:grpSpPr>
        <p:pic>
          <p:nvPicPr>
            <p:cNvPr id="2055" name="Picture 7" descr="http://www.newbur.ru/system/assets/16019/main/23667971931151494651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313" y="1496160"/>
              <a:ext cx="2796584" cy="208616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296469" y="3523671"/>
              <a:ext cx="24482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ln w="1905"/>
                  <a:solidFill>
                    <a:srgbClr val="00B05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Косуля</a:t>
              </a:r>
              <a:endParaRPr lang="ru-RU" sz="24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3305767" y="3068960"/>
            <a:ext cx="2303795" cy="2306951"/>
            <a:chOff x="2915816" y="1844824"/>
            <a:chExt cx="2303795" cy="2306951"/>
          </a:xfrm>
        </p:grpSpPr>
        <p:pic>
          <p:nvPicPr>
            <p:cNvPr id="2061" name="Picture 13" descr="http://www.gogreen.org/Portals/0/EasyDNNnews/1425/wolverine-animal2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7877"/>
            <a:stretch/>
          </p:blipFill>
          <p:spPr bwMode="auto">
            <a:xfrm>
              <a:off x="2915816" y="1844824"/>
              <a:ext cx="2303795" cy="1854207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3023597" y="3690110"/>
              <a:ext cx="20882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ln w="1905"/>
                  <a:solidFill>
                    <a:srgbClr val="00B05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Росомаха</a:t>
              </a:r>
              <a:endParaRPr lang="ru-RU" sz="2400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0" y="3887111"/>
            <a:ext cx="3528161" cy="2749144"/>
            <a:chOff x="35611" y="3652509"/>
            <a:chExt cx="3528161" cy="2749144"/>
          </a:xfrm>
        </p:grpSpPr>
        <p:pic>
          <p:nvPicPr>
            <p:cNvPr id="2059" name="Picture 11" descr="http://brightwallpapers.com.ua/Uploads/17-11-2014/185b7204-0a19-41d5-914f-b4d9df712085/thumb2-17715d242217009795086489ff15b4fd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4791"/>
            <a:stretch/>
          </p:blipFill>
          <p:spPr bwMode="auto">
            <a:xfrm>
              <a:off x="395536" y="3652509"/>
              <a:ext cx="2808312" cy="2335066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35611" y="5939988"/>
              <a:ext cx="35281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ln w="1905"/>
                  <a:solidFill>
                    <a:srgbClr val="00B05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Бурый медведь</a:t>
              </a:r>
              <a:endParaRPr lang="ru-RU" sz="24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6019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b="1" spc="150" dirty="0" smtClean="0">
                <a:ln w="11430"/>
                <a:solidFill>
                  <a:srgbClr val="FFC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Млекопитающие открытых пространств</a:t>
            </a:r>
            <a:endParaRPr lang="ru-RU" b="1" spc="150" dirty="0">
              <a:ln w="11430"/>
              <a:solidFill>
                <a:srgbClr val="FFC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2267744" y="1628800"/>
            <a:ext cx="792088" cy="151216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176752" y="2976503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92D050"/>
                </a:solidFill>
              </a:rPr>
              <a:t>Копытные</a:t>
            </a:r>
            <a:endParaRPr lang="ru-RU" sz="2400" dirty="0">
              <a:solidFill>
                <a:srgbClr val="92D050"/>
              </a:solidFill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6156176" y="1607856"/>
            <a:ext cx="504056" cy="153311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490102" y="3008965"/>
            <a:ext cx="2340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92D050"/>
                </a:solidFill>
              </a:rPr>
              <a:t>Грызуны</a:t>
            </a:r>
            <a:endParaRPr lang="ru-RU" sz="2400" dirty="0">
              <a:solidFill>
                <a:srgbClr val="92D050"/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164414" y="3430418"/>
            <a:ext cx="4256924" cy="3331275"/>
            <a:chOff x="164414" y="3430418"/>
            <a:chExt cx="4256924" cy="3331275"/>
          </a:xfrm>
        </p:grpSpPr>
        <p:pic>
          <p:nvPicPr>
            <p:cNvPr id="3074" name="Picture 2" descr="http://www.uspenskoe-admin.ru/images/news/%D1%81%D0%B5%D0%BD%D1%82%D1%8F%D0%B1%D1%80%D1%8C_2014/%D0%B0%D0%BD%D1%82%D0%B8%D0%BB%D0%BE%D0%BF%D0%B0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414" y="3430418"/>
              <a:ext cx="4256924" cy="28438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528680" y="6300028"/>
              <a:ext cx="35283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ru-RU" sz="2400" b="1" spc="150" dirty="0" smtClean="0">
                  <a:ln w="11430"/>
                  <a:solidFill>
                    <a:srgbClr val="002060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Антилопа</a:t>
              </a:r>
              <a:endParaRPr lang="ru-RU" sz="2400" b="1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4932040" y="3470630"/>
            <a:ext cx="3812183" cy="3320802"/>
            <a:chOff x="4932040" y="3437772"/>
            <a:chExt cx="3812183" cy="3320802"/>
          </a:xfrm>
        </p:grpSpPr>
        <p:pic>
          <p:nvPicPr>
            <p:cNvPr id="3076" name="Picture 4" descr="http://www.domashniy-comfort.ru/images/stories/picture/homyak/hom_003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2040" y="3437772"/>
              <a:ext cx="3812183" cy="28591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5073935" y="6296909"/>
              <a:ext cx="35283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ru-RU" sz="2400" b="1" spc="150" dirty="0" smtClean="0">
                  <a:ln w="11430"/>
                  <a:solidFill>
                    <a:srgbClr val="002060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Хомяк</a:t>
              </a:r>
              <a:endParaRPr lang="ru-RU" sz="2400" b="1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0804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b="1" spc="150" dirty="0" smtClean="0">
                <a:ln w="11430"/>
                <a:solidFill>
                  <a:srgbClr val="FFC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Копытные млекопитающие</a:t>
            </a:r>
            <a:endParaRPr lang="ru-RU" b="1" spc="150" dirty="0">
              <a:ln w="11430"/>
              <a:solidFill>
                <a:srgbClr val="FFC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154912" y="2527810"/>
            <a:ext cx="3913032" cy="3447288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indent="0">
              <a:buNone/>
            </a:pPr>
            <a:r>
              <a:rPr lang="ru-RU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Признаки группы:</a:t>
            </a:r>
          </a:p>
          <a:p>
            <a:pPr marL="457200" indent="-457200">
              <a:buFont typeface="+mj-lt"/>
              <a:buAutoNum type="arabicPeriod"/>
            </a:pPr>
            <a:r>
              <a:rPr lang="ru-RU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Хорошие бегуны</a:t>
            </a:r>
          </a:p>
          <a:p>
            <a:pPr marL="457200" indent="-457200">
              <a:buFont typeface="+mj-lt"/>
              <a:buAutoNum type="arabicPeriod"/>
            </a:pPr>
            <a:r>
              <a:rPr lang="ru-RU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Острое зрение</a:t>
            </a:r>
          </a:p>
          <a:p>
            <a:pPr marL="457200" indent="-457200">
              <a:buFont typeface="+mj-lt"/>
              <a:buAutoNum type="arabicPeriod"/>
            </a:pPr>
            <a:r>
              <a:rPr lang="ru-RU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Не устраивают жилищ</a:t>
            </a:r>
          </a:p>
          <a:p>
            <a:pPr marL="457200" indent="-457200">
              <a:buFont typeface="+mj-lt"/>
              <a:buAutoNum type="arabicPeriod"/>
            </a:pPr>
            <a:r>
              <a:rPr lang="ru-RU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Растительноядные и хищники</a:t>
            </a:r>
          </a:p>
          <a:p>
            <a:pPr marL="457200" indent="-457200">
              <a:buFont typeface="+mj-lt"/>
              <a:buAutoNum type="arabicPeriod"/>
            </a:pPr>
            <a:endParaRPr lang="ru-RU" b="1" spc="150" dirty="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457200" indent="-457200">
              <a:buFont typeface="+mj-lt"/>
              <a:buAutoNum type="arabicPeriod"/>
            </a:pPr>
            <a:endParaRPr lang="ru-RU" b="1" spc="150" dirty="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457200" indent="-457200">
              <a:buFont typeface="+mj-lt"/>
              <a:buAutoNum type="arabicPeriod"/>
            </a:pPr>
            <a:endParaRPr lang="ru-RU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5505480" y="4375415"/>
            <a:ext cx="3672408" cy="2465704"/>
            <a:chOff x="4594647" y="4293096"/>
            <a:chExt cx="3672408" cy="2465704"/>
          </a:xfrm>
        </p:grpSpPr>
        <p:pic>
          <p:nvPicPr>
            <p:cNvPr id="4100" name="Picture 4" descr="http://jpghoto.ru/img/picture/Aug/16/cf3666d3e2e37ecaf22b2fb8c01b30de/1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9015" y="4293096"/>
              <a:ext cx="3143673" cy="198066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4594647" y="6297135"/>
              <a:ext cx="36724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ru-RU" sz="2400" b="1" spc="150" dirty="0" smtClean="0">
                  <a:ln w="11430"/>
                  <a:solidFill>
                    <a:srgbClr val="00B050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Сайгак</a:t>
              </a:r>
              <a:endParaRPr lang="ru-RU" sz="2400" b="1" spc="150" dirty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3539289" y="2426118"/>
            <a:ext cx="3672408" cy="2543283"/>
            <a:chOff x="3022811" y="1628800"/>
            <a:chExt cx="3672408" cy="2543283"/>
          </a:xfrm>
        </p:grpSpPr>
        <p:pic>
          <p:nvPicPr>
            <p:cNvPr id="4098" name="Picture 2" descr="http://static.hdw.eweb4.com/media/wallpapers_dl/1/90/896290-zebra-zoo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3848" y="1628800"/>
              <a:ext cx="3310336" cy="2068960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3022811" y="3710418"/>
              <a:ext cx="36724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ru-RU" sz="2400" b="1" spc="150" dirty="0" smtClean="0">
                  <a:ln w="11430"/>
                  <a:solidFill>
                    <a:srgbClr val="00B050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Зебра</a:t>
              </a:r>
              <a:endParaRPr lang="ru-RU" sz="2400" b="1" spc="150" dirty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6712209" y="1701657"/>
            <a:ext cx="2465679" cy="2793421"/>
            <a:chOff x="6579353" y="1357861"/>
            <a:chExt cx="2465679" cy="2793421"/>
          </a:xfrm>
        </p:grpSpPr>
        <p:pic>
          <p:nvPicPr>
            <p:cNvPr id="4102" name="Picture 6" descr="http://www.filthylucre.com/wp-content/uploads/2014/10/wild-horses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/>
            <a:stretch/>
          </p:blipFill>
          <p:spPr bwMode="auto">
            <a:xfrm>
              <a:off x="6732240" y="1357861"/>
              <a:ext cx="2159907" cy="2339899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6579353" y="3689617"/>
              <a:ext cx="24656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ru-RU" sz="2400" b="1" spc="150" dirty="0" smtClean="0">
                  <a:ln w="11430"/>
                  <a:solidFill>
                    <a:srgbClr val="00B050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Дикая лошадь</a:t>
              </a:r>
              <a:endParaRPr lang="ru-RU" sz="2400" b="1" spc="150" dirty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0504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b="1" spc="150" dirty="0" smtClean="0">
                <a:ln w="11430"/>
                <a:solidFill>
                  <a:srgbClr val="FFC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Грызуны</a:t>
            </a:r>
            <a:endParaRPr lang="ru-RU" b="1" spc="150" dirty="0">
              <a:ln w="11430"/>
              <a:solidFill>
                <a:srgbClr val="FFC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5004048" y="2374759"/>
            <a:ext cx="3822192" cy="3447288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indent="0">
              <a:buNone/>
            </a:pPr>
            <a:r>
              <a:rPr lang="ru-RU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Признаки группы:</a:t>
            </a:r>
          </a:p>
          <a:p>
            <a:pPr marL="457200" indent="-457200">
              <a:buFont typeface="+mj-lt"/>
              <a:buAutoNum type="arabicPeriod"/>
            </a:pPr>
            <a:r>
              <a:rPr lang="ru-RU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Высокая плодовитость</a:t>
            </a:r>
          </a:p>
          <a:p>
            <a:pPr marL="457200" indent="-457200">
              <a:buFont typeface="+mj-lt"/>
              <a:buAutoNum type="arabicPeriod"/>
            </a:pPr>
            <a:r>
              <a:rPr lang="ru-RU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Прожорливость</a:t>
            </a:r>
          </a:p>
          <a:p>
            <a:pPr marL="457200" indent="-457200">
              <a:buFont typeface="+mj-lt"/>
              <a:buAutoNum type="arabicPeriod"/>
            </a:pPr>
            <a:r>
              <a:rPr lang="ru-RU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Приспособляемость к различным условиям</a:t>
            </a:r>
          </a:p>
          <a:p>
            <a:pPr marL="0" indent="0">
              <a:buNone/>
            </a:pPr>
            <a:endParaRPr lang="ru-RU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-101694" y="3898788"/>
            <a:ext cx="2520280" cy="2759597"/>
            <a:chOff x="-148616" y="4032415"/>
            <a:chExt cx="2520280" cy="2759597"/>
          </a:xfrm>
        </p:grpSpPr>
        <p:pic>
          <p:nvPicPr>
            <p:cNvPr id="5124" name="Picture 4" descr="http://www.1zoom.ru/big2/456/282375-alexfas01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/>
            <a:stretch/>
          </p:blipFill>
          <p:spPr bwMode="auto">
            <a:xfrm>
              <a:off x="251520" y="4032415"/>
              <a:ext cx="1720009" cy="2297932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-148616" y="6330347"/>
              <a:ext cx="25202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ru-RU" sz="2400" b="1" spc="150" dirty="0" smtClean="0">
                  <a:ln w="11430"/>
                  <a:solidFill>
                    <a:schemeClr val="accent5">
                      <a:lumMod val="50000"/>
                    </a:schemeClr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Суслик</a:t>
              </a:r>
              <a:endParaRPr lang="ru-RU" sz="2400" b="1" spc="150" dirty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1355785" y="1440111"/>
            <a:ext cx="2376264" cy="2894801"/>
            <a:chOff x="215516" y="470823"/>
            <a:chExt cx="2376264" cy="3128416"/>
          </a:xfrm>
        </p:grpSpPr>
        <p:pic>
          <p:nvPicPr>
            <p:cNvPr id="5122" name="Picture 2" descr="http://popgun.ru/files/g/135/orig/3054532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470823"/>
              <a:ext cx="2160240" cy="265709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sp>
          <p:nvSpPr>
            <p:cNvPr id="8" name="TextBox 7"/>
            <p:cNvSpPr txBox="1"/>
            <p:nvPr/>
          </p:nvSpPr>
          <p:spPr>
            <a:xfrm>
              <a:off x="215516" y="3100317"/>
              <a:ext cx="2376264" cy="49892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ru-RU" sz="2400" b="1" spc="150" dirty="0" smtClean="0">
                  <a:ln w="11430"/>
                  <a:solidFill>
                    <a:schemeClr val="accent5">
                      <a:lumMod val="50000"/>
                    </a:schemeClr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Сурок</a:t>
              </a:r>
              <a:endParaRPr lang="ru-RU" sz="2400" b="1" spc="150" dirty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2021351" y="4300437"/>
            <a:ext cx="2819149" cy="2338469"/>
            <a:chOff x="2213015" y="4033021"/>
            <a:chExt cx="2819149" cy="2338469"/>
          </a:xfrm>
        </p:grpSpPr>
        <p:pic>
          <p:nvPicPr>
            <p:cNvPr id="5126" name="Picture 6" descr="http://www.rgo.ru/sites/default/files/styles/headimage/public/27.02.2015_tushkanchik_tanya_gendel_0.jpg?itok=ZlR5zD7B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3015" y="4033021"/>
              <a:ext cx="2819149" cy="187680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2416863" y="5909825"/>
              <a:ext cx="24114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ru-RU" sz="2400" b="1" spc="150" dirty="0" smtClean="0">
                  <a:ln w="11430"/>
                  <a:solidFill>
                    <a:schemeClr val="accent5">
                      <a:lumMod val="50000"/>
                    </a:schemeClr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Тушканчик</a:t>
              </a:r>
              <a:endParaRPr lang="ru-RU" sz="2400" b="1" spc="150" dirty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1189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abdb83d0-779d-445a-a542-78c4e7e32ea9">UX25FU4DC2SS-1091-43</_dlc_DocId>
    <_dlc_DocIdUrl xmlns="abdb83d0-779d-445a-a542-78c4e7e32ea9">
      <Url>http://www.eduportal44.ru/soligalich/shablon/distovz/_layouts/15/DocIdRedir.aspx?ID=UX25FU4DC2SS-1091-43</Url>
      <Description>UX25FU4DC2SS-1091-43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E2FDA0A9C4CCEC479B56CE4D4AF16EE7" ma:contentTypeVersion="0" ma:contentTypeDescription="Создание документа." ma:contentTypeScope="" ma:versionID="aae11195561734424dcd2925bf81c03e">
  <xsd:schema xmlns:xsd="http://www.w3.org/2001/XMLSchema" xmlns:xs="http://www.w3.org/2001/XMLSchema" xmlns:p="http://schemas.microsoft.com/office/2006/metadata/properties" xmlns:ns2="abdb83d0-779d-445a-a542-78c4e7e32ea9" targetNamespace="http://schemas.microsoft.com/office/2006/metadata/properties" ma:root="true" ma:fieldsID="89373a8871781f6ded44170290ae094e" ns2:_="">
    <xsd:import namespace="abdb83d0-779d-445a-a542-78c4e7e32ea9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db83d0-779d-445a-a542-78c4e7e32ea9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3CB4314-541D-48C2-AEA2-C129B4B7B5C2}"/>
</file>

<file path=customXml/itemProps2.xml><?xml version="1.0" encoding="utf-8"?>
<ds:datastoreItem xmlns:ds="http://schemas.openxmlformats.org/officeDocument/2006/customXml" ds:itemID="{5D276822-667C-499F-853B-D3DB1A6E9017}"/>
</file>

<file path=customXml/itemProps3.xml><?xml version="1.0" encoding="utf-8"?>
<ds:datastoreItem xmlns:ds="http://schemas.openxmlformats.org/officeDocument/2006/customXml" ds:itemID="{7EA7D73E-45DE-4DF0-9AE3-D52B6C9E6664}"/>
</file>

<file path=customXml/itemProps4.xml><?xml version="1.0" encoding="utf-8"?>
<ds:datastoreItem xmlns:ds="http://schemas.openxmlformats.org/officeDocument/2006/customXml" ds:itemID="{1796BBE0-B666-4BC7-B680-9EF979B6DD9D}"/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1359</TotalTime>
  <Words>285</Words>
  <Application>Microsoft Office PowerPoint</Application>
  <PresentationFormat>Экран (4:3)</PresentationFormat>
  <Paragraphs>113</Paragraphs>
  <Slides>17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Волна</vt:lpstr>
      <vt:lpstr>Презентация на тему: «Млекопитающие различных экосистем»</vt:lpstr>
      <vt:lpstr>Среды обитания млекопитающих</vt:lpstr>
      <vt:lpstr>Млекопитающие леса</vt:lpstr>
      <vt:lpstr>Древесные млекопитающие</vt:lpstr>
      <vt:lpstr>Наземно-древесные млекопитающие</vt:lpstr>
      <vt:lpstr>Наземные млекопитающие</vt:lpstr>
      <vt:lpstr>Млекопитающие открытых пространств</vt:lpstr>
      <vt:lpstr>Копытные млекопитающие</vt:lpstr>
      <vt:lpstr>Грызуны</vt:lpstr>
      <vt:lpstr>Подземные млекопитающие</vt:lpstr>
      <vt:lpstr>Признаки подземных млекопитающих</vt:lpstr>
      <vt:lpstr>Полуводные млекопитающие</vt:lpstr>
      <vt:lpstr>Млекопитающие водных экосистем</vt:lpstr>
      <vt:lpstr>Ластоногие млекопитающие</vt:lpstr>
      <vt:lpstr>Китообразные млекопитающие</vt:lpstr>
      <vt:lpstr>Животные, перемещающиеся по воздуху</vt:lpstr>
      <vt:lpstr>Признаки группы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тему: «Млекопитающие различных экосистем»</dc:title>
  <dc:creator>Пасечник Н.В.</dc:creator>
  <cp:lastModifiedBy>Admin</cp:lastModifiedBy>
  <cp:revision>71</cp:revision>
  <dcterms:created xsi:type="dcterms:W3CDTF">2016-12-16T15:52:38Z</dcterms:created>
  <dcterms:modified xsi:type="dcterms:W3CDTF">2018-04-18T06:51:16Z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0x010100E2FDA0A9C4CCEC479B56CE4D4AF16EE7</vt:lpwstr>
  </property>
  <property fmtid="{D5CDD505-2E9C-101B-9397-08002B2CF9AE}" pid="3" name="_dlc_DocIdItemGuid">
    <vt:lpwstr>953a4be8-b987-4752-9596-eb201e9b5c64</vt:lpwstr>
  </property>
</Properties>
</file>