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5" r:id="rId13"/>
    <p:sldId id="279" r:id="rId14"/>
    <p:sldId id="269" r:id="rId15"/>
    <p:sldId id="270" r:id="rId16"/>
    <p:sldId id="271" r:id="rId17"/>
    <p:sldId id="272" r:id="rId18"/>
    <p:sldId id="273" r:id="rId19"/>
    <p:sldId id="268" r:id="rId20"/>
    <p:sldId id="274" r:id="rId21"/>
    <p:sldId id="275" r:id="rId22"/>
    <p:sldId id="277" r:id="rId23"/>
    <p:sldId id="276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AD4C-05AD-4095-BB68-BA1305589238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2B1D-C858-4761-B23D-F75C3746CC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AD4C-05AD-4095-BB68-BA1305589238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2B1D-C858-4761-B23D-F75C3746CC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AD4C-05AD-4095-BB68-BA1305589238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2B1D-C858-4761-B23D-F75C3746CC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AD4C-05AD-4095-BB68-BA1305589238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2B1D-C858-4761-B23D-F75C3746CC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AD4C-05AD-4095-BB68-BA1305589238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2B1D-C858-4761-B23D-F75C3746CC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AD4C-05AD-4095-BB68-BA1305589238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2B1D-C858-4761-B23D-F75C3746CC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AD4C-05AD-4095-BB68-BA1305589238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2B1D-C858-4761-B23D-F75C3746CC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AD4C-05AD-4095-BB68-BA1305589238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2B1D-C858-4761-B23D-F75C3746CC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AD4C-05AD-4095-BB68-BA1305589238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2B1D-C858-4761-B23D-F75C3746CC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AD4C-05AD-4095-BB68-BA1305589238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2B1D-C858-4761-B23D-F75C3746CC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AD4C-05AD-4095-BB68-BA1305589238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2B1D-C858-4761-B23D-F75C3746CC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AD4C-05AD-4095-BB68-BA1305589238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D2B1D-C858-4761-B23D-F75C3746CCC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4.bp.blogspot.com/-ZG9SoztNTb0/T3lIVgso8II/AAAAAAAADPs/OfocjArd1w0/s1600/325ec4818aee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4.bp.blogspot.com/-ZG9SoztNTb0/T3lIVgso8II/AAAAAAAADPs/OfocjArd1w0/s1600/325ec4818aee.png"/>
          <p:cNvPicPr>
            <a:picLocks noChangeAspect="1" noChangeArrowheads="1"/>
          </p:cNvPicPr>
          <p:nvPr/>
        </p:nvPicPr>
        <p:blipFill>
          <a:blip r:embed="rId2" r:link="rId3" cstate="print"/>
          <a:srcRect t="1471"/>
          <a:stretch>
            <a:fillRect/>
          </a:stretch>
        </p:blipFill>
        <p:spPr bwMode="auto">
          <a:xfrm>
            <a:off x="539552" y="692696"/>
            <a:ext cx="5832648" cy="660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105400"/>
            <a:ext cx="4283968" cy="175260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Юсова</a:t>
            </a:r>
            <a:r>
              <a:rPr lang="ru-RU" sz="2400" b="1" dirty="0" smtClean="0">
                <a:solidFill>
                  <a:schemeClr val="bg1"/>
                </a:solidFill>
              </a:rPr>
              <a:t> С.Л.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</a:rPr>
              <a:t>читель биологии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МКОУ «</a:t>
            </a:r>
            <a:r>
              <a:rPr lang="ru-RU" sz="2400" b="1" dirty="0" err="1" smtClean="0">
                <a:solidFill>
                  <a:schemeClr val="bg1"/>
                </a:solidFill>
              </a:rPr>
              <a:t>Солигаличская</a:t>
            </a:r>
            <a:r>
              <a:rPr lang="ru-RU" sz="2400" b="1" dirty="0" smtClean="0">
                <a:solidFill>
                  <a:schemeClr val="bg1"/>
                </a:solidFill>
              </a:rPr>
              <a:t> СОШ»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Класс Птицы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Скелет птиц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628800"/>
            <a:ext cx="584299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Прочный и легкий, т.к. полости костей заполнены воздухом.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Грудная кость имеет большой гребень –</a:t>
            </a:r>
            <a:r>
              <a:rPr lang="ru-RU" b="1" u="sng" dirty="0" smtClean="0">
                <a:solidFill>
                  <a:schemeClr val="bg1"/>
                </a:solidFill>
              </a:rPr>
              <a:t>киль.</a:t>
            </a:r>
            <a:r>
              <a:rPr lang="ru-RU" dirty="0" smtClean="0">
                <a:solidFill>
                  <a:schemeClr val="bg1"/>
                </a:solidFill>
              </a:rPr>
              <a:t> К нему прикрепляются мощные мышцы, опускающие и поднимающие крылья.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Хвостовой отдел укорочен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s://ds03.infourok.ru/uploads/ex/0413/000497f2-ceac1d77/hello_html_2efbb3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92696"/>
            <a:ext cx="2526162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Скелет птиц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2132856"/>
            <a:ext cx="5842992" cy="45259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20297" r="23353" b="14735"/>
          <a:stretch>
            <a:fillRect/>
          </a:stretch>
        </p:blipFill>
        <p:spPr bwMode="auto">
          <a:xfrm>
            <a:off x="683568" y="1412776"/>
            <a:ext cx="7560840" cy="514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Питание птиц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484784"/>
            <a:ext cx="7848872" cy="45259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Питаются разнообразной растительной и животной пищей, в большом количестве, т.к. интенсивный обмен веществ.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Захватывают и удерживают  пищу клювом.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Перетирание и измельчение пищи происходит в желудке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Переваривается пища быстро-  облегчает вес птицы , что имеет значение для полета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s://ds03.infourok.ru/uploads/ex/0413/000497f2-ceac1d77/hello_html_2efbb3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1835696" cy="191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Разнообразие клювов птиц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934" t="23205" r="22936" b="19681"/>
          <a:stretch>
            <a:fillRect/>
          </a:stretch>
        </p:blipFill>
        <p:spPr bwMode="auto">
          <a:xfrm>
            <a:off x="397593" y="1412775"/>
            <a:ext cx="8494887" cy="50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Пищеварительная система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2132856"/>
            <a:ext cx="5842992" cy="45259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20297" r="23353" b="15719"/>
          <a:stretch>
            <a:fillRect/>
          </a:stretch>
        </p:blipFill>
        <p:spPr bwMode="auto">
          <a:xfrm>
            <a:off x="753360" y="1484784"/>
            <a:ext cx="74910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Дыхательная система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2132856"/>
            <a:ext cx="6840760" cy="41764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Легкие.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Воздушные мешки, во много раз превышают легкие по объему.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-Как осуществляется дыхание птиц?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(стр. 118 учебника)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s://ds03.infourok.ru/uploads/ex/0413/000497f2-ceac1d77/hello_html_2efbb3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92696"/>
            <a:ext cx="2526162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Дыхательная система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2132856"/>
            <a:ext cx="5842992" cy="45259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20297" r="22800" b="16704"/>
          <a:stretch>
            <a:fillRect/>
          </a:stretch>
        </p:blipFill>
        <p:spPr bwMode="auto">
          <a:xfrm>
            <a:off x="683568" y="1700807"/>
            <a:ext cx="7704856" cy="503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Кровеносная система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340769"/>
            <a:ext cx="8136904" cy="26642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Четырехкамерное сердце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Два круга кровообращения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Артериальная кровь не смешивается с венозной, поступает ко всем внутренним органам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s://ds03.infourok.ru/uploads/ex/0413/000497f2-ceac1d77/hello_html_2efbb3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838" y="548680"/>
            <a:ext cx="2526162" cy="2636912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2964" t="21281" r="22800" b="17688"/>
          <a:stretch>
            <a:fillRect/>
          </a:stretch>
        </p:blipFill>
        <p:spPr bwMode="auto">
          <a:xfrm>
            <a:off x="2339752" y="3645024"/>
            <a:ext cx="443894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Органы выделения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2132857"/>
            <a:ext cx="5842992" cy="309634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Почки.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Мочевой пузырь отсутствует.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Моча выделяется часто, что также облегчает вес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s://ds03.infourok.ru/uploads/ex/0413/000497f2-ceac1d77/hello_html_2efbb3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92696"/>
            <a:ext cx="2526162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Нервная система и органы чувств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2132856"/>
            <a:ext cx="3528392" cy="331236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Головной мозг, зрение , обоняние, слух развиты значительно сильнее, чем у пресмыкающихся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20297" r="24460" b="17688"/>
          <a:stretch>
            <a:fillRect/>
          </a:stretch>
        </p:blipFill>
        <p:spPr bwMode="auto">
          <a:xfrm>
            <a:off x="3635896" y="2276872"/>
            <a:ext cx="527929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Класс Птицы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Самый многочисленный класс наземных позвоночных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3165" t="24497" r="26743" b="21409"/>
          <a:stretch>
            <a:fillRect/>
          </a:stretch>
        </p:blipFill>
        <p:spPr bwMode="auto">
          <a:xfrm>
            <a:off x="683568" y="2852936"/>
            <a:ext cx="60486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s://ds03.infourok.ru/uploads/ex/0413/000497f2-ceac1d77/hello_html_2efbb3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92696"/>
            <a:ext cx="2526162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Размножение  птиц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1628800"/>
            <a:ext cx="584299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Имеет сезонную зависимость.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 большинства размножение начинается весной, когда достаточно корма для птенцов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Птицы занимают гнездовую территорию, ищут себе пару, строят гнезда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Гнезда служат для защиты кладки яиц от хищников и непогоды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Некоторые птицы не строят гнезд (пингвины, кайры)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s://ds03.infourok.ru/uploads/ex/0413/000497f2-ceac1d77/hello_html_2efbb3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92696"/>
            <a:ext cx="2526162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Разнообразие гнезд птиц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343" t="20549" r="29760" b="20274"/>
          <a:stretch>
            <a:fillRect/>
          </a:stretch>
        </p:blipFill>
        <p:spPr bwMode="auto">
          <a:xfrm>
            <a:off x="827584" y="1196752"/>
            <a:ext cx="3456384" cy="274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22882" t="23423" r="23435" b="19485"/>
          <a:stretch>
            <a:fillRect/>
          </a:stretch>
        </p:blipFill>
        <p:spPr bwMode="auto">
          <a:xfrm>
            <a:off x="4679504" y="4049688"/>
            <a:ext cx="44644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 l="28970" t="22438" r="23988" b="19485"/>
          <a:stretch>
            <a:fillRect/>
          </a:stretch>
        </p:blipFill>
        <p:spPr bwMode="auto">
          <a:xfrm>
            <a:off x="251520" y="3933057"/>
            <a:ext cx="4176464" cy="29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 l="32290" t="24407" r="22882" b="20469"/>
          <a:stretch>
            <a:fillRect/>
          </a:stretch>
        </p:blipFill>
        <p:spPr bwMode="auto">
          <a:xfrm>
            <a:off x="4716016" y="1196752"/>
            <a:ext cx="416617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Скелет птиц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2132856"/>
            <a:ext cx="5842992" cy="45259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6" name="Picture 4" descr="https://fs3.ppt4web.ru/images/135901/204892/640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Происхождение птиц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340768"/>
            <a:ext cx="8028384" cy="22322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начале мезозоя от древних рептилий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 l="21857" t="22266" r="22800" b="15719"/>
          <a:stretch>
            <a:fillRect/>
          </a:stretch>
        </p:blipFill>
        <p:spPr bwMode="auto">
          <a:xfrm>
            <a:off x="971600" y="2060848"/>
            <a:ext cx="72008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Тетрадь-тренажёр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35696" y="2332037"/>
            <a:ext cx="4834880" cy="253712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С.46-№19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С.61 -№ 6,7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s://ds03.infourok.ru/uploads/ex/0413/000497f2-ceac1d77/hello_html_2efbb3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92696"/>
            <a:ext cx="2526162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2332037"/>
            <a:ext cx="7128792" cy="361724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Параграф 44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Вопросы с.119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Сообщения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Лесные птицы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Птицы открытых пространств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Птицы водоемов и побережий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s://ds03.infourok.ru/uploads/ex/0413/000497f2-ceac1d77/hello_html_2efbb3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92696"/>
            <a:ext cx="2526162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Основные признаки птиц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Теплокровные (40 градусов)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Тело  покрыто перьями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Передние конечности-крылья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Интенсивный обмен веществ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Совершают длительные миграции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s://ds03.infourok.ru/uploads/ex/0413/000497f2-ceac1d77/hello_html_2efbb3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92696"/>
            <a:ext cx="2526162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Особенности внешнего строения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1412776"/>
            <a:ext cx="7787208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Обтекаемая форма тела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Шея гибкая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Челюсти видоизменены в клюв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Зубов нет - важное приспособление к полету, облегчающее вес головы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Ближе к затылку –ушные углубления, на дне которых барабанная перепонка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Глаза круглой формы ,защищены верхними и нижними веками, имеется третье веко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Кожа сухая , тонкая, покрыта перьями, лишена желез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Имеется только копчиковая железа  , она выделяет жир, который смазывает перья и обеспечивает водонепроницаемость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s://ds03.infourok.ru/uploads/ex/0413/000497f2-ceac1d77/hello_html_2efbb3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3862" y="0"/>
            <a:ext cx="2310138" cy="2411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Внешнее строение птицы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20297" r="23906" b="17688"/>
          <a:stretch>
            <a:fillRect/>
          </a:stretch>
        </p:blipFill>
        <p:spPr bwMode="auto">
          <a:xfrm>
            <a:off x="611560" y="1655803"/>
            <a:ext cx="7632848" cy="50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Строение перьев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220072" y="2348880"/>
            <a:ext cx="3744416" cy="430993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Снаружи тело покрыто </a:t>
            </a:r>
            <a:r>
              <a:rPr lang="ru-RU" b="1" dirty="0" smtClean="0">
                <a:solidFill>
                  <a:schemeClr val="bg1"/>
                </a:solidFill>
              </a:rPr>
              <a:t>контурными перьями</a:t>
            </a:r>
            <a:r>
              <a:rPr lang="ru-RU" dirty="0" smtClean="0">
                <a:solidFill>
                  <a:schemeClr val="bg1"/>
                </a:solidFill>
              </a:rPr>
              <a:t>, состоящими из </a:t>
            </a:r>
            <a:r>
              <a:rPr lang="ru-RU" u="sng" dirty="0" smtClean="0">
                <a:solidFill>
                  <a:schemeClr val="bg1"/>
                </a:solidFill>
              </a:rPr>
              <a:t>стержня</a:t>
            </a:r>
            <a:r>
              <a:rPr lang="ru-RU" dirty="0" smtClean="0">
                <a:solidFill>
                  <a:schemeClr val="bg1"/>
                </a:solidFill>
              </a:rPr>
              <a:t> и опахала. Опахало образовано тонкими и узкими бородками, от которых отходят более мелкие бородки с крючочками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s://ds03.infourok.ru/uploads/ex/0413/000497f2-ceac1d77/hello_html_2efbb3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2656"/>
            <a:ext cx="2195736" cy="2292000"/>
          </a:xfrm>
          <a:prstGeom prst="rect">
            <a:avLst/>
          </a:prstGeom>
          <a:noFill/>
        </p:spPr>
      </p:pic>
      <p:pic>
        <p:nvPicPr>
          <p:cNvPr id="17410" name="Picture 2" descr="http://900igr.net/up/datas/123931/005.jpg"/>
          <p:cNvPicPr>
            <a:picLocks noChangeAspect="1" noChangeArrowheads="1"/>
          </p:cNvPicPr>
          <p:nvPr/>
        </p:nvPicPr>
        <p:blipFill>
          <a:blip r:embed="rId3" cstate="print"/>
          <a:srcRect l="18374" t="27637" r="16264" b="3064"/>
          <a:stretch>
            <a:fillRect/>
          </a:stretch>
        </p:blipFill>
        <p:spPr bwMode="auto">
          <a:xfrm>
            <a:off x="251520" y="1844824"/>
            <a:ext cx="4618331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Типы контурных перьев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5013176"/>
            <a:ext cx="8568952" cy="154503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Маховые перья </a:t>
            </a:r>
            <a:r>
              <a:rPr lang="ru-RU" dirty="0" smtClean="0">
                <a:solidFill>
                  <a:schemeClr val="bg1"/>
                </a:solidFill>
              </a:rPr>
              <a:t>–для полета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Рулевые</a:t>
            </a:r>
            <a:r>
              <a:rPr lang="ru-RU" dirty="0" smtClean="0">
                <a:solidFill>
                  <a:schemeClr val="bg1"/>
                </a:solidFill>
              </a:rPr>
              <a:t> ( в хвосте) –маневренность, при взлете и посадке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Кроющие (покровные) </a:t>
            </a:r>
            <a:r>
              <a:rPr lang="ru-RU" dirty="0" smtClean="0">
                <a:solidFill>
                  <a:schemeClr val="bg1"/>
                </a:solidFill>
              </a:rPr>
              <a:t>–защита от повреждений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s://ds03.infourok.ru/uploads/ex/0413/000497f2-ceac1d77/hello_html_2efbb3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2656"/>
            <a:ext cx="1517641" cy="1584176"/>
          </a:xfrm>
          <a:prstGeom prst="rect">
            <a:avLst/>
          </a:prstGeom>
          <a:noFill/>
        </p:spPr>
      </p:pic>
      <p:pic>
        <p:nvPicPr>
          <p:cNvPr id="16386" name="Picture 2" descr="https://ds02.infourok.ru/uploads/ex/0b36/00006cdd-a905d519/6/img4.jpg"/>
          <p:cNvPicPr>
            <a:picLocks noChangeAspect="1" noChangeArrowheads="1"/>
          </p:cNvPicPr>
          <p:nvPr/>
        </p:nvPicPr>
        <p:blipFill>
          <a:blip r:embed="rId3" cstate="print"/>
          <a:srcRect l="29925" t="17450" r="3139" b="19551"/>
          <a:stretch>
            <a:fillRect/>
          </a:stretch>
        </p:blipFill>
        <p:spPr bwMode="auto">
          <a:xfrm>
            <a:off x="1475656" y="1268760"/>
            <a:ext cx="520257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Пуховые перья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Расположены под контурными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Мелкие , с мягким опахалом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Защищают от охлаждения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 некоторых есть пух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s://ds03.infourok.ru/uploads/ex/0413/000497f2-ceac1d77/hello_html_2efbb3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526162" cy="2636912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61150" t="25219" r="25014" b="21625"/>
          <a:stretch>
            <a:fillRect/>
          </a:stretch>
        </p:blipFill>
        <p:spPr bwMode="auto">
          <a:xfrm>
            <a:off x="6156176" y="278092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Линька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2132856"/>
            <a:ext cx="5842992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Периодически птицы обновляют свой перьевой покров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0" name="Picture 4" descr="https://ds03.infourok.ru/uploads/ex/0413/000497f2-ceac1d77/hello_html_2efbb3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92696"/>
            <a:ext cx="2526162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FDA0A9C4CCEC479B56CE4D4AF16EE7" ma:contentTypeVersion="0" ma:contentTypeDescription="Создание документа." ma:contentTypeScope="" ma:versionID="aae11195561734424dcd2925bf81c03e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9373a8871781f6ded44170290ae094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UX25FU4DC2SS-1091-40</_dlc_DocId>
    <_dlc_DocIdUrl xmlns="abdb83d0-779d-445a-a542-78c4e7e32ea9">
      <Url>http://www.eduportal44.ru/soligalich/shablon/distovz/_layouts/15/DocIdRedir.aspx?ID=UX25FU4DC2SS-1091-40</Url>
      <Description>UX25FU4DC2SS-1091-40</Description>
    </_dlc_DocIdUrl>
  </documentManagement>
</p:properties>
</file>

<file path=customXml/itemProps1.xml><?xml version="1.0" encoding="utf-8"?>
<ds:datastoreItem xmlns:ds="http://schemas.openxmlformats.org/officeDocument/2006/customXml" ds:itemID="{6697EB68-DCF7-4CB8-9CD5-1EBE011F775A}"/>
</file>

<file path=customXml/itemProps2.xml><?xml version="1.0" encoding="utf-8"?>
<ds:datastoreItem xmlns:ds="http://schemas.openxmlformats.org/officeDocument/2006/customXml" ds:itemID="{CEB3CB5D-1E26-4D00-A696-73780F6A4943}"/>
</file>

<file path=customXml/itemProps3.xml><?xml version="1.0" encoding="utf-8"?>
<ds:datastoreItem xmlns:ds="http://schemas.openxmlformats.org/officeDocument/2006/customXml" ds:itemID="{2EAC3718-D426-4B20-B12B-F140B480E6C6}"/>
</file>

<file path=customXml/itemProps4.xml><?xml version="1.0" encoding="utf-8"?>
<ds:datastoreItem xmlns:ds="http://schemas.openxmlformats.org/officeDocument/2006/customXml" ds:itemID="{4100FDCA-DB39-4797-9EBD-E6E6CBE814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451</Words>
  <Application>Microsoft Office PowerPoint</Application>
  <PresentationFormat>Экран (4:3)</PresentationFormat>
  <Paragraphs>83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Класс Птицы</vt:lpstr>
      <vt:lpstr>Класс Птицы</vt:lpstr>
      <vt:lpstr>Основные признаки птиц</vt:lpstr>
      <vt:lpstr>Особенности внешнего строения</vt:lpstr>
      <vt:lpstr>Внешнее строение птицы</vt:lpstr>
      <vt:lpstr>Строение перьев</vt:lpstr>
      <vt:lpstr>Типы контурных перьев</vt:lpstr>
      <vt:lpstr>Пуховые перья</vt:lpstr>
      <vt:lpstr>Линька</vt:lpstr>
      <vt:lpstr>Скелет птиц </vt:lpstr>
      <vt:lpstr>Скелет птиц</vt:lpstr>
      <vt:lpstr>Питание птиц</vt:lpstr>
      <vt:lpstr>Разнообразие клювов птиц</vt:lpstr>
      <vt:lpstr>Пищеварительная система</vt:lpstr>
      <vt:lpstr>Дыхательная система</vt:lpstr>
      <vt:lpstr>Дыхательная система</vt:lpstr>
      <vt:lpstr>Кровеносная система</vt:lpstr>
      <vt:lpstr>Органы выделения</vt:lpstr>
      <vt:lpstr>Нервная система и органы чувств</vt:lpstr>
      <vt:lpstr>Размножение  птиц</vt:lpstr>
      <vt:lpstr>Разнообразие гнезд птиц</vt:lpstr>
      <vt:lpstr>Скелет птиц</vt:lpstr>
      <vt:lpstr>Происхождение птиц</vt:lpstr>
      <vt:lpstr>Тетрадь-тренажёр</vt:lpstr>
      <vt:lpstr>Домашнее задание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Птицы</dc:title>
  <dc:creator>рс1</dc:creator>
  <cp:lastModifiedBy>рс1</cp:lastModifiedBy>
  <cp:revision>1</cp:revision>
  <dcterms:created xsi:type="dcterms:W3CDTF">2018-04-04T16:18:02Z</dcterms:created>
  <dcterms:modified xsi:type="dcterms:W3CDTF">2018-04-04T17:50:20Z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0x010100E2FDA0A9C4CCEC479B56CE4D4AF16EE7</vt:lpwstr>
  </property>
  <property fmtid="{D5CDD505-2E9C-101B-9397-08002B2CF9AE}" pid="3" name="_dlc_DocIdItemGuid">
    <vt:lpwstr>ed4055b5-8000-4d6f-bb05-87c065112931</vt:lpwstr>
  </property>
</Properties>
</file>