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8" r:id="rId13"/>
    <p:sldId id="269" r:id="rId14"/>
    <p:sldId id="271" r:id="rId15"/>
    <p:sldId id="270" r:id="rId16"/>
    <p:sldId id="267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6FD4B2F-F5B5-413A-AA1D-6DEDA33A96F3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7D8470-6236-49F1-9DE8-6B330D2928F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7020272" cy="1894362"/>
          </a:xfrm>
        </p:spPr>
        <p:txBody>
          <a:bodyPr>
            <a:noAutofit/>
          </a:bodyPr>
          <a:lstStyle/>
          <a:p>
            <a: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Класс Однодольные.</a:t>
            </a:r>
            <a:b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endParaRPr lang="ru-RU" sz="4400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3554" name="Picture 2" descr="http://allfons.ru/large/201401/28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348880"/>
            <a:ext cx="604634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700808"/>
            <a:ext cx="7823720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Соцветия – метелка, сложный колос, початок</a:t>
            </a:r>
            <a:endParaRPr lang="ru-RU" dirty="0"/>
          </a:p>
        </p:txBody>
      </p:sp>
      <p:pic>
        <p:nvPicPr>
          <p:cNvPr id="34818" name="Picture 2" descr="http://cf.ppt-online.org/files/slide/a/ah3Yv7DuXIZz4OrWeV18QgB9TxnUFKbmoSdHJq/slide-48.jpg"/>
          <p:cNvPicPr>
            <a:picLocks noChangeAspect="1" noChangeArrowheads="1"/>
          </p:cNvPicPr>
          <p:nvPr/>
        </p:nvPicPr>
        <p:blipFill>
          <a:blip r:embed="rId2" cstate="print"/>
          <a:srcRect t="14642" r="1168"/>
          <a:stretch>
            <a:fillRect/>
          </a:stretch>
        </p:blipFill>
        <p:spPr bwMode="auto">
          <a:xfrm>
            <a:off x="971600" y="2660104"/>
            <a:ext cx="6480720" cy="4197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700808"/>
            <a:ext cx="6048672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Плод односемянный - </a:t>
            </a:r>
            <a:r>
              <a:rPr lang="ru-RU" b="1" dirty="0" smtClean="0"/>
              <a:t>зерновка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 cstate="print"/>
          <a:srcRect l="30992" t="15749" r="30821" b="18673"/>
          <a:stretch>
            <a:fillRect/>
          </a:stretch>
        </p:blipFill>
        <p:spPr bwMode="auto">
          <a:xfrm>
            <a:off x="2267744" y="2420888"/>
            <a:ext cx="4104456" cy="396286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16824" cy="17281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Корневая система мочковатая;</a:t>
            </a:r>
          </a:p>
          <a:p>
            <a:r>
              <a:rPr lang="ru-RU" dirty="0" smtClean="0"/>
              <a:t>Одни образуют корневища, другие  растут пучками-дерновинами</a:t>
            </a: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 l="23989" t="22438" r="23435" b="28344"/>
          <a:stretch>
            <a:fillRect/>
          </a:stretch>
        </p:blipFill>
        <p:spPr bwMode="auto">
          <a:xfrm>
            <a:off x="1331640" y="3429000"/>
            <a:ext cx="6048672" cy="31835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16824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Параллельное жилкование листьев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23435" t="24406" r="25649" b="23422"/>
          <a:stretch>
            <a:fillRect/>
          </a:stretch>
        </p:blipFill>
        <p:spPr bwMode="auto">
          <a:xfrm>
            <a:off x="1115616" y="2492896"/>
            <a:ext cx="6624736" cy="38164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16824" cy="100811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Листья  длинные, сидячие, расположены поочередно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9313" r="25013" b="19657"/>
          <a:stretch>
            <a:fillRect/>
          </a:stretch>
        </p:blipFill>
        <p:spPr bwMode="auto">
          <a:xfrm>
            <a:off x="1547664" y="2708920"/>
            <a:ext cx="5400600" cy="36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16824" cy="8640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 smtClean="0"/>
              <a:t>Стебель полый, разделен узлами на междоузлия. Такой стебель называется </a:t>
            </a:r>
            <a:r>
              <a:rPr lang="ru-RU" b="1" dirty="0" smtClean="0"/>
              <a:t>соломина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 l="23435" t="20469" r="26203" b="20469"/>
          <a:stretch>
            <a:fillRect/>
          </a:stretch>
        </p:blipFill>
        <p:spPr bwMode="auto">
          <a:xfrm>
            <a:off x="1475656" y="2780928"/>
            <a:ext cx="5904656" cy="389318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Жизненные формы 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2132856"/>
            <a:ext cx="3034680" cy="22608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Травянистые растения</a:t>
            </a:r>
          </a:p>
          <a:p>
            <a:r>
              <a:rPr lang="ru-RU" dirty="0" smtClean="0"/>
              <a:t>Древесные растения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37906" t="20297" r="24460" b="28516"/>
          <a:stretch>
            <a:fillRect/>
          </a:stretch>
        </p:blipFill>
        <p:spPr bwMode="auto">
          <a:xfrm>
            <a:off x="3635896" y="1772816"/>
            <a:ext cx="48965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8064" y="566124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Бамбук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347864" y="1772816"/>
            <a:ext cx="1738536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/>
              <a:t>Степи</a:t>
            </a:r>
            <a:endParaRPr lang="ru-RU" b="1" dirty="0"/>
          </a:p>
        </p:txBody>
      </p:sp>
      <p:pic>
        <p:nvPicPr>
          <p:cNvPr id="41986" name="Picture 2" descr="http://photo-zhurnal.ru/images/942751_rastenie-tipch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3848878" cy="2520280"/>
          </a:xfrm>
          <a:prstGeom prst="rect">
            <a:avLst/>
          </a:prstGeom>
          <a:noFill/>
        </p:spPr>
      </p:pic>
      <p:pic>
        <p:nvPicPr>
          <p:cNvPr id="41988" name="Picture 4" descr="http://lavr.tk/wp-content/uploads/2016/03/Stipacapill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08920"/>
            <a:ext cx="3619128" cy="2664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8" y="55892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Типчак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6096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Ковыль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 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Тимофеевка</a:t>
            </a:r>
            <a:endParaRPr lang="ru-RU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18329" r="25567" b="19657"/>
          <a:stretch>
            <a:fillRect/>
          </a:stretch>
        </p:blipFill>
        <p:spPr bwMode="auto">
          <a:xfrm>
            <a:off x="1403648" y="1700808"/>
            <a:ext cx="65527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9313" r="25013" b="20641"/>
          <a:stretch>
            <a:fillRect/>
          </a:stretch>
        </p:blipFill>
        <p:spPr bwMode="auto">
          <a:xfrm>
            <a:off x="1403648" y="1628800"/>
            <a:ext cx="66967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61653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Пырей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71600" y="2708920"/>
            <a:ext cx="6953200" cy="15407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11 тыс. видов</a:t>
            </a:r>
          </a:p>
          <a:p>
            <a:r>
              <a:rPr lang="ru-RU" dirty="0" smtClean="0"/>
              <a:t>К злакам принадлежат основные зерновые культуры- пшеница, рожь, рис, кукуруза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60212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Овсянница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2372" t="18329" r="29722" b="21625"/>
          <a:stretch>
            <a:fillRect/>
          </a:stretch>
        </p:blipFill>
        <p:spPr bwMode="auto">
          <a:xfrm>
            <a:off x="2555776" y="1484784"/>
            <a:ext cx="49320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18329" r="23906" b="20641"/>
          <a:stretch>
            <a:fillRect/>
          </a:stretch>
        </p:blipFill>
        <p:spPr bwMode="auto">
          <a:xfrm>
            <a:off x="1331640" y="1916832"/>
            <a:ext cx="664680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Мятлик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 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Лисохвост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32925" t="18329" r="32762" b="20641"/>
          <a:stretch>
            <a:fillRect/>
          </a:stretch>
        </p:blipFill>
        <p:spPr bwMode="auto">
          <a:xfrm>
            <a:off x="2699792" y="1484784"/>
            <a:ext cx="446449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18329" r="22800" b="19657"/>
          <a:stretch>
            <a:fillRect/>
          </a:stretch>
        </p:blipFill>
        <p:spPr bwMode="auto">
          <a:xfrm>
            <a:off x="1547664" y="1556792"/>
            <a:ext cx="69847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 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Ежа сборная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4071" t="18329" r="24460" b="19657"/>
          <a:stretch>
            <a:fillRect/>
          </a:stretch>
        </p:blipFill>
        <p:spPr bwMode="auto">
          <a:xfrm>
            <a:off x="1259632" y="1772816"/>
            <a:ext cx="66967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Кострец безостый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1954560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/>
              <a:t>Луга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3517" t="20297" r="23906" b="22610"/>
          <a:stretch>
            <a:fillRect/>
          </a:stretch>
        </p:blipFill>
        <p:spPr bwMode="auto">
          <a:xfrm>
            <a:off x="1259632" y="1772816"/>
            <a:ext cx="68407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Дикорастущие </a:t>
            </a:r>
            <a:b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61653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Тростник обыкновенный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2664296" cy="4606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/>
              <a:t>Берега водоемов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Роль дикорастущих злаков в жизни человека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18367" r="22720" b="18174"/>
          <a:stretch>
            <a:fillRect/>
          </a:stretch>
        </p:blipFill>
        <p:spPr bwMode="auto">
          <a:xfrm>
            <a:off x="683568" y="1772816"/>
            <a:ext cx="7313677" cy="474747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Культурные 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растения семейства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204864"/>
            <a:ext cx="2170584" cy="324036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Рожь;</a:t>
            </a:r>
          </a:p>
          <a:p>
            <a:r>
              <a:rPr lang="ru-RU" dirty="0" smtClean="0"/>
              <a:t>Пшеница;</a:t>
            </a:r>
          </a:p>
          <a:p>
            <a:r>
              <a:rPr lang="ru-RU" dirty="0" smtClean="0"/>
              <a:t>Рис;</a:t>
            </a:r>
          </a:p>
          <a:p>
            <a:r>
              <a:rPr lang="ru-RU" dirty="0" smtClean="0"/>
              <a:t>Ячмень;</a:t>
            </a:r>
          </a:p>
          <a:p>
            <a:r>
              <a:rPr lang="ru-RU" dirty="0" smtClean="0"/>
              <a:t>Кукуруза;</a:t>
            </a:r>
          </a:p>
          <a:p>
            <a:r>
              <a:rPr lang="ru-RU" dirty="0" smtClean="0"/>
              <a:t>Просо;</a:t>
            </a:r>
          </a:p>
          <a:p>
            <a:r>
              <a:rPr lang="ru-RU" dirty="0" smtClean="0"/>
              <a:t>Овес</a:t>
            </a: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9314" r="22247" b="22610"/>
          <a:stretch>
            <a:fillRect/>
          </a:stretch>
        </p:blipFill>
        <p:spPr bwMode="auto">
          <a:xfrm>
            <a:off x="3059832" y="1628800"/>
            <a:ext cx="54006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37271" t="17516" r="23435" b="24407"/>
          <a:stretch>
            <a:fillRect/>
          </a:stretch>
        </p:blipFill>
        <p:spPr bwMode="auto">
          <a:xfrm>
            <a:off x="2857233" y="1556792"/>
            <a:ext cx="560319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 l="23989" t="18500" r="23435" b="16532"/>
          <a:stretch>
            <a:fillRect/>
          </a:stretch>
        </p:blipFill>
        <p:spPr bwMode="auto">
          <a:xfrm>
            <a:off x="2771800" y="1556792"/>
            <a:ext cx="57606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print"/>
          <a:srcRect l="23989" t="19485" r="22881" b="16532"/>
          <a:stretch>
            <a:fillRect/>
          </a:stretch>
        </p:blipFill>
        <p:spPr bwMode="auto">
          <a:xfrm>
            <a:off x="2843808" y="1556792"/>
            <a:ext cx="56886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 cstate="print"/>
          <a:srcRect l="24542" t="19485" r="24542" b="20469"/>
          <a:stretch>
            <a:fillRect/>
          </a:stretch>
        </p:blipFill>
        <p:spPr bwMode="auto">
          <a:xfrm>
            <a:off x="2843808" y="1556792"/>
            <a:ext cx="579479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 cstate="print"/>
          <a:srcRect l="22882" t="21454" r="23435" b="20469"/>
          <a:stretch>
            <a:fillRect/>
          </a:stretch>
        </p:blipFill>
        <p:spPr bwMode="auto">
          <a:xfrm>
            <a:off x="2771800" y="1556792"/>
            <a:ext cx="583264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8" cstate="print"/>
          <a:srcRect l="24542" t="20469" r="23989" b="21453"/>
          <a:stretch>
            <a:fillRect/>
          </a:stretch>
        </p:blipFill>
        <p:spPr bwMode="auto">
          <a:xfrm>
            <a:off x="2771800" y="1556792"/>
            <a:ext cx="59046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Значение 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культурных злаковых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9647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Богаты белками и крахмалом</a:t>
            </a:r>
          </a:p>
          <a:p>
            <a:r>
              <a:rPr lang="ru-RU" dirty="0" smtClean="0"/>
              <a:t>Делают муку, крупу, крахмал и другие продукты</a:t>
            </a:r>
            <a:endParaRPr lang="ru-RU" dirty="0"/>
          </a:p>
        </p:txBody>
      </p:sp>
      <p:pic>
        <p:nvPicPr>
          <p:cNvPr id="53250" name="Picture 2" descr="http://news-vlad.ru/uploads/posts/2017-07/ceny-na-krupy-i-muku-snizilis-v-primore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7209801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Кукуруза –одна из важнейших зерновых культур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322712" cy="48737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Однодомное растение  (пестичные и тычиночные цветики  собраны на одном растении)</a:t>
            </a:r>
          </a:p>
          <a:p>
            <a:r>
              <a:rPr lang="ru-RU" dirty="0" smtClean="0"/>
              <a:t>Мужское соцветие верхушечное –</a:t>
            </a:r>
            <a:r>
              <a:rPr lang="ru-RU" b="1" dirty="0" smtClean="0"/>
              <a:t>метёлка, </a:t>
            </a:r>
            <a:r>
              <a:rPr lang="ru-RU" dirty="0" smtClean="0"/>
              <a:t>женское пазушное - </a:t>
            </a:r>
            <a:r>
              <a:rPr lang="ru-RU" b="1" dirty="0" smtClean="0"/>
              <a:t>початок</a:t>
            </a:r>
            <a:endParaRPr lang="ru-RU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36799" t="20298" r="23353" b="22610"/>
          <a:stretch>
            <a:fillRect/>
          </a:stretch>
        </p:blipFill>
        <p:spPr bwMode="auto">
          <a:xfrm>
            <a:off x="3995936" y="1412776"/>
            <a:ext cx="43924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 l="36718" t="18501" r="23435" b="21453"/>
          <a:stretch>
            <a:fillRect/>
          </a:stretch>
        </p:blipFill>
        <p:spPr bwMode="auto">
          <a:xfrm>
            <a:off x="4067944" y="4005064"/>
            <a:ext cx="4464496" cy="260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Кукуруза</a:t>
            </a: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2894" r="24648" b="19889"/>
          <a:stretch>
            <a:fillRect/>
          </a:stretch>
        </p:blipFill>
        <p:spPr bwMode="auto">
          <a:xfrm>
            <a:off x="683568" y="1844824"/>
            <a:ext cx="7114390" cy="439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683568" y="764704"/>
            <a:ext cx="7467600" cy="21168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Кукуруза- ценная продовольственная и кормовая культура.</a:t>
            </a:r>
          </a:p>
          <a:p>
            <a:r>
              <a:rPr lang="ru-RU" dirty="0" smtClean="0"/>
              <a:t>Основной район возделывания – США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( 50% мирового урожая)</a:t>
            </a:r>
            <a:endParaRPr lang="ru-RU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l="36800" t="44906" r="23906" b="21625"/>
          <a:stretch>
            <a:fillRect/>
          </a:stretch>
        </p:blipFill>
        <p:spPr bwMode="auto">
          <a:xfrm>
            <a:off x="899592" y="3284983"/>
            <a:ext cx="6696744" cy="320689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kartinki-cvetov.ru/images5/cvety-s-babochkami8_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40152" y="2267890"/>
            <a:ext cx="2770262" cy="4590110"/>
          </a:xfrm>
          <a:prstGeom prst="rect">
            <a:avLst/>
          </a:prstGeom>
          <a:noFill/>
        </p:spPr>
      </p:pic>
      <p:pic>
        <p:nvPicPr>
          <p:cNvPr id="56322" name="Picture 2" descr="http://kartinki-cvetov.ru/images5/cvety-s-babochkami8_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2842270" cy="44077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Домашнее задание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987824" y="1700808"/>
            <a:ext cx="3106688" cy="13967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Параграф  24;</a:t>
            </a:r>
          </a:p>
          <a:p>
            <a:r>
              <a:rPr lang="ru-RU" dirty="0" smtClean="0"/>
              <a:t>Вопросы стр.61</a:t>
            </a:r>
            <a:endParaRPr lang="ru-RU" dirty="0"/>
          </a:p>
        </p:txBody>
      </p:sp>
      <p:pic>
        <p:nvPicPr>
          <p:cNvPr id="56326" name="Picture 6" descr="https://content-27.foto.my.mail.ru/mail/voronkevichelena/_answers/i-1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6992"/>
            <a:ext cx="1851260" cy="3160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Овес</a:t>
            </a: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22720" b="19889"/>
          <a:stretch>
            <a:fillRect/>
          </a:stretch>
        </p:blipFill>
        <p:spPr bwMode="auto">
          <a:xfrm>
            <a:off x="795816" y="2060847"/>
            <a:ext cx="6944536" cy="414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Просо</a:t>
            </a: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23684" b="19889"/>
          <a:stretch>
            <a:fillRect/>
          </a:stretch>
        </p:blipFill>
        <p:spPr bwMode="auto">
          <a:xfrm>
            <a:off x="797933" y="1988840"/>
            <a:ext cx="663956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Пшеница</a:t>
            </a: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1797" r="23684" b="19889"/>
          <a:stretch>
            <a:fillRect/>
          </a:stretch>
        </p:blipFill>
        <p:spPr bwMode="auto">
          <a:xfrm>
            <a:off x="914417" y="2060847"/>
            <a:ext cx="6969951" cy="430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Рис</a:t>
            </a: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2317" t="21797" r="22720" b="21604"/>
          <a:stretch>
            <a:fillRect/>
          </a:stretch>
        </p:blipFill>
        <p:spPr bwMode="auto">
          <a:xfrm>
            <a:off x="755576" y="1988840"/>
            <a:ext cx="7161523" cy="414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467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Семейство Злаки</a:t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u="sng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Рожь</a:t>
            </a:r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endParaRPr lang="ru-RU" sz="3600" b="1" u="sng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3281" t="23081" r="24648" b="21604"/>
          <a:stretch>
            <a:fillRect/>
          </a:stretch>
        </p:blipFill>
        <p:spPr bwMode="auto">
          <a:xfrm>
            <a:off x="708983" y="2060848"/>
            <a:ext cx="6671329" cy="398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Отличительные признаки семейства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436096" y="1700808"/>
            <a:ext cx="3215208" cy="46805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Цветки мелкие, опыляются ветром</a:t>
            </a:r>
          </a:p>
          <a:p>
            <a:r>
              <a:rPr lang="ru-RU" dirty="0" smtClean="0"/>
              <a:t>Вместо ярких лепестков невзрачные чешуи,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3 тычинки и 1 пестик с двумя перистыми рыльцами</a:t>
            </a:r>
          </a:p>
          <a:p>
            <a:r>
              <a:rPr lang="ru-RU" dirty="0" smtClean="0"/>
              <a:t>Пыльники на длинных нитях</a:t>
            </a:r>
            <a:endParaRPr lang="ru-RU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27391" t="19313" r="29722" b="17688"/>
          <a:stretch>
            <a:fillRect/>
          </a:stretch>
        </p:blipFill>
        <p:spPr bwMode="auto">
          <a:xfrm>
            <a:off x="539552" y="1772816"/>
            <a:ext cx="4533841" cy="396044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UX25FU4DC2SS-1091-28</_dlc_DocId>
    <_dlc_DocIdUrl xmlns="abdb83d0-779d-445a-a542-78c4e7e32ea9">
      <Url>http://www.eduportal44.ru/soligalich/shablon/distovz/_layouts/15/DocIdRedir.aspx?ID=UX25FU4DC2SS-1091-28</Url>
      <Description>UX25FU4DC2SS-1091-28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1E2017-685F-4B42-9216-1D04519248FB}"/>
</file>

<file path=customXml/itemProps2.xml><?xml version="1.0" encoding="utf-8"?>
<ds:datastoreItem xmlns:ds="http://schemas.openxmlformats.org/officeDocument/2006/customXml" ds:itemID="{B305E5E3-04B1-4B48-A2AF-ACA464BAD210}"/>
</file>

<file path=customXml/itemProps3.xml><?xml version="1.0" encoding="utf-8"?>
<ds:datastoreItem xmlns:ds="http://schemas.openxmlformats.org/officeDocument/2006/customXml" ds:itemID="{BCC3D6A4-2FAC-447D-85F8-3A4423593C9A}"/>
</file>

<file path=customXml/itemProps4.xml><?xml version="1.0" encoding="utf-8"?>
<ds:datastoreItem xmlns:ds="http://schemas.openxmlformats.org/officeDocument/2006/customXml" ds:itemID="{8B88A71D-B18E-429C-A863-7F27D8974B92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110</TotalTime>
  <Words>253</Words>
  <Application>Microsoft Office PowerPoint</Application>
  <PresentationFormat>Экран (4:3)</PresentationFormat>
  <Paragraphs>189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Эркер</vt:lpstr>
      <vt:lpstr>Класс Однодольные. Семейство Злаки</vt:lpstr>
      <vt:lpstr>Семейство Злаки</vt:lpstr>
      <vt:lpstr>Семейство Злаки Кукуруза</vt:lpstr>
      <vt:lpstr>Семейство Злаки Овес</vt:lpstr>
      <vt:lpstr>Семейство Злаки Просо</vt:lpstr>
      <vt:lpstr>Семейство Злаки Пшеница</vt:lpstr>
      <vt:lpstr>Семейство Злаки Рис</vt:lpstr>
      <vt:lpstr>Семейство Злаки Рожь </vt:lpstr>
      <vt:lpstr>Отличительные признаки семейства</vt:lpstr>
      <vt:lpstr>Отличительные признаки семейства</vt:lpstr>
      <vt:lpstr>Отличительные признаки семейства</vt:lpstr>
      <vt:lpstr>Отличительные признаки семейства</vt:lpstr>
      <vt:lpstr>Отличительные признаки семейства</vt:lpstr>
      <vt:lpstr>Отличительные признаки семейства</vt:lpstr>
      <vt:lpstr>Отличительные признаки семейства</vt:lpstr>
      <vt:lpstr>Жизненные формы 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Дикорастущие  растения семейства</vt:lpstr>
      <vt:lpstr>Роль дикорастущих злаков в жизни человека</vt:lpstr>
      <vt:lpstr>Культурные  растения семейства</vt:lpstr>
      <vt:lpstr>Значение  культурных злаковых</vt:lpstr>
      <vt:lpstr>Кукуруза –одна из важнейших зерновых культур</vt:lpstr>
      <vt:lpstr>Слайд 30</vt:lpstr>
      <vt:lpstr>Домашнее задание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Однодольные. Семейство Злаки</dc:title>
  <dc:creator>рс1</dc:creator>
  <cp:lastModifiedBy>рс1</cp:lastModifiedBy>
  <cp:revision>1</cp:revision>
  <dcterms:created xsi:type="dcterms:W3CDTF">2018-12-17T14:43:01Z</dcterms:created>
  <dcterms:modified xsi:type="dcterms:W3CDTF">2018-12-17T16:33:51Z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3aee0b48-fa1e-4d12-95e1-b39ab8ec3d95</vt:lpwstr>
  </property>
</Properties>
</file>