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70" r:id="rId4"/>
    <p:sldId id="259" r:id="rId5"/>
    <p:sldId id="269" r:id="rId6"/>
    <p:sldId id="258" r:id="rId7"/>
    <p:sldId id="260" r:id="rId8"/>
    <p:sldId id="271" r:id="rId9"/>
    <p:sldId id="262" r:id="rId10"/>
    <p:sldId id="263" r:id="rId11"/>
    <p:sldId id="264" r:id="rId12"/>
    <p:sldId id="283" r:id="rId13"/>
    <p:sldId id="267" r:id="rId14"/>
    <p:sldId id="279" r:id="rId15"/>
    <p:sldId id="282" r:id="rId16"/>
    <p:sldId id="280" r:id="rId17"/>
    <p:sldId id="281" r:id="rId18"/>
    <p:sldId id="278" r:id="rId19"/>
    <p:sldId id="275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74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3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BA55B-E08E-451C-99E7-5C8D110F191B}" type="doc">
      <dgm:prSet loTypeId="urn:microsoft.com/office/officeart/2005/8/layout/radial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D59D8C4-1A61-40C0-B5F8-5E830B322FAD}">
      <dgm:prSet phldrT="[Текст]"/>
      <dgm:spPr/>
      <dgm:t>
        <a:bodyPr/>
        <a:lstStyle/>
        <a:p>
          <a:r>
            <a:rPr lang="ru-RU" b="1" dirty="0" smtClean="0"/>
            <a:t>Доказательства эволюции</a:t>
          </a:r>
          <a:endParaRPr lang="ru-RU" b="1" dirty="0"/>
        </a:p>
      </dgm:t>
    </dgm:pt>
    <dgm:pt modelId="{7A99B66D-FD33-4350-8783-FBF03E2998F3}" type="parTrans" cxnId="{867B0637-04A7-455E-8540-05429485FD06}">
      <dgm:prSet/>
      <dgm:spPr/>
      <dgm:t>
        <a:bodyPr/>
        <a:lstStyle/>
        <a:p>
          <a:endParaRPr lang="ru-RU"/>
        </a:p>
      </dgm:t>
    </dgm:pt>
    <dgm:pt modelId="{17B0549B-A0CB-4BC9-A56E-BDBF2DE13D0A}" type="sibTrans" cxnId="{867B0637-04A7-455E-8540-05429485FD06}">
      <dgm:prSet/>
      <dgm:spPr/>
      <dgm:t>
        <a:bodyPr/>
        <a:lstStyle/>
        <a:p>
          <a:endParaRPr lang="ru-RU"/>
        </a:p>
      </dgm:t>
    </dgm:pt>
    <dgm:pt modelId="{E1CD896B-4320-4C78-A15B-2345ED57A52A}">
      <dgm:prSet phldrT="[Текст]" custT="1"/>
      <dgm:spPr/>
      <dgm:t>
        <a:bodyPr/>
        <a:lstStyle/>
        <a:p>
          <a:r>
            <a:rPr lang="ru-RU" sz="2400" b="1" dirty="0" smtClean="0"/>
            <a:t>Палеонтологические</a:t>
          </a:r>
          <a:endParaRPr lang="ru-RU" sz="2400" b="1" dirty="0"/>
        </a:p>
      </dgm:t>
    </dgm:pt>
    <dgm:pt modelId="{C92E288A-3B3A-4DF0-858B-BC7AD9D3A890}" type="parTrans" cxnId="{F1FCBD52-EC16-4DBC-9B1A-17E80373072F}">
      <dgm:prSet/>
      <dgm:spPr/>
      <dgm:t>
        <a:bodyPr/>
        <a:lstStyle/>
        <a:p>
          <a:endParaRPr lang="ru-RU"/>
        </a:p>
      </dgm:t>
    </dgm:pt>
    <dgm:pt modelId="{9FCEFDBA-2819-45A3-822F-1E15F0872BAC}" type="sibTrans" cxnId="{F1FCBD52-EC16-4DBC-9B1A-17E80373072F}">
      <dgm:prSet/>
      <dgm:spPr/>
      <dgm:t>
        <a:bodyPr/>
        <a:lstStyle/>
        <a:p>
          <a:endParaRPr lang="ru-RU"/>
        </a:p>
      </dgm:t>
    </dgm:pt>
    <dgm:pt modelId="{079E51EE-8C4F-40DE-9B7F-D4AE8410CA21}">
      <dgm:prSet phldrT="[Текст]" custT="1"/>
      <dgm:spPr/>
      <dgm:t>
        <a:bodyPr/>
        <a:lstStyle/>
        <a:p>
          <a:r>
            <a:rPr lang="ru-RU" sz="2400" b="1" dirty="0" err="1" smtClean="0"/>
            <a:t>Морфологи-ческие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8B0A3E0F-D7E6-40AD-9895-A063C32A123E}" type="parTrans" cxnId="{EFF7D0E8-DC80-466F-9EFA-1196462921B1}">
      <dgm:prSet/>
      <dgm:spPr/>
      <dgm:t>
        <a:bodyPr/>
        <a:lstStyle/>
        <a:p>
          <a:endParaRPr lang="ru-RU"/>
        </a:p>
      </dgm:t>
    </dgm:pt>
    <dgm:pt modelId="{EA3C42A8-AEA1-4FC0-8D5B-A336F6C63673}" type="sibTrans" cxnId="{EFF7D0E8-DC80-466F-9EFA-1196462921B1}">
      <dgm:prSet/>
      <dgm:spPr/>
      <dgm:t>
        <a:bodyPr/>
        <a:lstStyle/>
        <a:p>
          <a:endParaRPr lang="ru-RU"/>
        </a:p>
      </dgm:t>
    </dgm:pt>
    <dgm:pt modelId="{CBC80573-93B2-4E08-942C-3AC29F0FF535}">
      <dgm:prSet phldrT="[Текст]" custT="1"/>
      <dgm:spPr/>
      <dgm:t>
        <a:bodyPr/>
        <a:lstStyle/>
        <a:p>
          <a:r>
            <a:rPr lang="ru-RU" sz="2400" b="1" dirty="0" smtClean="0"/>
            <a:t>Сравнительно-анатомические</a:t>
          </a:r>
          <a:endParaRPr lang="ru-RU" sz="2400" b="1" dirty="0"/>
        </a:p>
      </dgm:t>
    </dgm:pt>
    <dgm:pt modelId="{D452C71A-1654-46E7-A0BF-EDE80386B321}" type="parTrans" cxnId="{993C2B2C-65F7-4CED-80E9-21601B5D5226}">
      <dgm:prSet/>
      <dgm:spPr/>
      <dgm:t>
        <a:bodyPr/>
        <a:lstStyle/>
        <a:p>
          <a:endParaRPr lang="ru-RU"/>
        </a:p>
      </dgm:t>
    </dgm:pt>
    <dgm:pt modelId="{96963641-A002-4E09-B74D-8170E0BDAB8F}" type="sibTrans" cxnId="{993C2B2C-65F7-4CED-80E9-21601B5D5226}">
      <dgm:prSet/>
      <dgm:spPr/>
      <dgm:t>
        <a:bodyPr/>
        <a:lstStyle/>
        <a:p>
          <a:endParaRPr lang="ru-RU"/>
        </a:p>
      </dgm:t>
    </dgm:pt>
    <dgm:pt modelId="{0F1DAA31-81A7-45BF-B892-A6086BD00A14}">
      <dgm:prSet phldrT="[Текст]" custT="1"/>
      <dgm:spPr/>
      <dgm:t>
        <a:bodyPr/>
        <a:lstStyle/>
        <a:p>
          <a:r>
            <a:rPr lang="ru-RU" sz="2400" b="1" dirty="0" err="1" smtClean="0"/>
            <a:t>Эмбриоло-гические</a:t>
          </a:r>
          <a:endParaRPr lang="ru-RU" sz="2400" b="1" dirty="0"/>
        </a:p>
      </dgm:t>
    </dgm:pt>
    <dgm:pt modelId="{B1951D68-476F-4CE5-8E5B-D8F28926C12A}" type="parTrans" cxnId="{9150F6C1-CEBB-40C6-964D-13891494D0CD}">
      <dgm:prSet/>
      <dgm:spPr/>
      <dgm:t>
        <a:bodyPr/>
        <a:lstStyle/>
        <a:p>
          <a:endParaRPr lang="ru-RU"/>
        </a:p>
      </dgm:t>
    </dgm:pt>
    <dgm:pt modelId="{EE454422-1541-46A7-861A-5885096FA617}" type="sibTrans" cxnId="{9150F6C1-CEBB-40C6-964D-13891494D0CD}">
      <dgm:prSet/>
      <dgm:spPr/>
      <dgm:t>
        <a:bodyPr/>
        <a:lstStyle/>
        <a:p>
          <a:endParaRPr lang="ru-RU"/>
        </a:p>
      </dgm:t>
    </dgm:pt>
    <dgm:pt modelId="{2EE554FF-FC73-44F4-8B13-DCB570DF9355}" type="pres">
      <dgm:prSet presAssocID="{B1EBA55B-E08E-451C-99E7-5C8D110F191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F58840-6066-43AD-A7CA-C1177937B5CE}" type="pres">
      <dgm:prSet presAssocID="{9D59D8C4-1A61-40C0-B5F8-5E830B322FAD}" presName="centerShape" presStyleLbl="node0" presStyleIdx="0" presStyleCnt="1" custScaleX="265023"/>
      <dgm:spPr/>
      <dgm:t>
        <a:bodyPr/>
        <a:lstStyle/>
        <a:p>
          <a:endParaRPr lang="ru-RU"/>
        </a:p>
      </dgm:t>
    </dgm:pt>
    <dgm:pt modelId="{D216B91B-5A62-4D0E-A662-0F90FB356C88}" type="pres">
      <dgm:prSet presAssocID="{C92E288A-3B3A-4DF0-858B-BC7AD9D3A890}" presName="Name9" presStyleLbl="parChTrans1D2" presStyleIdx="0" presStyleCnt="4"/>
      <dgm:spPr/>
      <dgm:t>
        <a:bodyPr/>
        <a:lstStyle/>
        <a:p>
          <a:endParaRPr lang="ru-RU"/>
        </a:p>
      </dgm:t>
    </dgm:pt>
    <dgm:pt modelId="{E8AFD861-C886-421A-8961-1229853C7F75}" type="pres">
      <dgm:prSet presAssocID="{C92E288A-3B3A-4DF0-858B-BC7AD9D3A89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6281A41-E882-4DBE-9A06-0E587E0546D0}" type="pres">
      <dgm:prSet presAssocID="{E1CD896B-4320-4C78-A15B-2345ED57A52A}" presName="node" presStyleLbl="node1" presStyleIdx="0" presStyleCnt="4" custScaleX="274839" custScaleY="106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7926E-F561-4279-B0D5-07C2314F6D5B}" type="pres">
      <dgm:prSet presAssocID="{8B0A3E0F-D7E6-40AD-9895-A063C32A123E}" presName="Name9" presStyleLbl="parChTrans1D2" presStyleIdx="1" presStyleCnt="4"/>
      <dgm:spPr/>
      <dgm:t>
        <a:bodyPr/>
        <a:lstStyle/>
        <a:p>
          <a:endParaRPr lang="ru-RU"/>
        </a:p>
      </dgm:t>
    </dgm:pt>
    <dgm:pt modelId="{62B884A3-E8EF-4361-80C0-4C33F20D589A}" type="pres">
      <dgm:prSet presAssocID="{8B0A3E0F-D7E6-40AD-9895-A063C32A123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CB3FAA1-5CFF-487C-9309-B72E3D2499F7}" type="pres">
      <dgm:prSet presAssocID="{079E51EE-8C4F-40DE-9B7F-D4AE8410CA21}" presName="node" presStyleLbl="node1" presStyleIdx="1" presStyleCnt="4" custScaleX="204789" custRadScaleRad="148727" custRadScaleInc="-1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49609-843B-43B5-B82B-F5331394C751}" type="pres">
      <dgm:prSet presAssocID="{D452C71A-1654-46E7-A0BF-EDE80386B321}" presName="Name9" presStyleLbl="parChTrans1D2" presStyleIdx="2" presStyleCnt="4"/>
      <dgm:spPr/>
      <dgm:t>
        <a:bodyPr/>
        <a:lstStyle/>
        <a:p>
          <a:endParaRPr lang="ru-RU"/>
        </a:p>
      </dgm:t>
    </dgm:pt>
    <dgm:pt modelId="{C23D27BE-C640-456A-BE53-5656721A3ADA}" type="pres">
      <dgm:prSet presAssocID="{D452C71A-1654-46E7-A0BF-EDE80386B32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A4056B1-4105-4BFC-87C6-402CF90289FF}" type="pres">
      <dgm:prSet presAssocID="{CBC80573-93B2-4E08-942C-3AC29F0FF535}" presName="node" presStyleLbl="node1" presStyleIdx="2" presStyleCnt="4" custScaleX="274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35DC4-9AC9-4D1A-BE86-390AA6D8F9EB}" type="pres">
      <dgm:prSet presAssocID="{B1951D68-476F-4CE5-8E5B-D8F28926C12A}" presName="Name9" presStyleLbl="parChTrans1D2" presStyleIdx="3" presStyleCnt="4"/>
      <dgm:spPr/>
      <dgm:t>
        <a:bodyPr/>
        <a:lstStyle/>
        <a:p>
          <a:endParaRPr lang="ru-RU"/>
        </a:p>
      </dgm:t>
    </dgm:pt>
    <dgm:pt modelId="{CCAD4A37-2535-4489-AAF9-51F0D119ACDC}" type="pres">
      <dgm:prSet presAssocID="{B1951D68-476F-4CE5-8E5B-D8F28926C12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1D7783F-E77B-4266-ADF2-D3E6F11FC12A}" type="pres">
      <dgm:prSet presAssocID="{0F1DAA31-81A7-45BF-B892-A6086BD00A14}" presName="node" presStyleLbl="node1" presStyleIdx="3" presStyleCnt="4" custScaleX="208041" custRadScaleRad="173254" custRadScaleInc="1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EBE13A-075D-4903-A628-71563DEC1815}" type="presOf" srcId="{E1CD896B-4320-4C78-A15B-2345ED57A52A}" destId="{56281A41-E882-4DBE-9A06-0E587E0546D0}" srcOrd="0" destOrd="0" presId="urn:microsoft.com/office/officeart/2005/8/layout/radial1"/>
    <dgm:cxn modelId="{641B86D6-8603-49FC-BFAA-A9B2272D640E}" type="presOf" srcId="{D452C71A-1654-46E7-A0BF-EDE80386B321}" destId="{D7749609-843B-43B5-B82B-F5331394C751}" srcOrd="0" destOrd="0" presId="urn:microsoft.com/office/officeart/2005/8/layout/radial1"/>
    <dgm:cxn modelId="{EFF7D0E8-DC80-466F-9EFA-1196462921B1}" srcId="{9D59D8C4-1A61-40C0-B5F8-5E830B322FAD}" destId="{079E51EE-8C4F-40DE-9B7F-D4AE8410CA21}" srcOrd="1" destOrd="0" parTransId="{8B0A3E0F-D7E6-40AD-9895-A063C32A123E}" sibTransId="{EA3C42A8-AEA1-4FC0-8D5B-A336F6C63673}"/>
    <dgm:cxn modelId="{3947DF57-8835-422C-B650-50B2613541B6}" type="presOf" srcId="{0F1DAA31-81A7-45BF-B892-A6086BD00A14}" destId="{01D7783F-E77B-4266-ADF2-D3E6F11FC12A}" srcOrd="0" destOrd="0" presId="urn:microsoft.com/office/officeart/2005/8/layout/radial1"/>
    <dgm:cxn modelId="{9DC11BED-F7AA-4947-84CE-577DD1AB8509}" type="presOf" srcId="{8B0A3E0F-D7E6-40AD-9895-A063C32A123E}" destId="{A4C7926E-F561-4279-B0D5-07C2314F6D5B}" srcOrd="0" destOrd="0" presId="urn:microsoft.com/office/officeart/2005/8/layout/radial1"/>
    <dgm:cxn modelId="{3483E155-9931-43D3-988C-814106FD89C8}" type="presOf" srcId="{8B0A3E0F-D7E6-40AD-9895-A063C32A123E}" destId="{62B884A3-E8EF-4361-80C0-4C33F20D589A}" srcOrd="1" destOrd="0" presId="urn:microsoft.com/office/officeart/2005/8/layout/radial1"/>
    <dgm:cxn modelId="{8657AAB4-1590-41D7-B384-E1DC092618E4}" type="presOf" srcId="{C92E288A-3B3A-4DF0-858B-BC7AD9D3A890}" destId="{D216B91B-5A62-4D0E-A662-0F90FB356C88}" srcOrd="0" destOrd="0" presId="urn:microsoft.com/office/officeart/2005/8/layout/radial1"/>
    <dgm:cxn modelId="{BE21F49F-128A-4AB2-B279-1C14016FEDDD}" type="presOf" srcId="{9D59D8C4-1A61-40C0-B5F8-5E830B322FAD}" destId="{DBF58840-6066-43AD-A7CA-C1177937B5CE}" srcOrd="0" destOrd="0" presId="urn:microsoft.com/office/officeart/2005/8/layout/radial1"/>
    <dgm:cxn modelId="{138D7BEA-DA8D-49A8-8BA5-BA8B667803F5}" type="presOf" srcId="{079E51EE-8C4F-40DE-9B7F-D4AE8410CA21}" destId="{2CB3FAA1-5CFF-487C-9309-B72E3D2499F7}" srcOrd="0" destOrd="0" presId="urn:microsoft.com/office/officeart/2005/8/layout/radial1"/>
    <dgm:cxn modelId="{9150F6C1-CEBB-40C6-964D-13891494D0CD}" srcId="{9D59D8C4-1A61-40C0-B5F8-5E830B322FAD}" destId="{0F1DAA31-81A7-45BF-B892-A6086BD00A14}" srcOrd="3" destOrd="0" parTransId="{B1951D68-476F-4CE5-8E5B-D8F28926C12A}" sibTransId="{EE454422-1541-46A7-861A-5885096FA617}"/>
    <dgm:cxn modelId="{F1FCBD52-EC16-4DBC-9B1A-17E80373072F}" srcId="{9D59D8C4-1A61-40C0-B5F8-5E830B322FAD}" destId="{E1CD896B-4320-4C78-A15B-2345ED57A52A}" srcOrd="0" destOrd="0" parTransId="{C92E288A-3B3A-4DF0-858B-BC7AD9D3A890}" sibTransId="{9FCEFDBA-2819-45A3-822F-1E15F0872BAC}"/>
    <dgm:cxn modelId="{1989E74C-340B-4914-994A-52B4191FD168}" type="presOf" srcId="{C92E288A-3B3A-4DF0-858B-BC7AD9D3A890}" destId="{E8AFD861-C886-421A-8961-1229853C7F75}" srcOrd="1" destOrd="0" presId="urn:microsoft.com/office/officeart/2005/8/layout/radial1"/>
    <dgm:cxn modelId="{993C2B2C-65F7-4CED-80E9-21601B5D5226}" srcId="{9D59D8C4-1A61-40C0-B5F8-5E830B322FAD}" destId="{CBC80573-93B2-4E08-942C-3AC29F0FF535}" srcOrd="2" destOrd="0" parTransId="{D452C71A-1654-46E7-A0BF-EDE80386B321}" sibTransId="{96963641-A002-4E09-B74D-8170E0BDAB8F}"/>
    <dgm:cxn modelId="{0C3692A7-13E2-4F13-B137-60F377C3D8DC}" type="presOf" srcId="{D452C71A-1654-46E7-A0BF-EDE80386B321}" destId="{C23D27BE-C640-456A-BE53-5656721A3ADA}" srcOrd="1" destOrd="0" presId="urn:microsoft.com/office/officeart/2005/8/layout/radial1"/>
    <dgm:cxn modelId="{9858F76B-7C89-4896-9AFA-AF2F548F5135}" type="presOf" srcId="{B1951D68-476F-4CE5-8E5B-D8F28926C12A}" destId="{CCAD4A37-2535-4489-AAF9-51F0D119ACDC}" srcOrd="1" destOrd="0" presId="urn:microsoft.com/office/officeart/2005/8/layout/radial1"/>
    <dgm:cxn modelId="{867B0637-04A7-455E-8540-05429485FD06}" srcId="{B1EBA55B-E08E-451C-99E7-5C8D110F191B}" destId="{9D59D8C4-1A61-40C0-B5F8-5E830B322FAD}" srcOrd="0" destOrd="0" parTransId="{7A99B66D-FD33-4350-8783-FBF03E2998F3}" sibTransId="{17B0549B-A0CB-4BC9-A56E-BDBF2DE13D0A}"/>
    <dgm:cxn modelId="{DBEC64ED-28C8-4379-A1B6-4FD06F9CA2B9}" type="presOf" srcId="{B1951D68-476F-4CE5-8E5B-D8F28926C12A}" destId="{AB435DC4-9AC9-4D1A-BE86-390AA6D8F9EB}" srcOrd="0" destOrd="0" presId="urn:microsoft.com/office/officeart/2005/8/layout/radial1"/>
    <dgm:cxn modelId="{4C722D24-E773-4F90-884B-B33BD1F4F0A2}" type="presOf" srcId="{CBC80573-93B2-4E08-942C-3AC29F0FF535}" destId="{CA4056B1-4105-4BFC-87C6-402CF90289FF}" srcOrd="0" destOrd="0" presId="urn:microsoft.com/office/officeart/2005/8/layout/radial1"/>
    <dgm:cxn modelId="{10D17E69-5EF5-4305-B360-53BF45E683BB}" type="presOf" srcId="{B1EBA55B-E08E-451C-99E7-5C8D110F191B}" destId="{2EE554FF-FC73-44F4-8B13-DCB570DF9355}" srcOrd="0" destOrd="0" presId="urn:microsoft.com/office/officeart/2005/8/layout/radial1"/>
    <dgm:cxn modelId="{81040209-1E62-478E-A4D0-242DFF22196E}" type="presParOf" srcId="{2EE554FF-FC73-44F4-8B13-DCB570DF9355}" destId="{DBF58840-6066-43AD-A7CA-C1177937B5CE}" srcOrd="0" destOrd="0" presId="urn:microsoft.com/office/officeart/2005/8/layout/radial1"/>
    <dgm:cxn modelId="{7A990A74-1ACF-4BCE-9B48-9436DAF88DAD}" type="presParOf" srcId="{2EE554FF-FC73-44F4-8B13-DCB570DF9355}" destId="{D216B91B-5A62-4D0E-A662-0F90FB356C88}" srcOrd="1" destOrd="0" presId="urn:microsoft.com/office/officeart/2005/8/layout/radial1"/>
    <dgm:cxn modelId="{D1294E38-D7DE-4FD9-8E1E-8F155899459A}" type="presParOf" srcId="{D216B91B-5A62-4D0E-A662-0F90FB356C88}" destId="{E8AFD861-C886-421A-8961-1229853C7F75}" srcOrd="0" destOrd="0" presId="urn:microsoft.com/office/officeart/2005/8/layout/radial1"/>
    <dgm:cxn modelId="{5CE1B804-2C9A-4591-BCCD-B4C8BC1FD08E}" type="presParOf" srcId="{2EE554FF-FC73-44F4-8B13-DCB570DF9355}" destId="{56281A41-E882-4DBE-9A06-0E587E0546D0}" srcOrd="2" destOrd="0" presId="urn:microsoft.com/office/officeart/2005/8/layout/radial1"/>
    <dgm:cxn modelId="{ED2FB3DD-6115-4E66-B47B-296588F96783}" type="presParOf" srcId="{2EE554FF-FC73-44F4-8B13-DCB570DF9355}" destId="{A4C7926E-F561-4279-B0D5-07C2314F6D5B}" srcOrd="3" destOrd="0" presId="urn:microsoft.com/office/officeart/2005/8/layout/radial1"/>
    <dgm:cxn modelId="{6A4C926D-A7B8-4CF0-AB9C-999EC988AD78}" type="presParOf" srcId="{A4C7926E-F561-4279-B0D5-07C2314F6D5B}" destId="{62B884A3-E8EF-4361-80C0-4C33F20D589A}" srcOrd="0" destOrd="0" presId="urn:microsoft.com/office/officeart/2005/8/layout/radial1"/>
    <dgm:cxn modelId="{AD09E515-F982-464F-A308-B6F45FCDD3FA}" type="presParOf" srcId="{2EE554FF-FC73-44F4-8B13-DCB570DF9355}" destId="{2CB3FAA1-5CFF-487C-9309-B72E3D2499F7}" srcOrd="4" destOrd="0" presId="urn:microsoft.com/office/officeart/2005/8/layout/radial1"/>
    <dgm:cxn modelId="{D76D3187-0F4A-4B33-AF6A-87BE0C7B775D}" type="presParOf" srcId="{2EE554FF-FC73-44F4-8B13-DCB570DF9355}" destId="{D7749609-843B-43B5-B82B-F5331394C751}" srcOrd="5" destOrd="0" presId="urn:microsoft.com/office/officeart/2005/8/layout/radial1"/>
    <dgm:cxn modelId="{CE3F62C7-B47C-4FEE-A715-6B35E4147838}" type="presParOf" srcId="{D7749609-843B-43B5-B82B-F5331394C751}" destId="{C23D27BE-C640-456A-BE53-5656721A3ADA}" srcOrd="0" destOrd="0" presId="urn:microsoft.com/office/officeart/2005/8/layout/radial1"/>
    <dgm:cxn modelId="{1766E006-42A0-4976-BA4F-A510414D2AE8}" type="presParOf" srcId="{2EE554FF-FC73-44F4-8B13-DCB570DF9355}" destId="{CA4056B1-4105-4BFC-87C6-402CF90289FF}" srcOrd="6" destOrd="0" presId="urn:microsoft.com/office/officeart/2005/8/layout/radial1"/>
    <dgm:cxn modelId="{08CFED62-727E-4337-8293-E42ECC3B753F}" type="presParOf" srcId="{2EE554FF-FC73-44F4-8B13-DCB570DF9355}" destId="{AB435DC4-9AC9-4D1A-BE86-390AA6D8F9EB}" srcOrd="7" destOrd="0" presId="urn:microsoft.com/office/officeart/2005/8/layout/radial1"/>
    <dgm:cxn modelId="{A2B55D19-0482-4820-9DE6-878CACA840A2}" type="presParOf" srcId="{AB435DC4-9AC9-4D1A-BE86-390AA6D8F9EB}" destId="{CCAD4A37-2535-4489-AAF9-51F0D119ACDC}" srcOrd="0" destOrd="0" presId="urn:microsoft.com/office/officeart/2005/8/layout/radial1"/>
    <dgm:cxn modelId="{822F9D4A-C3FD-49C3-9AC1-B08061CEE374}" type="presParOf" srcId="{2EE554FF-FC73-44F4-8B13-DCB570DF9355}" destId="{01D7783F-E77B-4266-ADF2-D3E6F11FC12A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58840-6066-43AD-A7CA-C1177937B5CE}">
      <dsp:nvSpPr>
        <dsp:cNvPr id="0" name=""/>
        <dsp:cNvSpPr/>
      </dsp:nvSpPr>
      <dsp:spPr>
        <a:xfrm>
          <a:off x="2461522" y="1955160"/>
          <a:ext cx="3885770" cy="14662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Доказательства эволюции</a:t>
          </a:r>
          <a:endParaRPr lang="ru-RU" sz="3000" b="1" kern="1200" dirty="0"/>
        </a:p>
      </dsp:txBody>
      <dsp:txXfrm>
        <a:off x="3030580" y="2169880"/>
        <a:ext cx="2747654" cy="1036761"/>
      </dsp:txXfrm>
    </dsp:sp>
    <dsp:sp modelId="{D216B91B-5A62-4D0E-A662-0F90FB356C88}">
      <dsp:nvSpPr>
        <dsp:cNvPr id="0" name=""/>
        <dsp:cNvSpPr/>
      </dsp:nvSpPr>
      <dsp:spPr>
        <a:xfrm rot="16200000">
          <a:off x="4206605" y="1742336"/>
          <a:ext cx="395605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395605" y="150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94518" y="1747467"/>
        <a:ext cx="19780" cy="19780"/>
      </dsp:txXfrm>
    </dsp:sp>
    <dsp:sp modelId="{56281A41-E882-4DBE-9A06-0E587E0546D0}">
      <dsp:nvSpPr>
        <dsp:cNvPr id="0" name=""/>
        <dsp:cNvSpPr/>
      </dsp:nvSpPr>
      <dsp:spPr>
        <a:xfrm>
          <a:off x="2389561" y="-2506"/>
          <a:ext cx="4029693" cy="1562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Палеонтологические</a:t>
          </a:r>
          <a:endParaRPr lang="ru-RU" sz="2400" b="1" kern="1200" dirty="0"/>
        </a:p>
      </dsp:txBody>
      <dsp:txXfrm>
        <a:off x="2979696" y="226253"/>
        <a:ext cx="2849423" cy="1104543"/>
      </dsp:txXfrm>
    </dsp:sp>
    <dsp:sp modelId="{A4C7926E-F561-4279-B0D5-07C2314F6D5B}">
      <dsp:nvSpPr>
        <dsp:cNvPr id="0" name=""/>
        <dsp:cNvSpPr/>
      </dsp:nvSpPr>
      <dsp:spPr>
        <a:xfrm rot="10768383">
          <a:off x="5743527" y="2658150"/>
          <a:ext cx="603202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603202" y="150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030048" y="2658090"/>
        <a:ext cx="30160" cy="30160"/>
      </dsp:txXfrm>
    </dsp:sp>
    <dsp:sp modelId="{2CB3FAA1-5CFF-487C-9309-B72E3D2499F7}">
      <dsp:nvSpPr>
        <dsp:cNvPr id="0" name=""/>
        <dsp:cNvSpPr/>
      </dsp:nvSpPr>
      <dsp:spPr>
        <a:xfrm>
          <a:off x="5743273" y="1929038"/>
          <a:ext cx="3002619" cy="14662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Морфологи-ческие</a:t>
          </a:r>
          <a:r>
            <a:rPr lang="ru-RU" sz="2000" b="1" kern="1200" dirty="0" smtClean="0"/>
            <a:t> </a:t>
          </a:r>
          <a:endParaRPr lang="ru-RU" sz="2000" b="1" kern="1200" dirty="0"/>
        </a:p>
      </dsp:txBody>
      <dsp:txXfrm>
        <a:off x="6182996" y="2143758"/>
        <a:ext cx="2123173" cy="1036761"/>
      </dsp:txXfrm>
    </dsp:sp>
    <dsp:sp modelId="{D7749609-843B-43B5-B82B-F5331394C751}">
      <dsp:nvSpPr>
        <dsp:cNvPr id="0" name=""/>
        <dsp:cNvSpPr/>
      </dsp:nvSpPr>
      <dsp:spPr>
        <a:xfrm rot="5400000">
          <a:off x="4182640" y="3628108"/>
          <a:ext cx="443535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443535" y="150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93319" y="3632041"/>
        <a:ext cx="22176" cy="22176"/>
      </dsp:txXfrm>
    </dsp:sp>
    <dsp:sp modelId="{CA4056B1-4105-4BFC-87C6-402CF90289FF}">
      <dsp:nvSpPr>
        <dsp:cNvPr id="0" name=""/>
        <dsp:cNvSpPr/>
      </dsp:nvSpPr>
      <dsp:spPr>
        <a:xfrm>
          <a:off x="2389561" y="3864897"/>
          <a:ext cx="4029693" cy="14662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Сравнительно-анатомические</a:t>
          </a:r>
          <a:endParaRPr lang="ru-RU" sz="2400" b="1" kern="1200" dirty="0"/>
        </a:p>
      </dsp:txBody>
      <dsp:txXfrm>
        <a:off x="2979696" y="4079617"/>
        <a:ext cx="2849423" cy="1036761"/>
      </dsp:txXfrm>
    </dsp:sp>
    <dsp:sp modelId="{AB435DC4-9AC9-4D1A-BE86-390AA6D8F9EB}">
      <dsp:nvSpPr>
        <dsp:cNvPr id="0" name=""/>
        <dsp:cNvSpPr/>
      </dsp:nvSpPr>
      <dsp:spPr>
        <a:xfrm rot="31181">
          <a:off x="2462071" y="2658288"/>
          <a:ext cx="587968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587968" y="150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41356" y="2658610"/>
        <a:ext cx="29398" cy="29398"/>
      </dsp:txXfrm>
    </dsp:sp>
    <dsp:sp modelId="{01D7783F-E77B-4266-ADF2-D3E6F11FC12A}">
      <dsp:nvSpPr>
        <dsp:cNvPr id="0" name=""/>
        <dsp:cNvSpPr/>
      </dsp:nvSpPr>
      <dsp:spPr>
        <a:xfrm>
          <a:off x="0" y="1929044"/>
          <a:ext cx="3050299" cy="14662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Эмбриоло-гические</a:t>
          </a:r>
          <a:endParaRPr lang="ru-RU" sz="2400" b="1" kern="1200" dirty="0"/>
        </a:p>
      </dsp:txBody>
      <dsp:txXfrm>
        <a:off x="446706" y="2143764"/>
        <a:ext cx="2156887" cy="1036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7772400" cy="12961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Доказательства эволюции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5112568" cy="1752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Урок 7 класс.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8433" name="Picture 1" descr="C:\Users\Пользователь\Desktop\0_c572_9556b627_X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19872" y="1651000"/>
            <a:ext cx="5724128" cy="52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7288" cy="1143000"/>
          </a:xfrm>
        </p:spPr>
        <p:txBody>
          <a:bodyPr>
            <a:normAutofit/>
          </a:bodyPr>
          <a:lstStyle/>
          <a:p>
            <a:r>
              <a:rPr lang="ru-RU" sz="3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Эмбриологические доказательства эволюции.</a:t>
            </a:r>
            <a:endParaRPr lang="ru-RU" sz="3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u="sng" dirty="0" smtClean="0">
                <a:solidFill>
                  <a:srgbClr val="FF0000"/>
                </a:solidFill>
              </a:rPr>
              <a:t>Закон зародышевого сходства (К.Бэр)</a:t>
            </a:r>
            <a:r>
              <a:rPr lang="ru-RU" sz="2800" i="1" dirty="0" smtClean="0">
                <a:solidFill>
                  <a:srgbClr val="002060"/>
                </a:solidFill>
              </a:rPr>
              <a:t>: на ранних этапах эмбрионального развития зародыши всех позвоночных животных сходны между собой.</a:t>
            </a:r>
          </a:p>
          <a:p>
            <a:r>
              <a:rPr lang="ru-RU" sz="2800" i="1" u="sng" dirty="0" smtClean="0">
                <a:solidFill>
                  <a:srgbClr val="FF0000"/>
                </a:solidFill>
              </a:rPr>
              <a:t>Биогенетический закон </a:t>
            </a:r>
            <a:r>
              <a:rPr lang="ru-RU" sz="2800" i="1" dirty="0" smtClean="0">
                <a:solidFill>
                  <a:srgbClr val="002060"/>
                </a:solidFill>
              </a:rPr>
              <a:t>– онтогенез всякого организма есть краткое повторение филогенеза.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60648"/>
            <a:ext cx="5976664" cy="64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>
            <a:noAutofit/>
          </a:bodyPr>
          <a:lstStyle/>
          <a:p>
            <a:r>
              <a:rPr lang="ru-RU" sz="36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Сравнительно – анатомические доказательства</a:t>
            </a:r>
            <a:endParaRPr lang="ru-RU" sz="36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Клеточное строение всех живых организмов.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r>
              <a:rPr lang="ru-RU" dirty="0" smtClean="0"/>
              <a:t>Общий план строения позвоночных животных (двусторонняя симметрия, строение скелета, систем внутренних органов, топография органов и т.п.)</a:t>
            </a:r>
          </a:p>
          <a:p>
            <a:r>
              <a:rPr lang="ru-RU" dirty="0" smtClean="0"/>
              <a:t>В качестве свидетельства происхождения животных и человека от общих предков рассматривается наличие гомологичных и рудиментарных органов.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Пятипалая конечность позвоночных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71" t="19724" r="23165" b="16636"/>
          <a:stretch>
            <a:fillRect/>
          </a:stretch>
        </p:blipFill>
        <p:spPr bwMode="auto">
          <a:xfrm>
            <a:off x="683568" y="1412776"/>
            <a:ext cx="7632848" cy="50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64704"/>
          </a:xfrm>
        </p:spPr>
        <p:txBody>
          <a:bodyPr>
            <a:noAutofit/>
          </a:bodyPr>
          <a:lstStyle/>
          <a:p>
            <a:r>
              <a:rPr lang="ru-RU" sz="24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Рудиментарные органы- органы, утратившие свою функцию в результате длительного неприменения</a:t>
            </a:r>
            <a:endParaRPr lang="ru-RU" sz="24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C:\Users\Пользователь\Desktop\096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24744"/>
            <a:ext cx="6350000" cy="2108200"/>
          </a:xfrm>
          <a:prstGeom prst="rect">
            <a:avLst/>
          </a:prstGeom>
          <a:noFill/>
        </p:spPr>
      </p:pic>
      <p:pic>
        <p:nvPicPr>
          <p:cNvPr id="23556" name="Picture 4" descr="C:\Users\Пользователь\Desktop\r3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212976"/>
            <a:ext cx="3096791" cy="1944216"/>
          </a:xfrm>
          <a:prstGeom prst="rect">
            <a:avLst/>
          </a:prstGeom>
          <a:noFill/>
        </p:spPr>
      </p:pic>
      <p:pic>
        <p:nvPicPr>
          <p:cNvPr id="23557" name="Picture 5" descr="C:\Users\Пользователь\Desktop\pythonDM0711_468x36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1219"/>
              </a:clrFrom>
              <a:clrTo>
                <a:srgbClr val="00121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068960"/>
            <a:ext cx="4457700" cy="3429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6136" y="234888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Скелет гренландского кита. А – остатки задних конечностей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56612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Скелет тазового пояса и верхних конечностей питона.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851920" y="4725144"/>
            <a:ext cx="1800200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рудиментарных органов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71" t="21315" r="23165" b="19818"/>
          <a:stretch>
            <a:fillRect/>
          </a:stretch>
        </p:blipFill>
        <p:spPr bwMode="auto">
          <a:xfrm>
            <a:off x="755576" y="1604010"/>
            <a:ext cx="7560840" cy="458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рудиментарных органов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71" t="21315" r="24059" b="19818"/>
          <a:stretch>
            <a:fillRect/>
          </a:stretch>
        </p:blipFill>
        <p:spPr bwMode="auto">
          <a:xfrm>
            <a:off x="899592" y="1676805"/>
            <a:ext cx="7488832" cy="461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рудиментарных органов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65" t="21315" r="23165" b="19818"/>
          <a:stretch>
            <a:fillRect/>
          </a:stretch>
        </p:blipFill>
        <p:spPr bwMode="auto">
          <a:xfrm>
            <a:off x="755576" y="1543591"/>
            <a:ext cx="7488832" cy="46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рудиментарных органов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54" t="22906" r="24059" b="18227"/>
          <a:stretch>
            <a:fillRect/>
          </a:stretch>
        </p:blipFill>
        <p:spPr bwMode="auto">
          <a:xfrm>
            <a:off x="971600" y="1608587"/>
            <a:ext cx="7632848" cy="495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Органы, имеющие сходное строение и происхождение, но выполняющие разные функции – </a:t>
            </a:r>
            <a:r>
              <a:rPr lang="ru-RU" sz="2400" b="1" dirty="0" smtClean="0">
                <a:solidFill>
                  <a:srgbClr val="FF0000"/>
                </a:solidFill>
              </a:rPr>
              <a:t>гомологичные органы.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Пользователь\Desktop\0007-006-Evoljutsija-organicheskogo-mi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196752"/>
            <a:ext cx="2926576" cy="3823710"/>
          </a:xfrm>
          <a:prstGeom prst="rect">
            <a:avLst/>
          </a:prstGeom>
          <a:noFill/>
        </p:spPr>
      </p:pic>
      <p:pic>
        <p:nvPicPr>
          <p:cNvPr id="21507" name="Picture 3" descr="C:\Users\Пользователь\Desktop\0011-012-2.-Gomologichnye-organy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124744"/>
            <a:ext cx="3514725" cy="3781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941168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  Различные по внешнему виду и функциям конечности млекопитающих имеют сходный план строения и формирования: кости плеча, предплечья, запястья, пясти, фаланг пальцев. Гомологичные органы-образования, сходные друг с другом по общему плану строения, положению в теле и возникновению в процессе онтогенеза.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 </a:t>
            </a:r>
            <a:r>
              <a:rPr lang="ru-RU" sz="2400" b="1" dirty="0" smtClean="0">
                <a:solidFill>
                  <a:srgbClr val="008000"/>
                </a:solidFill>
              </a:rPr>
              <a:t>Палеонтологические ряды</a:t>
            </a:r>
            <a:r>
              <a:rPr lang="ru-RU" sz="2400" dirty="0" smtClean="0"/>
              <a:t> – это ряды ископаемых форм, связанные друг с другом в процессе эволюции и отражающие ход филогенеза</a:t>
            </a:r>
            <a:r>
              <a:rPr lang="ru-RU" sz="2400" b="1" dirty="0" smtClean="0"/>
              <a:t>, показывающие направление эволюции у видов, относящихся к одному классу, семейству, роду.</a:t>
            </a:r>
            <a:endParaRPr lang="ru-RU" sz="2400" b="1" dirty="0"/>
          </a:p>
        </p:txBody>
      </p:sp>
      <p:pic>
        <p:nvPicPr>
          <p:cNvPr id="1026" name="Picture 2" descr="C:\Users\Пользователь\Desktop\image01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340768"/>
            <a:ext cx="7056784" cy="40978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58924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300" dirty="0" smtClean="0">
                <a:solidFill>
                  <a:srgbClr val="0070C0"/>
                </a:solidFill>
              </a:rPr>
              <a:t>Эволюция конечности  у лошадей – возникновение однопалой ноги в связи с изменившимися условиями жизни.</a:t>
            </a:r>
            <a:endParaRPr lang="ru-RU" sz="2400" b="1" spc="3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урока</a:t>
            </a:r>
            <a:endParaRPr lang="ru-RU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Обобщить знания о строении современных и некоторых ископаемых животных, раскрыть их роль в доказательстве эволюции животного мира.</a:t>
            </a:r>
          </a:p>
          <a:p>
            <a:endParaRPr lang="ru-RU" dirty="0"/>
          </a:p>
        </p:txBody>
      </p:sp>
      <p:pic>
        <p:nvPicPr>
          <p:cNvPr id="5122" name="Picture 2" descr="C:\Users\Пользователь\Desktop\ира\анимашки\407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219188"/>
            <a:ext cx="4392488" cy="184096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Реликты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Земле обитают отдельные виды животных и растений, имеющие строение  и образ жизни, характерные для давно вымерших организмов прошлых эпох.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Латимерия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65" t="18133" r="22270" b="23000"/>
          <a:stretch>
            <a:fillRect/>
          </a:stretch>
        </p:blipFill>
        <p:spPr bwMode="auto">
          <a:xfrm>
            <a:off x="868453" y="1484784"/>
            <a:ext cx="7663987" cy="464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Ехидна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54" t="22906" r="24059" b="23000"/>
          <a:stretch>
            <a:fillRect/>
          </a:stretch>
        </p:blipFill>
        <p:spPr bwMode="auto">
          <a:xfrm>
            <a:off x="1115615" y="1777869"/>
            <a:ext cx="7355405" cy="438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Гаттерия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65" t="22906" r="23165" b="24591"/>
          <a:stretch>
            <a:fillRect/>
          </a:stretch>
        </p:blipFill>
        <p:spPr bwMode="auto">
          <a:xfrm>
            <a:off x="899592" y="1805220"/>
            <a:ext cx="7272808" cy="40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Гинкго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317" t="18133" r="22270" b="21409"/>
          <a:stretch>
            <a:fillRect/>
          </a:stretch>
        </p:blipFill>
        <p:spPr bwMode="auto">
          <a:xfrm>
            <a:off x="2267744" y="1772816"/>
            <a:ext cx="4320480" cy="482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Саговник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71" t="18133" r="24059" b="21409"/>
          <a:stretch>
            <a:fillRect/>
          </a:stretch>
        </p:blipFill>
        <p:spPr bwMode="auto">
          <a:xfrm>
            <a:off x="1089087" y="1628800"/>
            <a:ext cx="7155321" cy="453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Вельвичия</a:t>
            </a:r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71" t="18133" r="22270" b="21409"/>
          <a:stretch>
            <a:fillRect/>
          </a:stretch>
        </p:blipFill>
        <p:spPr bwMode="auto">
          <a:xfrm>
            <a:off x="899592" y="1844824"/>
            <a:ext cx="7341026" cy="449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solidFill>
                  <a:srgbClr val="002060"/>
                </a:solidFill>
              </a:rPr>
              <a:t>Вывод</a:t>
            </a:r>
            <a:endParaRPr lang="ru-RU" b="1" spc="3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Данные палеонтологии, сравнительной анатомии, эмбриологии позволяют установить сходство между отдельными группами животных, указывающее на их родство, что очень важно для доказательства эволюции животного мира.</a:t>
            </a:r>
          </a:p>
          <a:p>
            <a:endParaRPr lang="ru-RU" dirty="0"/>
          </a:p>
        </p:txBody>
      </p:sp>
      <p:pic>
        <p:nvPicPr>
          <p:cNvPr id="2050" name="Picture 2" descr="C:\Users\Пользователь\Desktop\ира\анимашки\5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1947664" cy="189356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Вопросы для закрепления.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Какой  научный факт доказывается сходством зародышей различных групп животных?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Что изучает эмбриология?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Что изучает палеонтология?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 чем свидетельствуют палеонтологические находки?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Какие органы называют гомологичными?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Какие органы называются аналогичными?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Что такое эволюция?</a:t>
            </a:r>
          </a:p>
          <a:p>
            <a:endParaRPr lang="ru-RU" dirty="0"/>
          </a:p>
        </p:txBody>
      </p:sp>
      <p:pic>
        <p:nvPicPr>
          <p:cNvPr id="4098" name="Picture 2" descr="C:\Users\Пользователь\Desktop\анимир карт предметы\girl_book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344530"/>
            <a:ext cx="1727354" cy="231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 Батист Ламарк</a:t>
            </a:r>
            <a:br>
              <a:rPr lang="ru-RU" sz="36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1744- 1829</a:t>
            </a:r>
            <a:endParaRPr lang="ru-RU" sz="36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Французский естествоиспытатель, зоолог, палеонтолог. Ввёл термин «биология». Разделил животных на позвоночных и беспозвоночных, создал эволюционное учение, был убеждён в наследовании приобретённых признаков.</a:t>
            </a:r>
            <a:endParaRPr lang="ru-RU" sz="2400" b="1" dirty="0"/>
          </a:p>
        </p:txBody>
      </p:sp>
      <p:pic>
        <p:nvPicPr>
          <p:cNvPr id="2050" name="Picture 2" descr="C:\Users\Пользователь\Desktop\p12_lamar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484784"/>
            <a:ext cx="3909814" cy="465826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Чарльз Дарвин</a:t>
            </a:r>
            <a:br>
              <a:rPr lang="ru-RU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1809 - 1882</a:t>
            </a:r>
            <a:endParaRPr lang="ru-RU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32040" y="1481328"/>
            <a:ext cx="375476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Четкое и последовательное объяснение эволюции животных и растений дал английский ученый Чарльз Дарвин – английский натуралист, основатель учения об эволюции.</a:t>
            </a:r>
            <a:endParaRPr lang="ru-RU" dirty="0"/>
          </a:p>
        </p:txBody>
      </p:sp>
      <p:pic>
        <p:nvPicPr>
          <p:cNvPr id="3074" name="Picture 2" descr="Картинка 5 из 1260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12776"/>
            <a:ext cx="3910779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Доказательства эволюции животных</a:t>
            </a:r>
            <a:endParaRPr lang="ru-RU" sz="3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Пользователь\Desktop\ира\анимашки\70.gif"/>
          <p:cNvPicPr>
            <a:picLocks noChangeAspect="1" noChangeArrowheads="1" noCrop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797152"/>
            <a:ext cx="1728192" cy="1665727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ира\анимашки\95.gif"/>
          <p:cNvPicPr>
            <a:picLocks noChangeAspect="1" noChangeArrowheads="1" noCrop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980728"/>
            <a:ext cx="2353016" cy="176918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808" y="260648"/>
            <a:ext cx="79633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Эволюция- это историческое </a:t>
            </a:r>
          </a:p>
          <a:p>
            <a:pPr algn="ctr"/>
            <a:r>
              <a:rPr lang="ru-RU" sz="36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развитие животного мира</a:t>
            </a:r>
            <a:endParaRPr lang="ru-RU" sz="36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2967335"/>
            <a:ext cx="1643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135" y="1412776"/>
            <a:ext cx="72255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Палеонтология- наука</a:t>
            </a:r>
          </a:p>
          <a:p>
            <a:pPr algn="ctr"/>
            <a:r>
              <a:rPr lang="ru-RU" sz="3600" b="1" cap="none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о древних организмах </a:t>
            </a:r>
          </a:p>
          <a:p>
            <a:pPr algn="ctr"/>
            <a:r>
              <a:rPr lang="ru-RU" sz="3600" b="1" cap="none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прошлых геологических эпох</a:t>
            </a:r>
            <a:endParaRPr lang="ru-RU" sz="3600" b="1" cap="none" spc="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4097" name="Picture 1" descr="C:\Users\Пользователь\Desktop\1322848498_10-pho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3068960"/>
            <a:ext cx="5328592" cy="3560422"/>
          </a:xfrm>
          <a:prstGeom prst="rect">
            <a:avLst/>
          </a:prstGeom>
          <a:noFill/>
        </p:spPr>
      </p:pic>
      <p:pic>
        <p:nvPicPr>
          <p:cNvPr id="4098" name="Picture 2" descr="C:\Users\Пользователь\Desktop\ира\анимашки\140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2699792" cy="2502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Палеонтологические доказательства эволюции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Окаменевшие остатки животных доказывают, что животный мир древнего времени отличался от современного.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517232"/>
            <a:ext cx="4040188" cy="762000"/>
          </a:xfrm>
        </p:spPr>
        <p:txBody>
          <a:bodyPr>
            <a:noAutofit/>
          </a:bodyPr>
          <a:lstStyle/>
          <a:p>
            <a:r>
              <a:rPr lang="ru-RU" b="1" dirty="0" smtClean="0"/>
              <a:t>Аммониты  - вымерший подкласс головоногих моллюсков.</a:t>
            </a:r>
            <a:endParaRPr lang="ru-RU" b="1" dirty="0"/>
          </a:p>
        </p:txBody>
      </p:sp>
      <p:pic>
        <p:nvPicPr>
          <p:cNvPr id="2049" name="Picture 1" descr="C:\Users\Пользователь\Desktop\trilobite-трилобит-окаменелост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060848"/>
            <a:ext cx="4040188" cy="3030141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16016" y="5445224"/>
            <a:ext cx="4041775" cy="762000"/>
          </a:xfrm>
        </p:spPr>
        <p:txBody>
          <a:bodyPr>
            <a:noAutofit/>
          </a:bodyPr>
          <a:lstStyle/>
          <a:p>
            <a:r>
              <a:rPr lang="ru-RU" b="1" dirty="0" smtClean="0"/>
              <a:t>Окаменелости</a:t>
            </a:r>
            <a:r>
              <a:rPr lang="ru-RU" dirty="0" smtClean="0"/>
              <a:t> самой древней живородящей рыбы.</a:t>
            </a:r>
            <a:endParaRPr lang="ru-RU" dirty="0"/>
          </a:p>
        </p:txBody>
      </p:sp>
      <p:pic>
        <p:nvPicPr>
          <p:cNvPr id="2050" name="Picture 2" descr="C:\Users\Пользователь\Desktop\stone_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204864"/>
            <a:ext cx="440089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Янтарь с насекомым, жившим 50 млн.  лет назад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260648"/>
            <a:ext cx="4041775" cy="50405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Отпечаток древнего растения</a:t>
            </a:r>
            <a:endParaRPr lang="ru-RU" dirty="0"/>
          </a:p>
        </p:txBody>
      </p:sp>
      <p:pic>
        <p:nvPicPr>
          <p:cNvPr id="1026" name="Picture 2" descr="C:\Users\Пользователь\Desktop\vnxfghnsfg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052736"/>
            <a:ext cx="4392488" cy="439248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fossil flower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052736"/>
            <a:ext cx="3600400" cy="5103270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0_23e7b_329968ff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1340768"/>
            <a:ext cx="7688072" cy="51125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59632" y="573325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Динозавр </a:t>
            </a:r>
            <a:r>
              <a:rPr lang="ru-RU" sz="2400" b="1" dirty="0" err="1" smtClean="0">
                <a:solidFill>
                  <a:srgbClr val="FFFF00"/>
                </a:solidFill>
              </a:rPr>
              <a:t>велосираптор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Ископаемые переходные формы животных-</a:t>
            </a:r>
            <a:r>
              <a:rPr lang="ru-RU" sz="2800" dirty="0" smtClean="0"/>
              <a:t> формы организмов, сочетающие признаки более древних и молодых групп.</a:t>
            </a:r>
            <a:endParaRPr lang="ru-RU" sz="2800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Пользователь\Desktop\arch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836712"/>
            <a:ext cx="3024336" cy="3799322"/>
          </a:xfrm>
          <a:prstGeom prst="rect">
            <a:avLst/>
          </a:prstGeom>
          <a:noFill/>
        </p:spPr>
      </p:pic>
      <p:pic>
        <p:nvPicPr>
          <p:cNvPr id="19459" name="Picture 3" descr="C:\Users\Пользователь\Desktop\601_05_sauriurae_arheopteriks leta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268760"/>
            <a:ext cx="5276219" cy="2952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4653136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Археоптерикс считался предком птиц. </a:t>
            </a:r>
          </a:p>
          <a:p>
            <a:r>
              <a:rPr lang="ru-RU" sz="2400" b="1" dirty="0" smtClean="0"/>
              <a:t>Ему присущи признаки и рептилии и птицы. </a:t>
            </a:r>
          </a:p>
          <a:p>
            <a:r>
              <a:rPr lang="ru-RU" sz="2400" b="1" dirty="0" smtClean="0"/>
              <a:t>Черты, характерные для </a:t>
            </a:r>
            <a:r>
              <a:rPr lang="ru-RU" sz="2400" b="1" dirty="0" smtClean="0">
                <a:solidFill>
                  <a:srgbClr val="FF0000"/>
                </a:solidFill>
              </a:rPr>
              <a:t>пресмыкающегося-</a:t>
            </a:r>
            <a:r>
              <a:rPr lang="ru-RU" sz="2400" b="1" dirty="0" smtClean="0"/>
              <a:t> тяжёлый скелет, зубы, длинный хвост. </a:t>
            </a:r>
          </a:p>
          <a:p>
            <a:r>
              <a:rPr lang="ru-RU" sz="2400" b="1" dirty="0" smtClean="0"/>
              <a:t>Черты, характерные для </a:t>
            </a:r>
            <a:r>
              <a:rPr lang="ru-RU" sz="2400" b="1" dirty="0" smtClean="0">
                <a:solidFill>
                  <a:srgbClr val="FF0000"/>
                </a:solidFill>
              </a:rPr>
              <a:t>птиц</a:t>
            </a:r>
            <a:r>
              <a:rPr lang="ru-RU" sz="2400" b="1" dirty="0" smtClean="0"/>
              <a:t> – крылья, покрытые перьями.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UX25FU4DC2SS-1091-7</_dlc_DocId>
    <_dlc_DocIdUrl xmlns="abdb83d0-779d-445a-a542-78c4e7e32ea9">
      <Url>http://www.eduportal44.ru/soligalich/shablon/distovz/_layouts/15/DocIdRedir.aspx?ID=UX25FU4DC2SS-1091-7</Url>
      <Description>UX25FU4DC2SS-1091-7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FDA0A9C4CCEC479B56CE4D4AF16EE7" ma:contentTypeVersion="0" ma:contentTypeDescription="Создание документа." ma:contentTypeScope="" ma:versionID="aae11195561734424dcd2925bf81c03e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9373a8871781f6ded44170290ae094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4BEA10B-4C55-40B5-BB1E-0F64462E1DB2}"/>
</file>

<file path=customXml/itemProps2.xml><?xml version="1.0" encoding="utf-8"?>
<ds:datastoreItem xmlns:ds="http://schemas.openxmlformats.org/officeDocument/2006/customXml" ds:itemID="{D8C5AFDE-FFCB-4356-99FD-40EE26D7A747}"/>
</file>

<file path=customXml/itemProps3.xml><?xml version="1.0" encoding="utf-8"?>
<ds:datastoreItem xmlns:ds="http://schemas.openxmlformats.org/officeDocument/2006/customXml" ds:itemID="{7DE773E0-1457-4EED-89EF-8EEFB5DF108F}"/>
</file>

<file path=customXml/itemProps4.xml><?xml version="1.0" encoding="utf-8"?>
<ds:datastoreItem xmlns:ds="http://schemas.openxmlformats.org/officeDocument/2006/customXml" ds:itemID="{5000816E-14B4-4764-9528-07B47942745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474</Words>
  <Application>Microsoft Office PowerPoint</Application>
  <PresentationFormat>Экран (4:3)</PresentationFormat>
  <Paragraphs>68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Тема Office</vt:lpstr>
      <vt:lpstr>Доказательства эволюции </vt:lpstr>
      <vt:lpstr>Цели урока</vt:lpstr>
      <vt:lpstr>Жан Батист Ламарк 1744- 1829</vt:lpstr>
      <vt:lpstr>Чарльз Дарвин 1809 - 1882</vt:lpstr>
      <vt:lpstr>Доказательства эволюции животных</vt:lpstr>
      <vt:lpstr>Презентация PowerPoint</vt:lpstr>
      <vt:lpstr> Палеонтологические доказательства эволюции Окаменевшие остатки животных доказывают, что животный мир древнего времени отличался от современного.</vt:lpstr>
      <vt:lpstr>Презентация PowerPoint</vt:lpstr>
      <vt:lpstr>Ископаемые переходные формы животных- формы организмов, сочетающие признаки более древних и молодых групп.</vt:lpstr>
      <vt:lpstr>Эмбриологические доказательства эволюции.</vt:lpstr>
      <vt:lpstr>Сравнительно – анатомические доказательства</vt:lpstr>
      <vt:lpstr>Пятипалая конечность позвоночных </vt:lpstr>
      <vt:lpstr>Рудиментарные органы- органы, утратившие свою функцию в результате длительного неприменения</vt:lpstr>
      <vt:lpstr>Примеры рудиментарных органов</vt:lpstr>
      <vt:lpstr>Примеры рудиментарных органов</vt:lpstr>
      <vt:lpstr>Примеры рудиментарных органов</vt:lpstr>
      <vt:lpstr>Примеры рудиментарных органов</vt:lpstr>
      <vt:lpstr>Органы, имеющие сходное строение и происхождение, но выполняющие разные функции – гомологичные органы. </vt:lpstr>
      <vt:lpstr> Палеонтологические ряды – это ряды ископаемых форм, связанные друг с другом в процессе эволюции и отражающие ход филогенеза, показывающие направление эволюции у видов, относящихся к одному классу, семейству, роду.</vt:lpstr>
      <vt:lpstr>Реликты </vt:lpstr>
      <vt:lpstr>Латимерия</vt:lpstr>
      <vt:lpstr>Ехидна</vt:lpstr>
      <vt:lpstr>Гаттерия</vt:lpstr>
      <vt:lpstr>Гинкго</vt:lpstr>
      <vt:lpstr>Саговник</vt:lpstr>
      <vt:lpstr>Вельвичия</vt:lpstr>
      <vt:lpstr>Вывод</vt:lpstr>
      <vt:lpstr>Вопросы для закрепления.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Доказательства эволюции животных.</dc:title>
  <dc:creator>Пользователь</dc:creator>
  <cp:lastModifiedBy>админ</cp:lastModifiedBy>
  <cp:revision>40</cp:revision>
  <dcterms:created xsi:type="dcterms:W3CDTF">2012-04-24T13:56:15Z</dcterms:created>
  <dcterms:modified xsi:type="dcterms:W3CDTF">2018-09-25T07:12:30Z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0x010100E2FDA0A9C4CCEC479B56CE4D4AF16EE7</vt:lpwstr>
  </property>
  <property fmtid="{D5CDD505-2E9C-101B-9397-08002B2CF9AE}" pid="3" name="_dlc_DocIdItemGuid">
    <vt:lpwstr>333d1b32-b97a-40ef-9508-f5954fd11a52</vt:lpwstr>
  </property>
</Properties>
</file>