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6" r:id="rId2"/>
    <p:sldId id="276" r:id="rId3"/>
    <p:sldId id="278" r:id="rId4"/>
    <p:sldId id="259" r:id="rId5"/>
    <p:sldId id="279" r:id="rId6"/>
    <p:sldId id="260" r:id="rId7"/>
    <p:sldId id="261" r:id="rId8"/>
    <p:sldId id="262" r:id="rId9"/>
    <p:sldId id="257" r:id="rId10"/>
    <p:sldId id="263" r:id="rId11"/>
    <p:sldId id="264" r:id="rId12"/>
    <p:sldId id="265" r:id="rId13"/>
    <p:sldId id="272" r:id="rId14"/>
    <p:sldId id="273" r:id="rId15"/>
    <p:sldId id="274" r:id="rId16"/>
    <p:sldId id="275" r:id="rId17"/>
    <p:sldId id="281" r:id="rId18"/>
    <p:sldId id="300" r:id="rId19"/>
    <p:sldId id="283" r:id="rId20"/>
    <p:sldId id="282" r:id="rId21"/>
    <p:sldId id="284" r:id="rId22"/>
    <p:sldId id="285" r:id="rId23"/>
    <p:sldId id="286" r:id="rId24"/>
    <p:sldId id="287" r:id="rId25"/>
    <p:sldId id="288" r:id="rId26"/>
    <p:sldId id="290" r:id="rId27"/>
    <p:sldId id="291" r:id="rId28"/>
    <p:sldId id="292" r:id="rId29"/>
    <p:sldId id="293" r:id="rId30"/>
    <p:sldId id="294" r:id="rId31"/>
    <p:sldId id="297" r:id="rId32"/>
    <p:sldId id="295" r:id="rId33"/>
    <p:sldId id="296" r:id="rId34"/>
    <p:sldId id="298" r:id="rId35"/>
    <p:sldId id="299" r:id="rId36"/>
    <p:sldId id="301" r:id="rId37"/>
    <p:sldId id="27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A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B08FF-4AB2-49FD-B483-154FB1A4804F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95E56-A1CE-4191-8A24-5FCF9D6667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5E56-A1CE-4191-8A24-5FCF9D66673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5E56-A1CE-4191-8A24-5FCF9D66673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6C22545-3C30-4D3D-B8F9-4E79E4C8D86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39143F7-DC23-45F0-9562-A97132EF77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305800" cy="198120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Внутренняя среда организма  – основа его целостности 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7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65245" cy="120248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Угадайте о чём речь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360381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А в народе говорят, что она не вода, и что она бывает дурная, на ней клянутся и даже враги бывают </a:t>
            </a:r>
            <a:r>
              <a:rPr lang="ru-RU" sz="2800" dirty="0" smtClean="0">
                <a:solidFill>
                  <a:srgbClr val="002060"/>
                </a:solidFill>
              </a:rPr>
              <a:t>…….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4680520" cy="3112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83968" y="2492896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кровные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45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Прочитайте </a:t>
            </a:r>
            <a:r>
              <a:rPr lang="ru-RU" sz="3100" dirty="0" smtClean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информацию</a:t>
            </a:r>
            <a:r>
              <a:rPr lang="ru-RU" sz="3100" dirty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, обсудите ее в паре и дайте свои устные </a:t>
            </a:r>
            <a:r>
              <a:rPr lang="ru-RU" sz="3100" dirty="0" smtClean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пояснения</a:t>
            </a:r>
            <a:r>
              <a:rPr lang="ru-RU" b="1" dirty="0">
                <a:solidFill>
                  <a:srgbClr val="306A3F"/>
                </a:solidFill>
              </a:rPr>
              <a:t/>
            </a:r>
            <a:br>
              <a:rPr lang="ru-RU" b="1" dirty="0">
                <a:solidFill>
                  <a:srgbClr val="306A3F"/>
                </a:solidFill>
              </a:rPr>
            </a:br>
            <a:endParaRPr lang="ru-RU" dirty="0">
              <a:solidFill>
                <a:srgbClr val="306A3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16832"/>
            <a:ext cx="7560840" cy="360381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600" dirty="0">
                <a:solidFill>
                  <a:srgbClr val="002060"/>
                </a:solidFill>
              </a:rPr>
              <a:t>Человек раненый в ногу или руку, погибает только от большой потери крови, даже если все его внутренние органы здоровы</a:t>
            </a:r>
          </a:p>
          <a:p>
            <a:pPr lvl="0"/>
            <a:r>
              <a:rPr lang="ru-RU" sz="2600" dirty="0">
                <a:solidFill>
                  <a:srgbClr val="002060"/>
                </a:solidFill>
              </a:rPr>
              <a:t>Переливание крови другого человека  раненому спасает его от смерти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Подумайте и </a:t>
            </a:r>
            <a:r>
              <a:rPr lang="ru-RU" sz="2600" dirty="0" smtClean="0">
                <a:solidFill>
                  <a:srgbClr val="002060"/>
                </a:solidFill>
              </a:rPr>
              <a:t>объясните:</a:t>
            </a:r>
            <a:endParaRPr lang="ru-RU" sz="2600" dirty="0">
              <a:solidFill>
                <a:srgbClr val="002060"/>
              </a:solidFill>
            </a:endParaRPr>
          </a:p>
          <a:p>
            <a:r>
              <a:rPr lang="ru-RU" sz="2600" dirty="0">
                <a:solidFill>
                  <a:srgbClr val="002060"/>
                </a:solidFill>
              </a:rPr>
              <a:t>а) почему человек при большой потере крови погибает?</a:t>
            </a:r>
          </a:p>
          <a:p>
            <a:r>
              <a:rPr lang="ru-RU" sz="2600" dirty="0">
                <a:solidFill>
                  <a:srgbClr val="002060"/>
                </a:solidFill>
              </a:rPr>
              <a:t>б) какое значение имеет кровь в жизни организма человека?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41168"/>
            <a:ext cx="3041030" cy="1767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26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416824" cy="3603812"/>
          </a:xfrm>
        </p:spPr>
        <p:txBody>
          <a:bodyPr/>
          <a:lstStyle/>
          <a:p>
            <a:pPr marL="0" indent="0">
              <a:buNone/>
            </a:pPr>
            <a:r>
              <a:rPr lang="ru-RU" sz="2800" u="sng" dirty="0" err="1" smtClean="0">
                <a:solidFill>
                  <a:srgbClr val="002060"/>
                </a:solidFill>
              </a:rPr>
              <a:t>Кровь:</a:t>
            </a:r>
            <a:r>
              <a:rPr lang="ru-RU" sz="2800" dirty="0" err="1" smtClean="0">
                <a:solidFill>
                  <a:srgbClr val="002060"/>
                </a:solidFill>
              </a:rPr>
              <a:t>Функции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крови (с.39 учебника)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Какие функции выполняет кровь? </a:t>
            </a:r>
          </a:p>
          <a:p>
            <a:pPr marL="0" indent="0">
              <a:buNone/>
            </a:pPr>
            <a:endParaRPr lang="ru-RU" sz="2800" u="sng" dirty="0" smtClean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785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Состав ВСО</a:t>
            </a:r>
            <a:endParaRPr lang="ru-RU" altLang="ru-RU" dirty="0">
              <a:solidFill>
                <a:srgbClr val="306A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16" t="14624" r="17049" b="8829"/>
          <a:stretch>
            <a:fillRect/>
          </a:stretch>
        </p:blipFill>
        <p:spPr bwMode="auto">
          <a:xfrm>
            <a:off x="1115616" y="2328555"/>
            <a:ext cx="7128792" cy="452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65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6A3F"/>
                </a:solidFill>
              </a:rPr>
              <a:t>Депо крови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6360" r="17819" b="17688"/>
          <a:stretch>
            <a:fillRect/>
          </a:stretch>
        </p:blipFill>
        <p:spPr bwMode="auto">
          <a:xfrm>
            <a:off x="323528" y="1844824"/>
            <a:ext cx="84969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6A3F"/>
                </a:solidFill>
              </a:rPr>
              <a:t>Депо крови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119257"/>
            <a:ext cx="7344816" cy="3603812"/>
          </a:xfrm>
        </p:spPr>
        <p:txBody>
          <a:bodyPr/>
          <a:lstStyle/>
          <a:p>
            <a:r>
              <a:rPr lang="ru-RU" dirty="0" smtClean="0"/>
              <a:t>Обычно не вся кровь циркулирует в сосудах, часть находиться в депо </a:t>
            </a:r>
          </a:p>
          <a:p>
            <a:r>
              <a:rPr lang="ru-RU" dirty="0" smtClean="0"/>
              <a:t>Она поступает в общий кровоток в случаях усиленной мышечной работы ,  при потере крови  в результате ранений, операций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06A3F"/>
                </a:solidFill>
              </a:rPr>
              <a:t>Кроветворение - </a:t>
            </a:r>
            <a:r>
              <a:rPr lang="ru-RU" b="1" dirty="0" err="1" smtClean="0">
                <a:solidFill>
                  <a:srgbClr val="306A3F"/>
                </a:solidFill>
              </a:rPr>
              <a:t>гемопоэз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776864" cy="1800200"/>
          </a:xfrm>
        </p:spPr>
        <p:txBody>
          <a:bodyPr/>
          <a:lstStyle/>
          <a:p>
            <a:r>
              <a:rPr lang="ru-RU" dirty="0" smtClean="0"/>
              <a:t> - это развитие и созревание клеток крови в организме </a:t>
            </a:r>
          </a:p>
          <a:p>
            <a:r>
              <a:rPr lang="ru-RU" dirty="0" smtClean="0"/>
              <a:t>Все форменные элементы крови образуются из стволовых клеток красного костного мозга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18328" r="17819" b="10797"/>
          <a:stretch>
            <a:fillRect/>
          </a:stretch>
        </p:blipFill>
        <p:spPr bwMode="auto">
          <a:xfrm>
            <a:off x="2051720" y="2996952"/>
            <a:ext cx="4896544" cy="303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817582"/>
            <a:ext cx="7520716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06A3F"/>
                </a:solidFill>
              </a:rPr>
              <a:t>Продолжительность жизни клеток крови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1813799"/>
          </a:xfrm>
        </p:spPr>
        <p:txBody>
          <a:bodyPr/>
          <a:lstStyle/>
          <a:p>
            <a:r>
              <a:rPr lang="ru-RU" u="sng" dirty="0" smtClean="0"/>
              <a:t>Эритроциты</a:t>
            </a:r>
            <a:r>
              <a:rPr lang="ru-RU" dirty="0" smtClean="0"/>
              <a:t> – 120-130 суток;</a:t>
            </a:r>
          </a:p>
          <a:p>
            <a:r>
              <a:rPr lang="ru-RU" u="sng" dirty="0" smtClean="0"/>
              <a:t>Лейкоциты</a:t>
            </a:r>
            <a:r>
              <a:rPr lang="ru-RU" dirty="0" smtClean="0"/>
              <a:t> -  от нескольких часов до 3-5 суток;</a:t>
            </a:r>
          </a:p>
          <a:p>
            <a:r>
              <a:rPr lang="ru-RU" u="sng" dirty="0" smtClean="0"/>
              <a:t>Тромбоциты </a:t>
            </a:r>
            <a:r>
              <a:rPr lang="ru-RU" dirty="0" smtClean="0"/>
              <a:t>– 5-7 суток</a:t>
            </a:r>
            <a:endParaRPr lang="ru-RU" dirty="0"/>
          </a:p>
        </p:txBody>
      </p:sp>
      <p:pic>
        <p:nvPicPr>
          <p:cNvPr id="4098" name="Picture 2" descr="https://media.istockphoto.com/vectors/vector-set-of-blood-cells-vector-id502284548?k=6&amp;m=502284548&amp;s=612x612&amp;w=0&amp;h=H-h0FabAZXH5ChTfvPKUrXNB_72HuieTZ13EEdlZzOs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501008"/>
            <a:ext cx="2398307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28" y="118510"/>
            <a:ext cx="1489254" cy="1577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548680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КРОВЬ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18328" r="20033" b="10797"/>
          <a:stretch>
            <a:fillRect/>
          </a:stretch>
        </p:blipFill>
        <p:spPr bwMode="auto">
          <a:xfrm>
            <a:off x="1403648" y="1340768"/>
            <a:ext cx="6776753" cy="469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6A3F"/>
                </a:solidFill>
              </a:rPr>
              <a:t>Плазма крови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0" y="1916832"/>
            <a:ext cx="3816424" cy="36038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  Существуют растворы, которые по солевому составу и концентрации соответствуют плазме крови- это </a:t>
            </a:r>
            <a:r>
              <a:rPr lang="ru-RU" b="1" u="sng" dirty="0" smtClean="0"/>
              <a:t>физиологические растворы </a:t>
            </a:r>
          </a:p>
          <a:p>
            <a:r>
              <a:rPr lang="ru-RU" dirty="0" smtClean="0"/>
              <a:t>Их используют как заменители крови при кровопотерях</a:t>
            </a:r>
            <a:endParaRPr lang="ru-RU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l="48421" t="39000" r="29995" b="18672"/>
          <a:stretch>
            <a:fillRect/>
          </a:stretch>
        </p:blipFill>
        <p:spPr bwMode="auto">
          <a:xfrm>
            <a:off x="1043608" y="1844823"/>
            <a:ext cx="3456384" cy="3810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18" y="980728"/>
            <a:ext cx="8592786" cy="446274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131840" y="1052736"/>
            <a:ext cx="1008112" cy="16561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35601" y="591071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ЭРИТРОЦИТ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24049"/>
            <a:ext cx="1658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ЛЕЙКОЦИТ</a:t>
            </a:r>
            <a:endParaRPr lang="ru-RU" sz="24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652120" y="985714"/>
            <a:ext cx="180938" cy="222638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504" y="198884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ПЛАЗМА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7504" y="4077072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ТРОМБОЦИТ</a:t>
            </a:r>
            <a:endParaRPr lang="ru-RU" sz="2400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827584" y="3717032"/>
            <a:ext cx="180020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7354" y="2450505"/>
            <a:ext cx="1288342" cy="47443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475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99592" y="1340768"/>
            <a:ext cx="6264696" cy="73390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00475" y="305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48680"/>
            <a:ext cx="3413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spc="-10" dirty="0" smtClean="0">
                <a:solidFill>
                  <a:srgbClr val="C00000"/>
                </a:solidFill>
              </a:rPr>
              <a:t>           ВСПОМНИМ</a:t>
            </a:r>
            <a:endParaRPr lang="ru-RU" sz="2800" b="1" spc="-1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412776"/>
            <a:ext cx="61888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10" dirty="0" smtClean="0">
                <a:solidFill>
                  <a:srgbClr val="C00000"/>
                </a:solidFill>
              </a:rPr>
              <a:t>              К </a:t>
            </a:r>
            <a:r>
              <a:rPr lang="ru-RU" sz="2400" b="1" spc="-10" dirty="0">
                <a:solidFill>
                  <a:srgbClr val="C00000"/>
                </a:solidFill>
              </a:rPr>
              <a:t>какой ткани относят кровь?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276872"/>
            <a:ext cx="8928992" cy="4401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2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nstantia" pitchFamily="18" charset="0"/>
            </a:endParaRPr>
          </a:p>
          <a:p>
            <a:pPr algn="ctr"/>
            <a:r>
              <a:rPr lang="ru-RU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nstantia" pitchFamily="18" charset="0"/>
              </a:rPr>
              <a:t>Соединительная ткань</a:t>
            </a:r>
          </a:p>
          <a:p>
            <a:pPr algn="just"/>
            <a:r>
              <a:rPr lang="ru-RU" sz="2400" dirty="0" smtClean="0">
                <a:latin typeface="Constantia" pitchFamily="18" charset="0"/>
              </a:rPr>
              <a:t>Клетки расположены рыхло, сильно развито межклеточное вещество</a:t>
            </a:r>
          </a:p>
          <a:p>
            <a:pPr algn="just"/>
            <a:endParaRPr lang="ru-RU" sz="2400" dirty="0">
              <a:latin typeface="Constantia" pitchFamily="18" charset="0"/>
            </a:endParaRPr>
          </a:p>
          <a:p>
            <a:pPr algn="just"/>
            <a:endParaRPr lang="ru-RU" sz="2400" dirty="0" smtClean="0">
              <a:latin typeface="Constantia" pitchFamily="18" charset="0"/>
            </a:endParaRPr>
          </a:p>
          <a:p>
            <a:pPr algn="just"/>
            <a:endParaRPr lang="ru-RU" sz="2400" dirty="0">
              <a:latin typeface="Constantia" pitchFamily="18" charset="0"/>
            </a:endParaRPr>
          </a:p>
          <a:p>
            <a:pPr algn="just"/>
            <a:endParaRPr lang="ru-RU" sz="2400" dirty="0" smtClean="0">
              <a:latin typeface="Constantia" pitchFamily="18" charset="0"/>
            </a:endParaRPr>
          </a:p>
          <a:p>
            <a:pPr algn="just"/>
            <a:endParaRPr lang="ru-RU" sz="2400" dirty="0">
              <a:latin typeface="Constantia" pitchFamily="18" charset="0"/>
            </a:endParaRPr>
          </a:p>
          <a:p>
            <a:pPr algn="just"/>
            <a:endParaRPr lang="ru-RU" sz="2400" dirty="0" smtClean="0">
              <a:latin typeface="Constantia" pitchFamily="18" charset="0"/>
            </a:endParaRPr>
          </a:p>
          <a:p>
            <a:pPr algn="just"/>
            <a:endParaRPr lang="ru-RU" sz="2400" dirty="0">
              <a:latin typeface="Constant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3908" y="4221088"/>
            <a:ext cx="27842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ru-RU" sz="2400" b="1" dirty="0" smtClean="0">
                <a:latin typeface="Constantia" pitchFamily="18" charset="0"/>
              </a:rPr>
              <a:t>Расположение: 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Constantia" pitchFamily="18" charset="0"/>
              </a:rPr>
              <a:t>Полости сердца и кровеносных сосудов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22055"/>
            <a:ext cx="4884596" cy="2737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1430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5769" t="11438" r="16712" b="8829"/>
          <a:stretch>
            <a:fillRect/>
          </a:stretch>
        </p:blipFill>
        <p:spPr bwMode="auto">
          <a:xfrm>
            <a:off x="179512" y="764704"/>
            <a:ext cx="87849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4860032" y="6396335"/>
            <a:ext cx="4066648" cy="4616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32040" y="5877272"/>
            <a:ext cx="4066648" cy="4616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5445224"/>
            <a:ext cx="4066648" cy="4616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8995" y="5532041"/>
            <a:ext cx="4505011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4459" y="116632"/>
            <a:ext cx="4853709" cy="47525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320458" y="2605284"/>
            <a:ext cx="2345585" cy="1471410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58663" y="4077072"/>
            <a:ext cx="4289801" cy="6480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116632"/>
            <a:ext cx="3096344" cy="7200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3640915" cy="551484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1520" y="5589240"/>
            <a:ext cx="4377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</a:pPr>
            <a:r>
              <a:rPr lang="ru-RU" sz="2400" b="1" dirty="0" smtClean="0">
                <a:solidFill>
                  <a:srgbClr val="000000"/>
                </a:solidFill>
              </a:rPr>
              <a:t>Особенности строения клетки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8674" y="173543"/>
            <a:ext cx="2445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ЭРИТРОЦИТЫ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58663" y="4149080"/>
            <a:ext cx="4446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</a:rPr>
              <a:t>КЛЕТКИ ОРГАНИЗМА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9073"/>
            <a:ext cx="3168352" cy="23998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32040" y="2605662"/>
            <a:ext cx="1122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О</a:t>
            </a:r>
            <a:r>
              <a:rPr lang="ru-RU" sz="7200" b="1" baseline="-25000" dirty="0" smtClean="0"/>
              <a:t>2</a:t>
            </a:r>
            <a:endParaRPr lang="ru-RU" sz="7200" b="1" baseline="-25000" dirty="0"/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6372200" y="2528900"/>
            <a:ext cx="2665968" cy="1471410"/>
          </a:xfrm>
          <a:prstGeom prst="down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934670" y="2616356"/>
            <a:ext cx="1611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СО</a:t>
            </a:r>
            <a:r>
              <a:rPr lang="ru-RU" sz="7200" b="1" baseline="-25000" dirty="0" smtClean="0"/>
              <a:t>2</a:t>
            </a:r>
            <a:endParaRPr lang="ru-RU" sz="7200" b="1" baseline="-25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517232"/>
            <a:ext cx="26659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мелкие размеры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6056" y="5949280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двояковогнутая форма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6457890"/>
            <a:ext cx="36335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отсутствие ядер в </a:t>
            </a:r>
            <a:r>
              <a:rPr lang="ru-RU" sz="2000" dirty="0" smtClean="0">
                <a:solidFill>
                  <a:srgbClr val="000000"/>
                </a:solidFill>
              </a:rPr>
              <a:t>клетках</a:t>
            </a:r>
            <a:endParaRPr lang="ru-RU" sz="2000" dirty="0"/>
          </a:p>
        </p:txBody>
      </p:sp>
      <p:cxnSp>
        <p:nvCxnSpPr>
          <p:cNvPr id="26" name="Прямая со стрелкой 25"/>
          <p:cNvCxnSpPr>
            <a:stCxn id="21" idx="3"/>
            <a:endCxn id="22" idx="1"/>
          </p:cNvCxnSpPr>
          <p:nvPr/>
        </p:nvCxnSpPr>
        <p:spPr>
          <a:xfrm flipV="1">
            <a:off x="4644006" y="5676057"/>
            <a:ext cx="28803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3"/>
            <a:endCxn id="23" idx="1"/>
          </p:cNvCxnSpPr>
          <p:nvPr/>
        </p:nvCxnSpPr>
        <p:spPr>
          <a:xfrm>
            <a:off x="4644006" y="5964089"/>
            <a:ext cx="28803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1" idx="3"/>
            <a:endCxn id="24" idx="1"/>
          </p:cNvCxnSpPr>
          <p:nvPr/>
        </p:nvCxnSpPr>
        <p:spPr>
          <a:xfrm>
            <a:off x="4644006" y="5964089"/>
            <a:ext cx="216026" cy="6630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4932040" y="4941168"/>
            <a:ext cx="4066648" cy="4616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148064" y="501317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Красные кровяные клетки</a:t>
            </a:r>
            <a:endParaRPr lang="ru-RU" sz="2000" dirty="0"/>
          </a:p>
        </p:txBody>
      </p:sp>
      <p:cxnSp>
        <p:nvCxnSpPr>
          <p:cNvPr id="33" name="Прямая со стрелкой 32"/>
          <p:cNvCxnSpPr>
            <a:endCxn id="25" idx="1"/>
          </p:cNvCxnSpPr>
          <p:nvPr/>
        </p:nvCxnSpPr>
        <p:spPr>
          <a:xfrm flipV="1">
            <a:off x="4644008" y="5172001"/>
            <a:ext cx="288032" cy="762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Скругленный прямоугольник 35"/>
          <p:cNvSpPr/>
          <p:nvPr/>
        </p:nvSpPr>
        <p:spPr>
          <a:xfrm>
            <a:off x="251520" y="764704"/>
            <a:ext cx="3888432" cy="4616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23528" y="764704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4-5 </a:t>
            </a:r>
            <a:r>
              <a:rPr lang="ru-RU" sz="2000" dirty="0" err="1" smtClean="0">
                <a:solidFill>
                  <a:srgbClr val="000000"/>
                </a:solidFill>
              </a:rPr>
              <a:t>млн</a:t>
            </a:r>
            <a:r>
              <a:rPr lang="ru-RU" sz="2000" dirty="0" smtClean="0">
                <a:solidFill>
                  <a:srgbClr val="000000"/>
                </a:solidFill>
              </a:rPr>
              <a:t> в </a:t>
            </a:r>
            <a:r>
              <a:rPr lang="ru-RU" sz="2000" dirty="0" smtClean="0"/>
              <a:t>1 мм</a:t>
            </a:r>
            <a:r>
              <a:rPr lang="ru-RU" sz="2000" baseline="30000" dirty="0" smtClean="0"/>
              <a:t>3  </a:t>
            </a:r>
            <a:r>
              <a:rPr lang="ru-RU" sz="2000" dirty="0" smtClean="0"/>
              <a:t> к</a:t>
            </a:r>
            <a:r>
              <a:rPr lang="ru-RU" sz="2000" dirty="0" smtClean="0">
                <a:solidFill>
                  <a:srgbClr val="000000"/>
                </a:solidFill>
              </a:rPr>
              <a:t>рови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6502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628800"/>
            <a:ext cx="4671621" cy="3603812"/>
          </a:xfrm>
        </p:spPr>
        <p:txBody>
          <a:bodyPr/>
          <a:lstStyle/>
          <a:p>
            <a:r>
              <a:rPr lang="ru-RU" dirty="0" smtClean="0"/>
              <a:t>Двояковогнутая форма  и отсутствие ядра увеличивает поверхность и объем эритроцитов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Они более эффективно выполняют функцию транспорта газов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80728"/>
            <a:ext cx="2709774" cy="4896543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5076056" y="3068960"/>
            <a:ext cx="1008112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9605" t="28172" r="34422" b="33438"/>
          <a:stretch>
            <a:fillRect/>
          </a:stretch>
        </p:blipFill>
        <p:spPr bwMode="auto">
          <a:xfrm>
            <a:off x="5148064" y="4797152"/>
            <a:ext cx="312034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64704"/>
            <a:ext cx="5256584" cy="1202485"/>
          </a:xfrm>
        </p:spPr>
        <p:txBody>
          <a:bodyPr/>
          <a:lstStyle/>
          <a:p>
            <a:r>
              <a:rPr lang="ru-RU" b="1" dirty="0" smtClean="0">
                <a:solidFill>
                  <a:srgbClr val="306A3F"/>
                </a:solidFill>
              </a:rPr>
              <a:t>Гемоглобин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488832" cy="36038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Особый белок, который обеспечивает цвет эритроцитов </a:t>
            </a:r>
          </a:p>
          <a:p>
            <a:r>
              <a:rPr lang="ru-RU" dirty="0" smtClean="0"/>
              <a:t>В состав белка входит железо, образующее с кислородом и углекислым газом непрочные связи</a:t>
            </a:r>
          </a:p>
          <a:p>
            <a:r>
              <a:rPr lang="ru-RU" dirty="0" smtClean="0"/>
              <a:t>В легких гемоглобин присоединяет кислород  и становится оксигемоглобином</a:t>
            </a:r>
          </a:p>
          <a:p>
            <a:r>
              <a:rPr lang="ru-RU" dirty="0" smtClean="0"/>
              <a:t>В тканях </a:t>
            </a:r>
            <a:r>
              <a:rPr lang="ru-RU" b="1" u="sng" dirty="0" smtClean="0">
                <a:solidFill>
                  <a:srgbClr val="FF0000"/>
                </a:solidFill>
              </a:rPr>
              <a:t>оксигемоглобин</a:t>
            </a:r>
            <a:r>
              <a:rPr lang="ru-RU" dirty="0" smtClean="0"/>
              <a:t> распадается на кислород и гемоглобин, который тут же соединяется с углекислым газом  и становится </a:t>
            </a:r>
            <a:r>
              <a:rPr lang="ru-RU" b="1" u="sng" dirty="0" err="1" smtClean="0">
                <a:solidFill>
                  <a:srgbClr val="002060"/>
                </a:solidFill>
              </a:rPr>
              <a:t>карбгемоглобином</a:t>
            </a:r>
            <a:r>
              <a:rPr lang="ru-RU" dirty="0" smtClean="0"/>
              <a:t> и возвращается в легкие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6A3F"/>
                </a:solidFill>
              </a:rPr>
              <a:t>О гемоглобине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22964" t="20297" r="23353" b="27532"/>
          <a:stretch>
            <a:fillRect/>
          </a:stretch>
        </p:blipFill>
        <p:spPr bwMode="auto">
          <a:xfrm>
            <a:off x="1043608" y="1988840"/>
            <a:ext cx="698477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5846" name="Picture 6" descr="https://cf.ppt-online.org/files/slide/u/UGTL7yZD5OfIvW921kERqazJViect3gmBSFbnl/slide-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272808" cy="545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3679145" y="4500594"/>
            <a:ext cx="4289527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38334" y="4509120"/>
            <a:ext cx="3153546" cy="1356901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116632"/>
            <a:ext cx="3312368" cy="201622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2476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ЛЕЙКОЦИТЫ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33" y="163279"/>
            <a:ext cx="5295900" cy="364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2627784" y="836712"/>
            <a:ext cx="2520280" cy="576064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965" y="1268760"/>
            <a:ext cx="3609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это бесцветные клетки, </a:t>
            </a:r>
            <a:endParaRPr lang="ru-RU" sz="2400" dirty="0" smtClean="0"/>
          </a:p>
          <a:p>
            <a:pPr algn="ctr"/>
            <a:r>
              <a:rPr lang="ru-RU" sz="2400" dirty="0" smtClean="0"/>
              <a:t>содержащие </a:t>
            </a:r>
            <a:r>
              <a:rPr lang="ru-RU" sz="2400" dirty="0"/>
              <a:t>ядро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4656514"/>
            <a:ext cx="4016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распознавание </a:t>
            </a:r>
            <a:r>
              <a:rPr lang="ru-RU" sz="2400" dirty="0"/>
              <a:t>и уничтожение чужеродных </a:t>
            </a:r>
            <a:r>
              <a:rPr lang="ru-RU" sz="2400" dirty="0" smtClean="0"/>
              <a:t>частиц и </a:t>
            </a:r>
            <a:r>
              <a:rPr lang="ru-RU" sz="2400" dirty="0"/>
              <a:t>микробных </a:t>
            </a:r>
            <a:r>
              <a:rPr lang="ru-RU" sz="2400" dirty="0" smtClean="0"/>
              <a:t>тел</a:t>
            </a:r>
            <a:endParaRPr lang="ru-RU" sz="2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45511" y="4947721"/>
            <a:ext cx="2789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Основная функция 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276872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6-8 </a:t>
            </a:r>
            <a:r>
              <a:rPr lang="ru-RU" sz="2000" dirty="0" err="1" smtClean="0">
                <a:solidFill>
                  <a:srgbClr val="000000"/>
                </a:solidFill>
              </a:rPr>
              <a:t>тыс</a:t>
            </a:r>
            <a:r>
              <a:rPr lang="ru-RU" sz="2000" dirty="0" smtClean="0">
                <a:solidFill>
                  <a:srgbClr val="000000"/>
                </a:solidFill>
              </a:rPr>
              <a:t> в </a:t>
            </a:r>
            <a:r>
              <a:rPr lang="ru-RU" sz="2000" dirty="0" smtClean="0"/>
              <a:t>1 мм</a:t>
            </a:r>
            <a:r>
              <a:rPr lang="ru-RU" sz="2000" baseline="30000" dirty="0" smtClean="0"/>
              <a:t>3  </a:t>
            </a:r>
            <a:r>
              <a:rPr lang="ru-RU" sz="2000" dirty="0" smtClean="0"/>
              <a:t> к</a:t>
            </a:r>
            <a:r>
              <a:rPr lang="ru-RU" sz="2000" dirty="0" smtClean="0">
                <a:solidFill>
                  <a:srgbClr val="000000"/>
                </a:solidFill>
              </a:rPr>
              <a:t>рови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270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188640"/>
            <a:ext cx="8856984" cy="6480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33725" y="3325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4437112"/>
            <a:ext cx="75608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400" spc="15" dirty="0">
                <a:solidFill>
                  <a:prstClr val="black"/>
                </a:solidFill>
              </a:rPr>
              <a:t>Многие лейкоциты способны к </a:t>
            </a:r>
            <a:r>
              <a:rPr lang="ru-RU" sz="2400" spc="15" dirty="0" err="1">
                <a:solidFill>
                  <a:prstClr val="black"/>
                </a:solidFill>
              </a:rPr>
              <a:t>амебоидному</a:t>
            </a:r>
            <a:r>
              <a:rPr lang="ru-RU" sz="2400" spc="15" dirty="0">
                <a:solidFill>
                  <a:prstClr val="black"/>
                </a:solidFill>
              </a:rPr>
              <a:t> </a:t>
            </a:r>
            <a:r>
              <a:rPr lang="ru-RU" sz="2400" spc="15" dirty="0" smtClean="0">
                <a:solidFill>
                  <a:prstClr val="black"/>
                </a:solidFill>
              </a:rPr>
              <a:t>движению</a:t>
            </a:r>
            <a:r>
              <a:rPr lang="ru-RU" sz="2400" spc="15" dirty="0">
                <a:solidFill>
                  <a:prstClr val="black"/>
                </a:solidFill>
              </a:rPr>
              <a:t>. Они захватывают и поглощают инородные частицы. Это явление было открыто отечественным ученым И.И. Мечниковым и названо </a:t>
            </a:r>
            <a:r>
              <a:rPr lang="ru-RU" sz="2400" b="1" u="sng" spc="15" dirty="0" smtClean="0">
                <a:solidFill>
                  <a:prstClr val="black"/>
                </a:solidFill>
              </a:rPr>
              <a:t>фагоцитозом</a:t>
            </a:r>
            <a:r>
              <a:rPr lang="ru-RU" sz="2400" spc="15" dirty="0" smtClean="0">
                <a:solidFill>
                  <a:prstClr val="black"/>
                </a:solidFill>
              </a:rPr>
              <a:t>, а </a:t>
            </a:r>
            <a:r>
              <a:rPr lang="ru-RU" sz="2400" spc="15" dirty="0">
                <a:solidFill>
                  <a:prstClr val="black"/>
                </a:solidFill>
              </a:rPr>
              <a:t>сами лейкоциты — </a:t>
            </a:r>
            <a:r>
              <a:rPr lang="ru-RU" sz="2400" b="1" spc="15" dirty="0" smtClean="0">
                <a:solidFill>
                  <a:prstClr val="black"/>
                </a:solidFill>
              </a:rPr>
              <a:t>фагоцитами</a:t>
            </a:r>
            <a:r>
              <a:rPr lang="ru-RU" i="1" spc="15" dirty="0" smtClean="0">
                <a:solidFill>
                  <a:prstClr val="black"/>
                </a:solidFill>
              </a:rPr>
              <a:t>(Электронное приложение «Фагоцитоз»</a:t>
            </a:r>
            <a:r>
              <a:rPr lang="ru-RU" spc="15" dirty="0" smtClean="0">
                <a:solidFill>
                  <a:prstClr val="black"/>
                </a:solidFill>
              </a:rPr>
              <a:t>)</a:t>
            </a:r>
            <a:r>
              <a:rPr lang="ru-RU" sz="800" spc="15" dirty="0" smtClean="0">
                <a:solidFill>
                  <a:prstClr val="black"/>
                </a:solidFill>
              </a:rPr>
              <a:t>.</a:t>
            </a:r>
            <a:endParaRPr lang="ru-RU" sz="800" spc="15" dirty="0">
              <a:solidFill>
                <a:prstClr val="black"/>
              </a:solidFill>
              <a:latin typeface="Times New Roman"/>
              <a:ea typeface="Times New Roman"/>
              <a:cs typeface="Courier New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7487"/>
            <a:ext cx="5657654" cy="3870075"/>
          </a:xfrm>
          <a:prstGeom prst="rect">
            <a:avLst/>
          </a:prstGeom>
        </p:spPr>
      </p:pic>
      <p:sp>
        <p:nvSpPr>
          <p:cNvPr id="8" name="Выгнутая влево стрелка 7"/>
          <p:cNvSpPr/>
          <p:nvPr/>
        </p:nvSpPr>
        <p:spPr>
          <a:xfrm rot="18746623">
            <a:off x="1983141" y="2636799"/>
            <a:ext cx="858300" cy="19487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8947806">
            <a:off x="5996896" y="2856691"/>
            <a:ext cx="1909589" cy="9382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91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971600" y="908720"/>
            <a:ext cx="3672408" cy="18002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767691" cy="5328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19672" y="1052736"/>
            <a:ext cx="22258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spc="200" dirty="0" smtClean="0">
                <a:solidFill>
                  <a:srgbClr val="C00000"/>
                </a:solidFill>
              </a:rPr>
              <a:t>МЕЧНИКОВ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ИЛЬЯ ИЛЬИЧ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132856"/>
            <a:ext cx="1592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1845 -1916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3140968"/>
            <a:ext cx="463101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Русский биолог и патолог.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За исследование природы </a:t>
            </a:r>
          </a:p>
          <a:p>
            <a:pPr algn="ctr"/>
            <a:r>
              <a:rPr lang="ru-RU" sz="2400" dirty="0" smtClean="0"/>
              <a:t>иммунитета, удостоен </a:t>
            </a:r>
          </a:p>
          <a:p>
            <a:pPr algn="ctr"/>
            <a:r>
              <a:rPr lang="ru-RU" sz="2400" dirty="0" smtClean="0"/>
              <a:t>Нобелевской </a:t>
            </a:r>
            <a:r>
              <a:rPr lang="ru-RU" sz="2400" dirty="0"/>
              <a:t>премии по </a:t>
            </a:r>
            <a:endParaRPr lang="ru-RU" sz="2400" dirty="0" smtClean="0"/>
          </a:p>
          <a:p>
            <a:pPr algn="ctr"/>
            <a:r>
              <a:rPr lang="ru-RU" sz="2400" dirty="0" smtClean="0"/>
              <a:t>физиологии </a:t>
            </a:r>
            <a:r>
              <a:rPr lang="ru-RU" sz="2400" dirty="0"/>
              <a:t>и медицине (1908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81845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6A3F"/>
                </a:solidFill>
              </a:rPr>
              <a:t>Виды лейкоцитов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8328" r="17819" b="6250"/>
          <a:stretch>
            <a:fillRect/>
          </a:stretch>
        </p:blipFill>
        <p:spPr bwMode="auto">
          <a:xfrm>
            <a:off x="1115616" y="1916831"/>
            <a:ext cx="6840760" cy="444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1268760"/>
            <a:ext cx="7707064" cy="73390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620688"/>
            <a:ext cx="2122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spc="-10" dirty="0" smtClean="0">
                <a:solidFill>
                  <a:srgbClr val="C00000"/>
                </a:solidFill>
              </a:rPr>
              <a:t>ВСПОМНИМ</a:t>
            </a:r>
            <a:endParaRPr lang="ru-RU" sz="2800" b="1" spc="-1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7584" y="118292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00" lvl="0"/>
            <a:r>
              <a:rPr lang="ru-RU" sz="2400" spc="-10" dirty="0" smtClean="0">
                <a:solidFill>
                  <a:prstClr val="black"/>
                </a:solidFill>
              </a:rPr>
              <a:t>      При </a:t>
            </a:r>
            <a:r>
              <a:rPr lang="ru-RU" sz="2400" spc="-10" dirty="0">
                <a:solidFill>
                  <a:prstClr val="black"/>
                </a:solidFill>
              </a:rPr>
              <a:t>каких обстоятельствах вам делали </a:t>
            </a:r>
            <a:r>
              <a:rPr lang="ru-RU" sz="2400" spc="-10" dirty="0" smtClean="0">
                <a:solidFill>
                  <a:prstClr val="black"/>
                </a:solidFill>
              </a:rPr>
              <a:t>анализ         крови</a:t>
            </a:r>
            <a:r>
              <a:rPr lang="ru-RU" sz="2400" spc="-10" dirty="0">
                <a:solidFill>
                  <a:prstClr val="black"/>
                </a:solidFill>
              </a:rPr>
              <a:t>?</a:t>
            </a:r>
            <a:endParaRPr lang="ru-RU" sz="2400" spc="-10" dirty="0">
              <a:solidFill>
                <a:prstClr val="black"/>
              </a:solidFill>
              <a:latin typeface="Arial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69" y="2132856"/>
            <a:ext cx="6852798" cy="4568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093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6A3F"/>
                </a:solidFill>
              </a:rPr>
              <a:t>Виды лейкоцитов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Моноциты- </a:t>
            </a:r>
            <a:r>
              <a:rPr lang="ru-RU" dirty="0" smtClean="0"/>
              <a:t>проникают из крови в ткани, превращаются в макрофагов и участвуют в воспалительных реакциях</a:t>
            </a:r>
          </a:p>
          <a:p>
            <a:r>
              <a:rPr lang="ru-RU" b="1" u="sng" dirty="0" err="1" smtClean="0"/>
              <a:t>Нейтрофиллы</a:t>
            </a:r>
            <a:r>
              <a:rPr lang="ru-RU" b="1" u="sng" dirty="0" smtClean="0"/>
              <a:t> –</a:t>
            </a:r>
            <a:r>
              <a:rPr lang="ru-RU" dirty="0" smtClean="0"/>
              <a:t> способны к фагоцитозу болезнетворных бактерий</a:t>
            </a:r>
          </a:p>
          <a:p>
            <a:r>
              <a:rPr lang="ru-RU" b="1" u="sng" dirty="0" smtClean="0"/>
              <a:t>Лимфоциты –</a:t>
            </a:r>
            <a:r>
              <a:rPr lang="ru-RU" dirty="0" smtClean="0"/>
              <a:t>главные клетки иммунной системы  </a:t>
            </a:r>
            <a:endParaRPr lang="ru-RU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9512" y="3501008"/>
            <a:ext cx="8861970" cy="324036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058674" y="1894644"/>
            <a:ext cx="2982808" cy="19467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5916" y="1902398"/>
            <a:ext cx="2016224" cy="193899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 flipH="1">
            <a:off x="4123948" y="129227"/>
            <a:ext cx="4768532" cy="184295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8963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1936" y="1972182"/>
            <a:ext cx="2536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spc="15" dirty="0" smtClean="0">
                <a:solidFill>
                  <a:prstClr val="black"/>
                </a:solidFill>
              </a:rPr>
              <a:t>Вырабатывают</a:t>
            </a:r>
          </a:p>
          <a:p>
            <a:pPr lvl="0" algn="ctr"/>
            <a:r>
              <a:rPr lang="ru-RU" sz="2400" spc="15" dirty="0" smtClean="0">
                <a:solidFill>
                  <a:prstClr val="black"/>
                </a:solidFill>
              </a:rPr>
              <a:t>химические </a:t>
            </a:r>
            <a:r>
              <a:rPr lang="ru-RU" sz="2400" spc="15" dirty="0">
                <a:solidFill>
                  <a:prstClr val="black"/>
                </a:solidFill>
              </a:rPr>
              <a:t>вещества, уничтожающие эти белки.</a:t>
            </a:r>
            <a:endParaRPr lang="ru-RU" sz="2400" spc="15" dirty="0">
              <a:solidFill>
                <a:prstClr val="black"/>
              </a:solidFill>
              <a:latin typeface="Times New Roman"/>
              <a:ea typeface="Times New Roman"/>
              <a:cs typeface="Courier New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73329" y="398277"/>
            <a:ext cx="3096344" cy="207081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764704"/>
            <a:ext cx="2710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ЛИМФОЦИТЫ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6056" y="635206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5" dirty="0">
                <a:solidFill>
                  <a:prstClr val="black"/>
                </a:solidFill>
              </a:rPr>
              <a:t>главные клетки </a:t>
            </a:r>
            <a:r>
              <a:rPr lang="ru-RU" sz="2400" spc="15" dirty="0">
                <a:solidFill>
                  <a:prstClr val="black"/>
                </a:solidFill>
              </a:rPr>
              <a:t>иммунной системы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7103" y="1638091"/>
            <a:ext cx="2388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 - разновидность</a:t>
            </a:r>
          </a:p>
          <a:p>
            <a:pPr algn="ctr"/>
            <a:r>
              <a:rPr lang="ru-RU" sz="2400" dirty="0" smtClean="0"/>
              <a:t>лейкоцитов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51920" y="2300679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15" dirty="0">
                <a:solidFill>
                  <a:prstClr val="black"/>
                </a:solidFill>
              </a:rPr>
              <a:t>Опознают чужеродные белки 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6" y="3717032"/>
            <a:ext cx="3123798" cy="286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3911332" y="557135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Снимок одного лимфоцита человека, </a:t>
            </a:r>
            <a:r>
              <a:rPr lang="ru-RU" sz="2000" dirty="0" smtClean="0"/>
              <a:t>получен сканирующим электронным микроскопом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5860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6A3F"/>
                </a:solidFill>
              </a:rPr>
              <a:t>Лимфоциты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6360" r="17819" b="10797"/>
          <a:stretch>
            <a:fillRect/>
          </a:stretch>
        </p:blipFill>
        <p:spPr bwMode="auto">
          <a:xfrm>
            <a:off x="899592" y="1988840"/>
            <a:ext cx="7272808" cy="45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1520" y="5373216"/>
            <a:ext cx="8640960" cy="13681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88640"/>
            <a:ext cx="3694615" cy="30963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8963" y="3033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198" y="5457127"/>
            <a:ext cx="8352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400" spc="15" dirty="0" smtClean="0">
                <a:solidFill>
                  <a:prstClr val="black"/>
                </a:solidFill>
              </a:rPr>
              <a:t>Способны </a:t>
            </a:r>
            <a:r>
              <a:rPr lang="ru-RU" sz="2400" spc="15" dirty="0">
                <a:solidFill>
                  <a:prstClr val="black"/>
                </a:solidFill>
              </a:rPr>
              <a:t>приклеиваться к поврежденной стенке сосуда. Тромбоциты </a:t>
            </a:r>
            <a:r>
              <a:rPr lang="ru-RU" sz="2400" spc="15" dirty="0" smtClean="0">
                <a:solidFill>
                  <a:prstClr val="black"/>
                </a:solidFill>
              </a:rPr>
              <a:t>при</a:t>
            </a:r>
            <a:r>
              <a:rPr lang="en-US" sz="2400" spc="15" dirty="0" smtClean="0">
                <a:solidFill>
                  <a:prstClr val="black"/>
                </a:solidFill>
              </a:rPr>
              <a:t> </a:t>
            </a:r>
            <a:r>
              <a:rPr lang="ru-RU" sz="2400" spc="15" dirty="0">
                <a:solidFill>
                  <a:prstClr val="black"/>
                </a:solidFill>
              </a:rPr>
              <a:t>этом разрушаются, выделяя вещества, которые участвуют в свертывании крови.</a:t>
            </a:r>
            <a:endParaRPr lang="ru-RU" sz="2400" spc="15" dirty="0">
              <a:solidFill>
                <a:prstClr val="black"/>
              </a:solidFill>
              <a:latin typeface="Times New Roman"/>
              <a:ea typeface="Times New Roman"/>
              <a:cs typeface="Courier New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651" y="429169"/>
            <a:ext cx="3096344" cy="798475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650" y="498654"/>
            <a:ext cx="281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ТРОМБОЦИТЫ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3622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15" dirty="0">
                <a:solidFill>
                  <a:prstClr val="black"/>
                </a:solidFill>
              </a:rPr>
              <a:t>небольшие безъядерные </a:t>
            </a:r>
            <a:r>
              <a:rPr lang="ru-RU" sz="2400" spc="15" dirty="0" smtClean="0">
                <a:solidFill>
                  <a:prstClr val="black"/>
                </a:solidFill>
              </a:rPr>
              <a:t>форменные </a:t>
            </a:r>
            <a:r>
              <a:rPr lang="ru-RU" sz="2400" spc="15" dirty="0">
                <a:solidFill>
                  <a:prstClr val="black"/>
                </a:solidFill>
              </a:rPr>
              <a:t>элементы </a:t>
            </a:r>
            <a:endParaRPr lang="ru-RU" sz="2400" spc="15" dirty="0" smtClean="0">
              <a:solidFill>
                <a:prstClr val="black"/>
              </a:solidFill>
            </a:endParaRPr>
          </a:p>
          <a:p>
            <a:pPr algn="ctr"/>
            <a:r>
              <a:rPr lang="ru-RU" sz="2400" spc="15" dirty="0" smtClean="0">
                <a:solidFill>
                  <a:prstClr val="black"/>
                </a:solidFill>
              </a:rPr>
              <a:t>крови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03" y="188640"/>
            <a:ext cx="5083993" cy="518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3284984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200-400 </a:t>
            </a:r>
            <a:r>
              <a:rPr lang="ru-RU" sz="2000" dirty="0" err="1" smtClean="0">
                <a:solidFill>
                  <a:srgbClr val="000000"/>
                </a:solidFill>
              </a:rPr>
              <a:t>тыс</a:t>
            </a:r>
            <a:r>
              <a:rPr lang="ru-RU" sz="2000" dirty="0" smtClean="0">
                <a:solidFill>
                  <a:srgbClr val="000000"/>
                </a:solidFill>
              </a:rPr>
              <a:t> в </a:t>
            </a:r>
            <a:r>
              <a:rPr lang="ru-RU" sz="2000" dirty="0" smtClean="0"/>
              <a:t>1 мм</a:t>
            </a:r>
            <a:r>
              <a:rPr lang="ru-RU" sz="2000" baseline="30000" dirty="0" smtClean="0"/>
              <a:t>3  </a:t>
            </a:r>
            <a:r>
              <a:rPr lang="ru-RU" sz="2000" dirty="0" smtClean="0"/>
              <a:t> к</a:t>
            </a:r>
            <a:r>
              <a:rPr lang="ru-RU" sz="2000" dirty="0" smtClean="0">
                <a:solidFill>
                  <a:srgbClr val="000000"/>
                </a:solidFill>
              </a:rPr>
              <a:t>рови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8657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965245" cy="1202485"/>
          </a:xfrm>
        </p:spPr>
        <p:txBody>
          <a:bodyPr/>
          <a:lstStyle/>
          <a:p>
            <a:r>
              <a:rPr lang="ru-RU" b="1" dirty="0" smtClean="0">
                <a:solidFill>
                  <a:srgbClr val="306A3F"/>
                </a:solidFill>
              </a:rPr>
              <a:t>Свертывание крови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7776864" cy="1237735"/>
          </a:xfrm>
        </p:spPr>
        <p:txBody>
          <a:bodyPr/>
          <a:lstStyle/>
          <a:p>
            <a:r>
              <a:rPr lang="ru-RU" dirty="0" smtClean="0"/>
              <a:t>это защитная реакция организма, сохраняющая постоянство объема циркулирующей крови</a:t>
            </a:r>
            <a:endParaRPr lang="ru-RU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6323" t="17344" r="16158" b="10797"/>
          <a:stretch>
            <a:fillRect/>
          </a:stretch>
        </p:blipFill>
        <p:spPr bwMode="auto">
          <a:xfrm>
            <a:off x="755576" y="1916832"/>
            <a:ext cx="7848872" cy="469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06A3F"/>
                </a:solidFill>
              </a:rPr>
              <a:t>Свертывание крови</a:t>
            </a:r>
            <a:endParaRPr lang="ru-RU" b="1" dirty="0">
              <a:solidFill>
                <a:srgbClr val="306A3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119257"/>
            <a:ext cx="6637352" cy="3603812"/>
          </a:xfrm>
        </p:spPr>
        <p:txBody>
          <a:bodyPr/>
          <a:lstStyle/>
          <a:p>
            <a:r>
              <a:rPr lang="ru-RU" dirty="0" smtClean="0"/>
              <a:t>В организме также образуются вещества , препятствующие свертыванию крови, например </a:t>
            </a:r>
            <a:r>
              <a:rPr lang="ru-RU" b="1" u="sng" dirty="0" smtClean="0"/>
              <a:t>гепарин.</a:t>
            </a:r>
          </a:p>
          <a:p>
            <a:r>
              <a:rPr lang="ru-RU" dirty="0" smtClean="0"/>
              <a:t>Т.о. имеются две системы: свертывающая и </a:t>
            </a:r>
            <a:r>
              <a:rPr lang="ru-RU" dirty="0" err="1" smtClean="0"/>
              <a:t>противосвертывающая</a:t>
            </a:r>
            <a:r>
              <a:rPr lang="ru-RU" dirty="0" smtClean="0"/>
              <a:t> . </a:t>
            </a:r>
          </a:p>
          <a:p>
            <a:r>
              <a:rPr lang="ru-RU" dirty="0" smtClean="0"/>
              <a:t>При определенном равновесии этих систем физические свойства крови внутри сосудов остаются постоянными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Тетрадь -тренажёр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С.25-задание 5,6</a:t>
            </a:r>
          </a:p>
          <a:p>
            <a:r>
              <a:rPr lang="ru-RU" smtClean="0"/>
              <a:t>С.19-задание 6,7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488832" cy="360381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Пар. 13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Задача: Узнайте</a:t>
            </a:r>
            <a:r>
              <a:rPr lang="ru-RU" sz="2800" dirty="0">
                <a:solidFill>
                  <a:srgbClr val="002060"/>
                </a:solidFill>
              </a:rPr>
              <a:t>, какие характеристики включает подробный клинический анализ крови. </a:t>
            </a:r>
          </a:p>
        </p:txBody>
      </p:sp>
    </p:spTree>
    <p:extLst>
      <p:ext uri="{BB962C8B-B14F-4D97-AF65-F5344CB8AC3E}">
        <p14:creationId xmlns:p14="http://schemas.microsoft.com/office/powerpoint/2010/main" xmlns="" val="186953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51805" y="476672"/>
            <a:ext cx="8568952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000" dirty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Внутренняя среда организма (ВСО)</a:t>
            </a:r>
          </a:p>
        </p:txBody>
      </p:sp>
      <p:sp>
        <p:nvSpPr>
          <p:cNvPr id="3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27584" y="1688105"/>
            <a:ext cx="7772400" cy="41148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2060"/>
                </a:solidFill>
              </a:rPr>
              <a:t>Прочитайте учебник на стр. 36. Составьте кластер (схему) ВСО.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40831"/>
            <a:ext cx="6312400" cy="3919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071813" y="1714500"/>
            <a:ext cx="2928937" cy="7143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altLang="ru-RU" sz="4400" dirty="0">
                <a:solidFill>
                  <a:srgbClr val="C00000"/>
                </a:solidFill>
                <a:latin typeface="Arial" charset="0"/>
                <a:cs typeface="Arial" charset="0"/>
              </a:rPr>
              <a:t>ВСО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6215063" y="3714750"/>
            <a:ext cx="2928937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altLang="ru-RU" sz="4400">
                <a:solidFill>
                  <a:srgbClr val="002060"/>
                </a:solidFill>
                <a:latin typeface="Arial" charset="0"/>
                <a:cs typeface="Arial" charset="0"/>
              </a:rPr>
              <a:t>Кровь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000375" y="4857750"/>
            <a:ext cx="2928938" cy="1000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altLang="ru-RU" sz="3200">
                <a:solidFill>
                  <a:srgbClr val="002060"/>
                </a:solidFill>
                <a:latin typeface="Arial" charset="0"/>
                <a:cs typeface="Arial" charset="0"/>
              </a:rPr>
              <a:t>Тканевая</a:t>
            </a:r>
          </a:p>
          <a:p>
            <a:pPr algn="ctr" eaLnBrk="1" hangingPunct="1"/>
            <a:r>
              <a:rPr lang="ru-RU" altLang="ru-RU" sz="3200">
                <a:solidFill>
                  <a:srgbClr val="002060"/>
                </a:solidFill>
                <a:latin typeface="Arial" charset="0"/>
                <a:cs typeface="Arial" charset="0"/>
              </a:rPr>
              <a:t>жидкость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7188" y="3786188"/>
            <a:ext cx="2928937" cy="7143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 wrap="none"/>
          <a:lstStyle/>
          <a:p>
            <a:pPr algn="ctr" eaLnBrk="1" hangingPunct="1"/>
            <a:r>
              <a:rPr lang="ru-RU" altLang="ru-RU" sz="4400">
                <a:solidFill>
                  <a:srgbClr val="002060"/>
                </a:solidFill>
                <a:latin typeface="Arial" charset="0"/>
                <a:cs typeface="Arial" charset="0"/>
              </a:rPr>
              <a:t>Лимфа</a:t>
            </a:r>
          </a:p>
        </p:txBody>
      </p:sp>
      <p:cxnSp>
        <p:nvCxnSpPr>
          <p:cNvPr id="11" name="Прямая со стрелкой 10"/>
          <p:cNvCxnSpPr>
            <a:cxnSpLocks noChangeShapeType="1"/>
          </p:cNvCxnSpPr>
          <p:nvPr/>
        </p:nvCxnSpPr>
        <p:spPr bwMode="auto">
          <a:xfrm rot="10800000" flipV="1">
            <a:off x="1785938" y="2428875"/>
            <a:ext cx="1785937" cy="13573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" name="Прямая со стрелкой 11"/>
          <p:cNvCxnSpPr>
            <a:cxnSpLocks noChangeShapeType="1"/>
            <a:endCxn id="8" idx="0"/>
          </p:cNvCxnSpPr>
          <p:nvPr/>
        </p:nvCxnSpPr>
        <p:spPr bwMode="auto">
          <a:xfrm rot="5400000">
            <a:off x="3267869" y="3625056"/>
            <a:ext cx="2428875" cy="3651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Прямая со стрелкой 12"/>
          <p:cNvCxnSpPr>
            <a:cxnSpLocks noChangeShapeType="1"/>
          </p:cNvCxnSpPr>
          <p:nvPr/>
        </p:nvCxnSpPr>
        <p:spPr bwMode="auto">
          <a:xfrm>
            <a:off x="5357813" y="2428875"/>
            <a:ext cx="1500187" cy="1285875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15100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13782" y="116632"/>
            <a:ext cx="8856984" cy="4032447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4565683" y="4221088"/>
            <a:ext cx="4578317" cy="220486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45272" y="4242652"/>
            <a:ext cx="4197002" cy="2125822"/>
          </a:xfrm>
          <a:prstGeom prst="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15816" y="1827197"/>
            <a:ext cx="1512168" cy="8309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72000" y="1811247"/>
            <a:ext cx="1856353" cy="83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58029" y="1811248"/>
            <a:ext cx="2232248" cy="8309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604" y="1827195"/>
            <a:ext cx="2304256" cy="8309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7" y="3496840"/>
            <a:ext cx="8034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обновления </a:t>
            </a:r>
            <a:r>
              <a:rPr lang="ru-RU" sz="2400" b="1" dirty="0"/>
              <a:t>за счет обмена веществами с </a:t>
            </a:r>
            <a:r>
              <a:rPr lang="ru-RU" sz="2400" b="1" dirty="0" smtClean="0"/>
              <a:t>кровью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47744" y="827604"/>
            <a:ext cx="4328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ТАКЖЕ ЖИДКОСТИ В ПОЛОСТИ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27197"/>
            <a:ext cx="228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головного </a:t>
            </a:r>
            <a:r>
              <a:rPr lang="ru-RU" sz="2400" dirty="0">
                <a:solidFill>
                  <a:prstClr val="black"/>
                </a:solidFill>
              </a:rPr>
              <a:t>и спинного мозга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827196"/>
            <a:ext cx="13728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глазного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яблока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39952" y="1827197"/>
            <a:ext cx="18884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внутреннего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уха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58000" y="1827197"/>
            <a:ext cx="16323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в полостях </a:t>
            </a:r>
            <a:endParaRPr lang="ru-RU" sz="2400" dirty="0" smtClean="0">
              <a:solidFill>
                <a:prstClr val="black"/>
              </a:solidFill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су­ставов</a:t>
            </a:r>
            <a:endParaRPr lang="ru-RU" sz="2400" dirty="0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4195378" y="-1194236"/>
            <a:ext cx="864096" cy="8568952"/>
          </a:xfrm>
          <a:prstGeom prst="rightBrac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223" y="5013176"/>
            <a:ext cx="4112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ВНУТРЕННЯЯ СРЕДА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064" y="4890064"/>
            <a:ext cx="30815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объединяет клетки </a:t>
            </a:r>
            <a:r>
              <a:rPr lang="ru-RU" sz="2400" dirty="0">
                <a:solidFill>
                  <a:prstClr val="black"/>
                </a:solidFill>
              </a:rPr>
              <a:t>в целостный организм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0"/>
            <a:ext cx="2512225" cy="20092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914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785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Внутренняя среда организма</a:t>
            </a:r>
          </a:p>
        </p:txBody>
      </p:sp>
      <p:sp>
        <p:nvSpPr>
          <p:cNvPr id="7171" name="Содержимое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059832" y="1916832"/>
            <a:ext cx="5572125" cy="4114800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ВСО</a:t>
            </a:r>
            <a:r>
              <a:rPr lang="ru-RU" alt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– это совокупность жидкостей (кровь, лимфа, тканевая жидкость), принимающих участие в процессах обмена веществ и поддержания гомеостаза организма.</a:t>
            </a:r>
          </a:p>
        </p:txBody>
      </p:sp>
      <p:pic>
        <p:nvPicPr>
          <p:cNvPr id="7172" name="Picture 4" descr="http://www.kalitva.ru/uploads/posts/2008-12/1228155733_bern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57" y="1572825"/>
            <a:ext cx="2952328" cy="441377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82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3491880" y="2060848"/>
            <a:ext cx="5572125" cy="4114800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Гомеостаз</a:t>
            </a:r>
            <a:r>
              <a:rPr lang="ru-RU" altLang="ru-RU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– постоянство состава внутренней среды организма (</a:t>
            </a:r>
            <a:r>
              <a:rPr lang="ru-RU" altLang="ru-RU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ph</a:t>
            </a:r>
            <a:r>
              <a:rPr lang="ru-RU" alt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, осмотического давления, давление, температура и др.)</a:t>
            </a:r>
          </a:p>
        </p:txBody>
      </p:sp>
      <p:pic>
        <p:nvPicPr>
          <p:cNvPr id="8196" name="Picture 2" descr="http://home.cc.umanitoba.ca/~berczii/images/Walter_Bradford_Cannon_1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903537" cy="36433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920898" y="5509220"/>
            <a:ext cx="242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002060"/>
                </a:solidFill>
                <a:latin typeface="Arial" charset="0"/>
                <a:cs typeface="Arial" charset="0"/>
              </a:rPr>
              <a:t>Уолтер Кеннон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772400" cy="785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000" dirty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Внутренняя среда организма</a:t>
            </a:r>
          </a:p>
        </p:txBody>
      </p:sp>
    </p:spTree>
    <p:extLst>
      <p:ext uri="{BB962C8B-B14F-4D97-AF65-F5344CB8AC3E}">
        <p14:creationId xmlns:p14="http://schemas.microsoft.com/office/powerpoint/2010/main" xmlns="" val="42167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3995936" cy="5112568"/>
          </a:xfrm>
        </p:spPr>
        <p:txBody>
          <a:bodyPr>
            <a:normAutofit/>
          </a:bodyPr>
          <a:lstStyle/>
          <a:p>
            <a:pPr marL="457200" indent="-457200" eaLnBrk="1" hangingPunct="1">
              <a:buNone/>
            </a:pPr>
            <a:r>
              <a:rPr lang="ru-RU" altLang="ru-RU" sz="28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Тканевая жидкость:</a:t>
            </a:r>
          </a:p>
          <a:p>
            <a:pPr marL="0" indent="0" eaLnBrk="1" hangingPunct="1">
              <a:buNone/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20 литров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Окружает клетки;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Осуществляет обмен веществ клетками.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ru-RU" alt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785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Состав ВСО</a:t>
            </a:r>
            <a:endParaRPr lang="ru-RU" altLang="ru-RU" dirty="0">
              <a:solidFill>
                <a:srgbClr val="306A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1357" y="1412776"/>
            <a:ext cx="4464496" cy="3822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4788024" y="4149080"/>
            <a:ext cx="1440160" cy="151216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491880" y="5663474"/>
            <a:ext cx="2232247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Тканевая жидкость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683908"/>
      </p:ext>
    </p:extLst>
  </p:cSld>
  <p:clrMapOvr>
    <a:masterClrMapping/>
  </p:clrMapOvr>
  <p:transition spd="med" advClick="0" advTm="2000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3600400" cy="3974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u="sng" dirty="0" smtClean="0">
                <a:solidFill>
                  <a:srgbClr val="002060"/>
                </a:solidFill>
              </a:rPr>
              <a:t>2. Лимфа: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Состоит из тканевой жидкости и клеток – лимфоцитов;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Циркуляция происходит в лимфатических сосудах.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7858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dirty="0" smtClean="0">
                <a:solidFill>
                  <a:srgbClr val="306A3F"/>
                </a:solidFill>
                <a:latin typeface="Arial" pitchFamily="34" charset="0"/>
                <a:cs typeface="Arial" pitchFamily="34" charset="0"/>
              </a:rPr>
              <a:t>Состав ВСО</a:t>
            </a:r>
            <a:endParaRPr lang="ru-RU" altLang="ru-RU" dirty="0">
              <a:solidFill>
                <a:srgbClr val="306A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464496" cy="3822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788024" y="3578887"/>
            <a:ext cx="1440160" cy="1512168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491880" y="5093281"/>
            <a:ext cx="244827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Лимфатические сосуды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896877" cy="592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34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2FDA0A9C4CCEC479B56CE4D4AF16EE7" ma:contentTypeVersion="0" ma:contentTypeDescription="Создание документа." ma:contentTypeScope="" ma:versionID="aae11195561734424dcd2925bf81c03e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9373a8871781f6ded44170290ae094e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UX25FU4DC2SS-1091-49</_dlc_DocId>
    <_dlc_DocIdUrl xmlns="abdb83d0-779d-445a-a542-78c4e7e32ea9">
      <Url>http://www.eduportal44.ru/soligalich/shablon/distovz/_layouts/15/DocIdRedir.aspx?ID=UX25FU4DC2SS-1091-49</Url>
      <Description>UX25FU4DC2SS-1091-49</Description>
    </_dlc_DocIdUrl>
  </documentManagement>
</p:properties>
</file>

<file path=customXml/itemProps1.xml><?xml version="1.0" encoding="utf-8"?>
<ds:datastoreItem xmlns:ds="http://schemas.openxmlformats.org/officeDocument/2006/customXml" ds:itemID="{20537B24-BA36-4894-9722-D9D0AD2CCE24}"/>
</file>

<file path=customXml/itemProps2.xml><?xml version="1.0" encoding="utf-8"?>
<ds:datastoreItem xmlns:ds="http://schemas.openxmlformats.org/officeDocument/2006/customXml" ds:itemID="{DB34718E-298F-49B4-87D1-787815B3EBFA}"/>
</file>

<file path=customXml/itemProps3.xml><?xml version="1.0" encoding="utf-8"?>
<ds:datastoreItem xmlns:ds="http://schemas.openxmlformats.org/officeDocument/2006/customXml" ds:itemID="{B6126E6A-DEA2-4D32-99E2-6C1F0B086517}"/>
</file>

<file path=customXml/itemProps4.xml><?xml version="1.0" encoding="utf-8"?>
<ds:datastoreItem xmlns:ds="http://schemas.openxmlformats.org/officeDocument/2006/customXml" ds:itemID="{5DC4DCB9-9986-4D09-8A1F-21E354325A49}"/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197</TotalTime>
  <Words>761</Words>
  <Application>Microsoft Office PowerPoint</Application>
  <PresentationFormat>Экран (4:3)</PresentationFormat>
  <Paragraphs>154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Кнопка</vt:lpstr>
      <vt:lpstr>Внутренняя среда организма  – основа его целостности </vt:lpstr>
      <vt:lpstr>Слайд 2</vt:lpstr>
      <vt:lpstr>Слайд 3</vt:lpstr>
      <vt:lpstr>Внутренняя среда организма (ВСО)</vt:lpstr>
      <vt:lpstr>Слайд 5</vt:lpstr>
      <vt:lpstr>Внутренняя среда организма</vt:lpstr>
      <vt:lpstr>Внутренняя среда организма</vt:lpstr>
      <vt:lpstr>Состав ВСО</vt:lpstr>
      <vt:lpstr>Состав ВСО</vt:lpstr>
      <vt:lpstr>Угадайте о чём речь</vt:lpstr>
      <vt:lpstr>Прочитайте информацию, обсудите ее в паре и дайте свои устные пояснения </vt:lpstr>
      <vt:lpstr>Состав ВСО</vt:lpstr>
      <vt:lpstr>Депо крови</vt:lpstr>
      <vt:lpstr>Депо крови</vt:lpstr>
      <vt:lpstr>Кроветворение - гемопоэз</vt:lpstr>
      <vt:lpstr>Продолжительность жизни клеток крови</vt:lpstr>
      <vt:lpstr>Слайд 17</vt:lpstr>
      <vt:lpstr>Плазма крови</vt:lpstr>
      <vt:lpstr>Слайд 19</vt:lpstr>
      <vt:lpstr>Слайд 20</vt:lpstr>
      <vt:lpstr>Слайд 21</vt:lpstr>
      <vt:lpstr>Слайд 22</vt:lpstr>
      <vt:lpstr>Гемоглобин</vt:lpstr>
      <vt:lpstr>О гемоглобине</vt:lpstr>
      <vt:lpstr>Слайд 25</vt:lpstr>
      <vt:lpstr>Слайд 26</vt:lpstr>
      <vt:lpstr>Слайд 27</vt:lpstr>
      <vt:lpstr>Слайд 28</vt:lpstr>
      <vt:lpstr>Виды лейкоцитов</vt:lpstr>
      <vt:lpstr>Виды лейкоцитов</vt:lpstr>
      <vt:lpstr>Слайд 31</vt:lpstr>
      <vt:lpstr>Лимфоциты</vt:lpstr>
      <vt:lpstr>Слайд 33</vt:lpstr>
      <vt:lpstr>Свертывание крови</vt:lpstr>
      <vt:lpstr>Свертывание крови</vt:lpstr>
      <vt:lpstr>Тетрадь -тренажёр</vt:lpstr>
      <vt:lpstr>Домашнее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Внутренняя среда организма  – основа его целостности</dc:title>
  <dc:creator>Рубенс</dc:creator>
  <cp:lastModifiedBy>рс1</cp:lastModifiedBy>
  <cp:revision>9</cp:revision>
  <dcterms:created xsi:type="dcterms:W3CDTF">2016-10-27T20:19:53Z</dcterms:created>
  <dcterms:modified xsi:type="dcterms:W3CDTF">2018-10-14T13:58:27Z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0x010100E2FDA0A9C4CCEC479B56CE4D4AF16EE7</vt:lpwstr>
  </property>
  <property fmtid="{D5CDD505-2E9C-101B-9397-08002B2CF9AE}" pid="3" name="_dlc_DocIdItemGuid">
    <vt:lpwstr>4cd8cf9c-faf9-458e-b6b5-2b4183ae7578</vt:lpwstr>
  </property>
</Properties>
</file>