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68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373AC05-35BE-4B85-BAFF-84A6B7C0DC53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AC05-35BE-4B85-BAFF-84A6B7C0DC53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AC05-35BE-4B85-BAFF-84A6B7C0DC53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373AC05-35BE-4B85-BAFF-84A6B7C0DC53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373AC05-35BE-4B85-BAFF-84A6B7C0DC53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AC05-35BE-4B85-BAFF-84A6B7C0DC53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AC05-35BE-4B85-BAFF-84A6B7C0DC53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73AC05-35BE-4B85-BAFF-84A6B7C0DC53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3AC05-35BE-4B85-BAFF-84A6B7C0DC53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373AC05-35BE-4B85-BAFF-84A6B7C0DC53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373AC05-35BE-4B85-BAFF-84A6B7C0DC53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373AC05-35BE-4B85-BAFF-84A6B7C0DC53}" type="datetimeFigureOut">
              <a:rPr lang="ru-RU" smtClean="0"/>
              <a:pPr/>
              <a:t>14.04.2021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9463C89-DB19-4364-B923-8378B41888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8-926-145-87-01.ru/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0298" y="285728"/>
            <a:ext cx="6172200" cy="1928826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Школьная служба примирения</a:t>
            </a:r>
            <a:b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</a:rPr>
              <a:t>(ШСП)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-642966"/>
            <a:ext cx="6172200" cy="642966"/>
          </a:xfrm>
        </p:spPr>
        <p:txBody>
          <a:bodyPr/>
          <a:lstStyle/>
          <a:p>
            <a:pPr algn="ctr"/>
            <a:endParaRPr lang="ru-RU" dirty="0"/>
          </a:p>
        </p:txBody>
      </p:sp>
      <p:pic>
        <p:nvPicPr>
          <p:cNvPr id="23556" name="Picture 4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500306"/>
            <a:ext cx="6096000" cy="4057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29723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Ведущий восстановительных программ</a:t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>- </a:t>
            </a:r>
            <a:r>
              <a:rPr lang="ru-RU" sz="2400" b="1" dirty="0" smtClean="0"/>
              <a:t>не ищет решение </a:t>
            </a:r>
            <a:r>
              <a:rPr lang="ru-RU" sz="2400" b="1" dirty="0" smtClean="0">
                <a:solidFill>
                  <a:schemeClr val="accent1"/>
                </a:solidFill>
              </a:rPr>
              <a:t>ЗА</a:t>
            </a:r>
            <a:r>
              <a:rPr lang="ru-RU" sz="2400" b="1" dirty="0" smtClean="0"/>
              <a:t> людей,</a:t>
            </a:r>
            <a:br>
              <a:rPr lang="ru-RU" sz="2400" b="1" dirty="0" smtClean="0"/>
            </a:br>
            <a:r>
              <a:rPr lang="ru-RU" sz="2400" b="1" dirty="0" smtClean="0"/>
              <a:t>- не </a:t>
            </a:r>
            <a:r>
              <a:rPr lang="ru-RU" sz="2400" b="1" dirty="0" smtClean="0">
                <a:solidFill>
                  <a:schemeClr val="accent1"/>
                </a:solidFill>
              </a:rPr>
              <a:t>НАВЯЗЫВАЕТ</a:t>
            </a:r>
            <a:r>
              <a:rPr lang="ru-RU" sz="2400" b="1" dirty="0" smtClean="0"/>
              <a:t> им свое решение, </a:t>
            </a:r>
            <a:br>
              <a:rPr lang="ru-RU" sz="2400" b="1" dirty="0" smtClean="0"/>
            </a:br>
            <a:r>
              <a:rPr lang="ru-RU" sz="2400" b="1" dirty="0" smtClean="0"/>
              <a:t>а умеет создать условия, чтобы они нашли его </a:t>
            </a:r>
            <a:r>
              <a:rPr lang="ru-RU" sz="2400" b="1" dirty="0" smtClean="0">
                <a:solidFill>
                  <a:schemeClr val="accent1"/>
                </a:solidFill>
              </a:rPr>
              <a:t>САМИ.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И чтобы их решение было в русле </a:t>
            </a:r>
            <a:r>
              <a:rPr lang="ru-RU" sz="2400" i="1" dirty="0" smtClean="0">
                <a:solidFill>
                  <a:schemeClr val="tx1"/>
                </a:solidFill>
                <a:hlinkClick r:id="rId2"/>
              </a:rPr>
              <a:t>восстановительных принципов</a:t>
            </a:r>
            <a:r>
              <a:rPr lang="ru-RU" sz="2400" dirty="0" smtClean="0">
                <a:solidFill>
                  <a:schemeClr val="tx1"/>
                </a:solidFill>
              </a:rPr>
              <a:t> (ценностей).</a:t>
            </a:r>
            <a:endParaRPr lang="ru-RU" dirty="0"/>
          </a:p>
        </p:txBody>
      </p:sp>
      <p:sp>
        <p:nvSpPr>
          <p:cNvPr id="28676" name="AutoShape 4" descr="Картинки по запросу картинки о разрешении конфликт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Внимание!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57232"/>
            <a:ext cx="7467600" cy="5616720"/>
          </a:xfrm>
        </p:spPr>
        <p:txBody>
          <a:bodyPr>
            <a:normAutofit/>
          </a:bodyPr>
          <a:lstStyle/>
          <a:p>
            <a:r>
              <a:rPr lang="ru-RU" dirty="0" smtClean="0"/>
              <a:t>любая примирительная программа с детьми проводится на основании информированного согласия родителей;</a:t>
            </a:r>
          </a:p>
          <a:p>
            <a:r>
              <a:rPr lang="ru-RU" dirty="0" smtClean="0"/>
              <a:t>если действия несовершеннолетних квалифицированы правоохранительными органами как </a:t>
            </a:r>
            <a:r>
              <a:rPr lang="ru-RU" b="1" dirty="0" smtClean="0"/>
              <a:t>правонарушение или преступление, </a:t>
            </a:r>
            <a:r>
              <a:rPr lang="ru-RU" dirty="0" smtClean="0"/>
              <a:t>для проведения программы  обязательно согласие родителей и их участие во встрече. Проведенная восстановительная программа не отменяет рассмотрения дела в </a:t>
            </a:r>
            <a:r>
              <a:rPr lang="ru-RU" dirty="0" err="1" smtClean="0"/>
              <a:t>КДНиЗП</a:t>
            </a:r>
            <a:r>
              <a:rPr lang="ru-RU" dirty="0" smtClean="0"/>
              <a:t> или суде, но ее результаты и достигнутая договоренность может учитываться при вынесении решения по делу.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6841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chemeClr val="accent1"/>
                </a:solidFill>
              </a:rPr>
              <a:t>Школьная служба примирения</a:t>
            </a:r>
            <a:r>
              <a:rPr lang="ru-RU" dirty="0" smtClean="0"/>
              <a:t> – </a:t>
            </a:r>
            <a:r>
              <a:rPr lang="ru-RU" sz="2200" dirty="0" smtClean="0">
                <a:solidFill>
                  <a:schemeClr val="tx1"/>
                </a:solidFill>
              </a:rPr>
              <a:t>это служба, осуществляющая работу с конфликтными ситуациями, возникающими внутри школы.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428736"/>
            <a:ext cx="7467600" cy="5000660"/>
          </a:xfrm>
        </p:spPr>
        <p:txBody>
          <a:bodyPr>
            <a:normAutofit fontScale="40000" lnSpcReduction="20000"/>
          </a:bodyPr>
          <a:lstStyle/>
          <a:p>
            <a:pPr lvl="0"/>
            <a:r>
              <a:rPr lang="ru-RU" sz="4500" i="1" dirty="0" smtClean="0"/>
              <a:t>Школьная служба примирения — это не психологическая работа,   в ней не «лезут в душу», не тестируют, не дают психологических заключений  и т. п.  </a:t>
            </a:r>
            <a:endParaRPr lang="ru-RU" sz="4500" dirty="0" smtClean="0"/>
          </a:p>
          <a:p>
            <a:pPr lvl="0"/>
            <a:r>
              <a:rPr lang="ru-RU" sz="4500" i="1" dirty="0" smtClean="0"/>
              <a:t>Школьная служба примирения не проводит расследование,  не собирает свидетелей, не обвиняет.</a:t>
            </a:r>
            <a:endParaRPr lang="ru-RU" sz="4500" dirty="0" smtClean="0"/>
          </a:p>
          <a:p>
            <a:pPr lvl="0"/>
            <a:r>
              <a:rPr lang="ru-RU" sz="4500" i="1" dirty="0" smtClean="0"/>
              <a:t>Школьная служба примирения — не иностранная методика, и хотя  в разных странах есть  что-то подобное, но  мы в работе опираемся на Российские традиции примирения.</a:t>
            </a:r>
            <a:endParaRPr lang="ru-RU" sz="4500" dirty="0" smtClean="0"/>
          </a:p>
          <a:p>
            <a:pPr lvl="0"/>
            <a:r>
              <a:rPr lang="ru-RU" sz="4500" i="1" dirty="0" smtClean="0"/>
              <a:t>Школьная служба примирения не является деятельностью адвоката, то есть не направлена на то, чтобы помочь обидчику избежать наказания вопреки желанию жертвы.</a:t>
            </a:r>
            <a:endParaRPr lang="ru-RU" sz="4500" dirty="0" smtClean="0"/>
          </a:p>
          <a:p>
            <a:pPr lvl="0"/>
            <a:r>
              <a:rPr lang="ru-RU" sz="4500" i="1" dirty="0" smtClean="0"/>
              <a:t>Школьная служба примирения не ставит целью обязательно кого-то с кем-то примирить или сдружить,  поскольку это может быть только доброй волей людей. Для службы важно как минимум предотвратить эскалацию и усиление конфликта, прекратить враждебные действия сторон друг против друга и помочь им «сесть за стол переговоров». Если в результате люди еще и подружатся — это будет прекрасно.</a:t>
            </a:r>
            <a:endParaRPr lang="ru-RU" sz="45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Разрешение конфликтных ситуаций:</a:t>
            </a:r>
            <a:endParaRPr lang="ru-RU" b="1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i="1" dirty="0" smtClean="0"/>
              <a:t>   Восстановительные программы примирения (медиации) проводятся ШСП с обучающимися старше 10 лет, начиная с 6 класса.</a:t>
            </a:r>
          </a:p>
          <a:p>
            <a:endParaRPr lang="ru-RU" b="1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071546"/>
            <a:ext cx="6260869" cy="39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82660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solidFill>
                  <a:schemeClr val="accent1"/>
                </a:solidFill>
              </a:rPr>
              <a:t/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/>
            </a:r>
            <a:br>
              <a:rPr lang="ru-RU" b="1" dirty="0" smtClean="0">
                <a:solidFill>
                  <a:schemeClr val="accent1"/>
                </a:solidFill>
              </a:rPr>
            </a:br>
            <a:r>
              <a:rPr lang="ru-RU" b="1" dirty="0" smtClean="0">
                <a:solidFill>
                  <a:schemeClr val="accent1"/>
                </a:solidFill>
              </a:rPr>
              <a:t>медиация</a:t>
            </a:r>
            <a:r>
              <a:rPr lang="ru-RU" dirty="0" smtClean="0"/>
              <a:t> — </a:t>
            </a:r>
            <a:r>
              <a:rPr lang="ru-RU" sz="1600" dirty="0" smtClean="0">
                <a:solidFill>
                  <a:schemeClr val="tx1"/>
                </a:solidFill>
              </a:rPr>
              <a:t>одна из технологий альтернативного урегулирования споров (англ. </a:t>
            </a:r>
            <a:r>
              <a:rPr lang="ru-RU" sz="1600" dirty="0" err="1" smtClean="0">
                <a:solidFill>
                  <a:schemeClr val="tx1"/>
                </a:solidFill>
              </a:rPr>
              <a:t>alternative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dispute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resolution</a:t>
            </a:r>
            <a:r>
              <a:rPr lang="ru-RU" sz="1600" dirty="0" smtClean="0">
                <a:solidFill>
                  <a:schemeClr val="tx1"/>
                </a:solidFill>
              </a:rPr>
              <a:t>, ADR) с участием третьей нейтральной, беспристрастной, не заинтересованной в данном конфликте стороны — медиатора... (</a:t>
            </a:r>
            <a:r>
              <a:rPr lang="ru-RU" sz="1600" dirty="0" err="1" smtClean="0">
                <a:solidFill>
                  <a:schemeClr val="tx1"/>
                </a:solidFill>
              </a:rPr>
              <a:t>wikipedia.org</a:t>
            </a:r>
            <a:r>
              <a:rPr lang="ru-RU" sz="1600" dirty="0" smtClean="0">
                <a:solidFill>
                  <a:schemeClr val="tx1"/>
                </a:solidFill>
              </a:rPr>
              <a:t>/</a:t>
            </a:r>
            <a:r>
              <a:rPr lang="ru-RU" sz="1600" dirty="0" err="1" smtClean="0">
                <a:solidFill>
                  <a:schemeClr val="tx1"/>
                </a:solidFill>
              </a:rPr>
              <a:t>wiki</a:t>
            </a:r>
            <a:r>
              <a:rPr lang="ru-RU" sz="1600" dirty="0" smtClean="0">
                <a:solidFill>
                  <a:schemeClr val="tx1"/>
                </a:solidFill>
              </a:rPr>
              <a:t>/)</a:t>
            </a:r>
            <a:endParaRPr lang="ru-RU" sz="1600" dirty="0"/>
          </a:p>
        </p:txBody>
      </p:sp>
      <p:pic>
        <p:nvPicPr>
          <p:cNvPr id="3686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428736"/>
            <a:ext cx="7483775" cy="5081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28802"/>
            <a:ext cx="8186766" cy="1785950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>
                <a:solidFill>
                  <a:schemeClr val="tx1"/>
                </a:solidFill>
              </a:rPr>
              <a:t>В работе ШСП используются технологии восстановительной медиации, техники примирения сторон с участием ведущего примирительных программ.</a:t>
            </a:r>
            <a:endParaRPr lang="ru-RU" sz="2400" dirty="0"/>
          </a:p>
        </p:txBody>
      </p:sp>
      <p:pic>
        <p:nvPicPr>
          <p:cNvPr id="3" name="Picture 2" descr="Картинки по запросу картинки о медиаци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85728"/>
            <a:ext cx="1800000" cy="1800000"/>
          </a:xfrm>
          <a:prstGeom prst="rect">
            <a:avLst/>
          </a:prstGeom>
          <a:noFill/>
        </p:spPr>
      </p:pic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3857628"/>
            <a:ext cx="4143404" cy="2771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Что даёт сторонам участие в программе?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 </a:t>
            </a:r>
            <a:r>
              <a:rPr lang="ru-RU" b="1" dirty="0" smtClean="0"/>
              <a:t>У Вас есть возможность:</a:t>
            </a:r>
            <a:endParaRPr lang="ru-RU" dirty="0" smtClean="0"/>
          </a:p>
          <a:p>
            <a:r>
              <a:rPr lang="ru-RU" dirty="0" smtClean="0"/>
              <a:t>- обсудить ситуацию;</a:t>
            </a:r>
          </a:p>
          <a:p>
            <a:r>
              <a:rPr lang="ru-RU" dirty="0" smtClean="0"/>
              <a:t>- высказать своё отношение к случившемуся;</a:t>
            </a:r>
          </a:p>
          <a:p>
            <a:r>
              <a:rPr lang="ru-RU" dirty="0" smtClean="0"/>
              <a:t>- предложить возможные варианты решения спорной ситуации;</a:t>
            </a:r>
          </a:p>
          <a:p>
            <a:r>
              <a:rPr lang="ru-RU" dirty="0" smtClean="0"/>
              <a:t>- избавиться от обиды, злости, ощущения беспомощности и других отрицательных эмоций, которые часто преследуют нас, когда мы встречаемся с несправедливостью</a:t>
            </a:r>
          </a:p>
          <a:p>
            <a:pPr>
              <a:buNone/>
            </a:pPr>
            <a:r>
              <a:rPr lang="ru-RU" b="1" dirty="0" smtClean="0"/>
              <a:t>У конфликтующих сторон есть возможность:</a:t>
            </a:r>
            <a:endParaRPr lang="ru-RU" dirty="0" smtClean="0"/>
          </a:p>
          <a:p>
            <a:r>
              <a:rPr lang="ru-RU" dirty="0" smtClean="0"/>
              <a:t>- принести или получить извинения;</a:t>
            </a:r>
          </a:p>
          <a:p>
            <a:r>
              <a:rPr lang="ru-RU" dirty="0" smtClean="0"/>
              <a:t>- объяснить причины и мотивации своих поступков;</a:t>
            </a:r>
          </a:p>
          <a:p>
            <a:r>
              <a:rPr lang="ru-RU" dirty="0" smtClean="0"/>
              <a:t>- загладить причиненный вред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base"/>
            <a:r>
              <a:rPr lang="ru-RU" b="1" dirty="0" smtClean="0">
                <a:solidFill>
                  <a:schemeClr val="accent1"/>
                </a:solidFill>
              </a:rPr>
              <a:t>Зачем медиация нужна детям?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00240"/>
            <a:ext cx="7467600" cy="447371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избавиться от обиды, ненависти и других негативных переживаний; </a:t>
            </a:r>
          </a:p>
          <a:p>
            <a:pPr algn="just"/>
            <a:r>
              <a:rPr lang="ru-RU" dirty="0" smtClean="0"/>
              <a:t>самостоятельно разрешить ситуацию (в том числе возместить ущерб);</a:t>
            </a:r>
          </a:p>
          <a:p>
            <a:pPr algn="just"/>
            <a:r>
              <a:rPr lang="ru-RU" dirty="0" smtClean="0"/>
              <a:t> избежать повторения подобного в будущем; </a:t>
            </a:r>
          </a:p>
          <a:p>
            <a:pPr algn="just"/>
            <a:r>
              <a:rPr lang="ru-RU" dirty="0" smtClean="0"/>
              <a:t>научиться цивилизованно, самостоятельно выходить из конфликта.</a:t>
            </a:r>
          </a:p>
        </p:txBody>
      </p:sp>
      <p:sp>
        <p:nvSpPr>
          <p:cNvPr id="31746" name="AutoShape 2" descr="Картинки по запросу картинки о примирени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4714884"/>
            <a:ext cx="3000396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Зачем медиация нужна родителям?</a:t>
            </a:r>
            <a:r>
              <a:rPr lang="ru-RU" dirty="0" smtClean="0">
                <a:solidFill>
                  <a:schemeClr val="accent1"/>
                </a:solidFill>
              </a:rPr>
              <a:t/>
            </a:r>
            <a:br>
              <a:rPr lang="ru-RU" dirty="0" smtClean="0">
                <a:solidFill>
                  <a:schemeClr val="accent1"/>
                </a:solidFill>
              </a:rPr>
            </a:b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выявить причину конфликта;</a:t>
            </a:r>
          </a:p>
          <a:p>
            <a:r>
              <a:rPr lang="ru-RU" dirty="0" smtClean="0"/>
              <a:t>разрешить конфликт;</a:t>
            </a:r>
          </a:p>
          <a:p>
            <a:r>
              <a:rPr lang="ru-RU" dirty="0" smtClean="0"/>
              <a:t> предотвратить конфликт;</a:t>
            </a:r>
          </a:p>
          <a:p>
            <a:r>
              <a:rPr lang="ru-RU" dirty="0" smtClean="0"/>
              <a:t> корректировать поведение «оступившегося» ребенка;</a:t>
            </a:r>
          </a:p>
          <a:p>
            <a:r>
              <a:rPr lang="ru-RU" dirty="0" smtClean="0"/>
              <a:t>получить консультацию об оптимальных вариантах разрешения конфликтов;</a:t>
            </a:r>
          </a:p>
          <a:p>
            <a:r>
              <a:rPr lang="ru-RU" dirty="0" smtClean="0"/>
              <a:t> лучше понять своего ребёнка.</a:t>
            </a:r>
          </a:p>
          <a:p>
            <a:endParaRPr lang="ru-RU" dirty="0"/>
          </a:p>
        </p:txBody>
      </p:sp>
      <p:pic>
        <p:nvPicPr>
          <p:cNvPr id="30722" name="Picture 2" descr="Картинки по запросу картинки о примирени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071546"/>
            <a:ext cx="3242193" cy="262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/>
                </a:solidFill>
              </a:rPr>
              <a:t>Примерный порядок работы по программе примирения: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предварительные встречи с каждой из сторон (обсуждение ситуации, причиненного вреда, стратегии «Что делать?», в какие сроки);</a:t>
            </a:r>
          </a:p>
          <a:p>
            <a:r>
              <a:rPr lang="ru-RU" dirty="0" smtClean="0"/>
              <a:t>примирительная встреча;</a:t>
            </a:r>
          </a:p>
          <a:p>
            <a:pPr algn="just"/>
            <a:r>
              <a:rPr lang="ru-RU" dirty="0" smtClean="0"/>
              <a:t>составление договора с условиями его выполнения (поощрения) и невыполнения (последствия);</a:t>
            </a:r>
          </a:p>
          <a:p>
            <a:r>
              <a:rPr lang="ru-RU" dirty="0" smtClean="0"/>
              <a:t>при необходимости возможно включение специалистов в решение ситуации;</a:t>
            </a:r>
          </a:p>
          <a:p>
            <a:r>
              <a:rPr lang="ru-RU" dirty="0" smtClean="0"/>
              <a:t>контроль за соблюдением договора;</a:t>
            </a:r>
          </a:p>
          <a:p>
            <a:r>
              <a:rPr lang="ru-RU" dirty="0" smtClean="0"/>
              <a:t>на время работы ШСП приостанавливается административно-карательная реакция ОУ.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446008AEDCEE84CB7C482180BF9D09A" ma:contentTypeVersion="1" ma:contentTypeDescription="Создание документа." ma:contentTypeScope="" ma:versionID="64f8da8877053b832dba57171a24fbd5">
  <xsd:schema xmlns:xsd="http://www.w3.org/2001/XMLSchema" xmlns:xs="http://www.w3.org/2001/XMLSchema" xmlns:p="http://schemas.microsoft.com/office/2006/metadata/properties" xmlns:ns2="abdb83d0-779d-445a-a542-78c4e7e32ea9" targetNamespace="http://schemas.microsoft.com/office/2006/metadata/properties" ma:root="true" ma:fieldsID="caa7888a296d7a675a193ad356a4c418" ns2:_="">
    <xsd:import namespace="abdb83d0-779d-445a-a542-78c4e7e32ea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db83d0-779d-445a-a542-78c4e7e32ea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bdb83d0-779d-445a-a542-78c4e7e32ea9">UX25FU4DC2SS-299-5160</_dlc_DocId>
    <_dlc_DocIdUrl xmlns="abdb83d0-779d-445a-a542-78c4e7e32ea9">
      <Url>https://www.eduportal44.ru/soligalich/shablon/_layouts/15/DocIdRedir.aspx?ID=UX25FU4DC2SS-299-5160</Url>
      <Description>UX25FU4DC2SS-299-5160</Description>
    </_dlc_DocIdUrl>
  </documentManagement>
</p:properties>
</file>

<file path=customXml/itemProps1.xml><?xml version="1.0" encoding="utf-8"?>
<ds:datastoreItem xmlns:ds="http://schemas.openxmlformats.org/officeDocument/2006/customXml" ds:itemID="{734FF608-1DD5-494C-AFDF-520CE0047FD4}"/>
</file>

<file path=customXml/itemProps2.xml><?xml version="1.0" encoding="utf-8"?>
<ds:datastoreItem xmlns:ds="http://schemas.openxmlformats.org/officeDocument/2006/customXml" ds:itemID="{EB868D30-EEED-460D-A4EA-2933CC00BF69}"/>
</file>

<file path=customXml/itemProps3.xml><?xml version="1.0" encoding="utf-8"?>
<ds:datastoreItem xmlns:ds="http://schemas.openxmlformats.org/officeDocument/2006/customXml" ds:itemID="{E59A9EB8-2698-4289-A596-6970DC4AD24F}"/>
</file>

<file path=customXml/itemProps4.xml><?xml version="1.0" encoding="utf-8"?>
<ds:datastoreItem xmlns:ds="http://schemas.openxmlformats.org/officeDocument/2006/customXml" ds:itemID="{17C9D9BF-8FD2-418A-8315-3717CD6B0ED8}"/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140</TotalTime>
  <Words>267</Words>
  <Application>Microsoft Office PowerPoint</Application>
  <PresentationFormat>Экран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Школьная служба примирения (ШСП)</vt:lpstr>
      <vt:lpstr> Школьная служба примирения – это служба, осуществляющая работу с конфликтными ситуациями, возникающими внутри школы. </vt:lpstr>
      <vt:lpstr>Разрешение конфликтных ситуаций:</vt:lpstr>
      <vt:lpstr>  медиация — одна из технологий альтернативного урегулирования споров (англ. alternative dispute resolution, ADR) с участием третьей нейтральной, беспристрастной, не заинтересованной в данном конфликте стороны — медиатора... (wikipedia.org/wiki/)</vt:lpstr>
      <vt:lpstr>В работе ШСП используются технологии восстановительной медиации, техники примирения сторон с участием ведущего примирительных программ.</vt:lpstr>
      <vt:lpstr>Что даёт сторонам участие в программе?</vt:lpstr>
      <vt:lpstr>Зачем медиация нужна детям?</vt:lpstr>
      <vt:lpstr>Зачем медиация нужна родителям? </vt:lpstr>
      <vt:lpstr>Примерный порядок работы по программе примирения:</vt:lpstr>
      <vt:lpstr>Ведущий восстановительных программ - не ищет решение ЗА людей, - не НАВЯЗЫВАЕТ им свое решение,  а умеет создать условия, чтобы они нашли его САМИ.  И чтобы их решение было в русле восстановительных принципов (ценностей).</vt:lpstr>
      <vt:lpstr>Внимание!</vt:lpstr>
    </vt:vector>
  </TitlesOfParts>
  <Company>GOU118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Школьная служба примирения</dc:title>
  <dc:creator>user</dc:creator>
  <cp:lastModifiedBy>пк</cp:lastModifiedBy>
  <cp:revision>31</cp:revision>
  <dcterms:created xsi:type="dcterms:W3CDTF">2018-10-16T07:05:04Z</dcterms:created>
  <dcterms:modified xsi:type="dcterms:W3CDTF">2021-04-14T10:10:54Z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0x010100A446008AEDCEE84CB7C482180BF9D09A</vt:lpwstr>
  </property>
  <property fmtid="{D5CDD505-2E9C-101B-9397-08002B2CF9AE}" pid="3" name="_dlc_DocIdItemGuid">
    <vt:lpwstr>a9f187b2-006f-4f1e-8b0f-0486207103f9</vt:lpwstr>
  </property>
</Properties>
</file>