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A55B0-95D4-420B-9CAA-918DC247DFE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0A8106-933C-43F7-9723-B9D490D38A64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Ресурсы</a:t>
          </a:r>
          <a:endParaRPr lang="ru-RU" dirty="0">
            <a:solidFill>
              <a:schemeClr val="bg1"/>
            </a:solidFill>
          </a:endParaRPr>
        </a:p>
      </dgm:t>
    </dgm:pt>
    <dgm:pt modelId="{43AC01CF-2568-41F9-9C23-4E9864A9E717}" type="parTrans" cxnId="{ACF89206-E3A5-4643-8025-E8B80886088B}">
      <dgm:prSet/>
      <dgm:spPr/>
      <dgm:t>
        <a:bodyPr/>
        <a:lstStyle/>
        <a:p>
          <a:endParaRPr lang="ru-RU"/>
        </a:p>
      </dgm:t>
    </dgm:pt>
    <dgm:pt modelId="{AF824BA8-C181-4243-A75A-35CE5185C7EC}" type="sibTrans" cxnId="{ACF89206-E3A5-4643-8025-E8B80886088B}">
      <dgm:prSet/>
      <dgm:spPr/>
      <dgm:t>
        <a:bodyPr/>
        <a:lstStyle/>
        <a:p>
          <a:endParaRPr lang="ru-RU"/>
        </a:p>
      </dgm:t>
    </dgm:pt>
    <dgm:pt modelId="{59CE69DA-97E8-4E97-B7CD-F1D8A13F5562}">
      <dgm:prSet phldrT="[Текст]" custT="1"/>
      <dgm:spPr/>
      <dgm:t>
        <a:bodyPr/>
        <a:lstStyle/>
        <a:p>
          <a:r>
            <a:rPr lang="ru-RU" sz="2400" dirty="0" err="1" smtClean="0">
              <a:solidFill>
                <a:schemeClr val="bg1"/>
              </a:solidFill>
            </a:rPr>
            <a:t>Информаци-онные</a:t>
          </a:r>
          <a:r>
            <a:rPr lang="ru-RU" sz="2400" dirty="0" smtClean="0">
              <a:solidFill>
                <a:schemeClr val="bg1"/>
              </a:solidFill>
            </a:rPr>
            <a:t> </a:t>
          </a:r>
        </a:p>
        <a:p>
          <a:r>
            <a:rPr lang="ru-RU" sz="1800" dirty="0" smtClean="0">
              <a:solidFill>
                <a:schemeClr val="bg1"/>
              </a:solidFill>
            </a:rPr>
            <a:t>(Интернет, печатные издания, опрос, интервью)</a:t>
          </a:r>
          <a:endParaRPr lang="ru-RU" sz="1800" dirty="0">
            <a:solidFill>
              <a:schemeClr val="bg1"/>
            </a:solidFill>
          </a:endParaRPr>
        </a:p>
      </dgm:t>
    </dgm:pt>
    <dgm:pt modelId="{1D83C84C-194A-4810-B376-C43A5FBAE983}" type="parTrans" cxnId="{16AF4941-8985-4F26-B290-348C54C8DBE7}">
      <dgm:prSet/>
      <dgm:spPr/>
      <dgm:t>
        <a:bodyPr/>
        <a:lstStyle/>
        <a:p>
          <a:endParaRPr lang="ru-RU"/>
        </a:p>
      </dgm:t>
    </dgm:pt>
    <dgm:pt modelId="{17E5259F-62E5-453C-AACB-8BF24C4A693F}" type="sibTrans" cxnId="{16AF4941-8985-4F26-B290-348C54C8DBE7}">
      <dgm:prSet/>
      <dgm:spPr/>
      <dgm:t>
        <a:bodyPr/>
        <a:lstStyle/>
        <a:p>
          <a:endParaRPr lang="ru-RU"/>
        </a:p>
      </dgm:t>
    </dgm:pt>
    <dgm:pt modelId="{6CED6F40-B2F4-4A67-997E-27B1457F19DE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Материально-технические </a:t>
          </a:r>
          <a:r>
            <a:rPr lang="ru-RU" sz="1800" dirty="0" smtClean="0">
              <a:solidFill>
                <a:schemeClr val="bg1"/>
              </a:solidFill>
            </a:rPr>
            <a:t>(оборудование, приборы, датчики, транспорт)</a:t>
          </a:r>
          <a:endParaRPr lang="ru-RU" sz="1800" dirty="0">
            <a:solidFill>
              <a:schemeClr val="bg1"/>
            </a:solidFill>
          </a:endParaRPr>
        </a:p>
      </dgm:t>
    </dgm:pt>
    <dgm:pt modelId="{046C1143-4D62-4464-AAC3-3E52A1A7AE68}" type="parTrans" cxnId="{7EF639D6-17EB-434C-AF18-CBE622D460B6}">
      <dgm:prSet/>
      <dgm:spPr/>
      <dgm:t>
        <a:bodyPr/>
        <a:lstStyle/>
        <a:p>
          <a:endParaRPr lang="ru-RU"/>
        </a:p>
      </dgm:t>
    </dgm:pt>
    <dgm:pt modelId="{FF7B2FA3-6C2B-48BF-B2A8-F7B812005F62}" type="sibTrans" cxnId="{7EF639D6-17EB-434C-AF18-CBE622D460B6}">
      <dgm:prSet/>
      <dgm:spPr/>
      <dgm:t>
        <a:bodyPr/>
        <a:lstStyle/>
        <a:p>
          <a:endParaRPr lang="ru-RU"/>
        </a:p>
      </dgm:t>
    </dgm:pt>
    <dgm:pt modelId="{335E7F3C-57E7-4A64-A1D6-4CEC046B57E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Материальные </a:t>
          </a:r>
          <a:r>
            <a:rPr lang="ru-RU" sz="1800" dirty="0" smtClean="0">
              <a:solidFill>
                <a:schemeClr val="bg1"/>
              </a:solidFill>
            </a:rPr>
            <a:t>(денежные затраты)</a:t>
          </a:r>
          <a:endParaRPr lang="ru-RU" sz="1800" dirty="0">
            <a:solidFill>
              <a:schemeClr val="bg1"/>
            </a:solidFill>
          </a:endParaRPr>
        </a:p>
      </dgm:t>
    </dgm:pt>
    <dgm:pt modelId="{3181316B-BF78-4F5F-B115-52E73AFBFAF5}" type="parTrans" cxnId="{F8BC2B0E-8F21-47D9-AE33-BCE62EA1E929}">
      <dgm:prSet/>
      <dgm:spPr/>
      <dgm:t>
        <a:bodyPr/>
        <a:lstStyle/>
        <a:p>
          <a:endParaRPr lang="ru-RU"/>
        </a:p>
      </dgm:t>
    </dgm:pt>
    <dgm:pt modelId="{BAC4288D-1EFD-4A11-A17C-7E9AE98AEAC1}" type="sibTrans" cxnId="{F8BC2B0E-8F21-47D9-AE33-BCE62EA1E929}">
      <dgm:prSet/>
      <dgm:spPr/>
      <dgm:t>
        <a:bodyPr/>
        <a:lstStyle/>
        <a:p>
          <a:endParaRPr lang="ru-RU"/>
        </a:p>
      </dgm:t>
    </dgm:pt>
    <dgm:pt modelId="{1D14F48E-BFDA-4E49-A588-885F0B9D2479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другие</a:t>
          </a:r>
          <a:endParaRPr lang="ru-RU" sz="2400" dirty="0">
            <a:solidFill>
              <a:schemeClr val="bg1"/>
            </a:solidFill>
          </a:endParaRPr>
        </a:p>
      </dgm:t>
    </dgm:pt>
    <dgm:pt modelId="{707305A7-1408-4DE7-990A-C3EE2AF2F7F5}" type="parTrans" cxnId="{35D46F84-36EC-4CA4-B47B-9B5174CC2B2D}">
      <dgm:prSet/>
      <dgm:spPr/>
      <dgm:t>
        <a:bodyPr/>
        <a:lstStyle/>
        <a:p>
          <a:endParaRPr lang="ru-RU"/>
        </a:p>
      </dgm:t>
    </dgm:pt>
    <dgm:pt modelId="{C0650DF8-80B2-4C6D-9344-0C20E161D65F}" type="sibTrans" cxnId="{35D46F84-36EC-4CA4-B47B-9B5174CC2B2D}">
      <dgm:prSet/>
      <dgm:spPr/>
      <dgm:t>
        <a:bodyPr/>
        <a:lstStyle/>
        <a:p>
          <a:endParaRPr lang="ru-RU"/>
        </a:p>
      </dgm:t>
    </dgm:pt>
    <dgm:pt modelId="{57D6A2E0-1403-4146-A5F6-F251A85A7C15}" type="pres">
      <dgm:prSet presAssocID="{016A55B0-95D4-420B-9CAA-918DC247DFE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DAFD37-E14A-48B9-8BDB-F7A93EC01DA7}" type="pres">
      <dgm:prSet presAssocID="{610A8106-933C-43F7-9723-B9D490D38A64}" presName="centerShape" presStyleLbl="node0" presStyleIdx="0" presStyleCnt="1"/>
      <dgm:spPr/>
      <dgm:t>
        <a:bodyPr/>
        <a:lstStyle/>
        <a:p>
          <a:endParaRPr lang="ru-RU"/>
        </a:p>
      </dgm:t>
    </dgm:pt>
    <dgm:pt modelId="{1AB209BA-C73C-4027-83BD-CA8BD1F0E60B}" type="pres">
      <dgm:prSet presAssocID="{1D83C84C-194A-4810-B376-C43A5FBAE983}" presName="Name9" presStyleLbl="parChTrans1D2" presStyleIdx="0" presStyleCnt="4"/>
      <dgm:spPr/>
      <dgm:t>
        <a:bodyPr/>
        <a:lstStyle/>
        <a:p>
          <a:endParaRPr lang="ru-RU"/>
        </a:p>
      </dgm:t>
    </dgm:pt>
    <dgm:pt modelId="{9DD538C8-DE3C-4094-A5D1-775159EF417B}" type="pres">
      <dgm:prSet presAssocID="{1D83C84C-194A-4810-B376-C43A5FBAE983}" presName="connTx" presStyleLbl="parChTrans1D2" presStyleIdx="0" presStyleCnt="4"/>
      <dgm:spPr/>
      <dgm:t>
        <a:bodyPr/>
        <a:lstStyle/>
        <a:p>
          <a:endParaRPr lang="ru-RU"/>
        </a:p>
      </dgm:t>
    </dgm:pt>
    <dgm:pt modelId="{1CB322EE-86AB-44B9-AC90-54C6CCA528AC}" type="pres">
      <dgm:prSet presAssocID="{59CE69DA-97E8-4E97-B7CD-F1D8A13F5562}" presName="node" presStyleLbl="node1" presStyleIdx="0" presStyleCnt="4" custScaleX="293712" custScaleY="154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FAEC76-9167-43F4-A0B8-F9B37D645FDD}" type="pres">
      <dgm:prSet presAssocID="{046C1143-4D62-4464-AAC3-3E52A1A7AE68}" presName="Name9" presStyleLbl="parChTrans1D2" presStyleIdx="1" presStyleCnt="4"/>
      <dgm:spPr/>
      <dgm:t>
        <a:bodyPr/>
        <a:lstStyle/>
        <a:p>
          <a:endParaRPr lang="ru-RU"/>
        </a:p>
      </dgm:t>
    </dgm:pt>
    <dgm:pt modelId="{5E6C04C1-21E6-42B8-90B8-B0E3D421DEC7}" type="pres">
      <dgm:prSet presAssocID="{046C1143-4D62-4464-AAC3-3E52A1A7AE68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D798073-2495-4228-80E0-743235B9BBDD}" type="pres">
      <dgm:prSet presAssocID="{6CED6F40-B2F4-4A67-997E-27B1457F19DE}" presName="node" presStyleLbl="node1" presStyleIdx="1" presStyleCnt="4" custScaleX="237093" custScaleY="145655" custRadScaleRad="147154" custRadScaleInc="-4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0DD4C-6740-4FE6-A79C-B1BF97957EE0}" type="pres">
      <dgm:prSet presAssocID="{3181316B-BF78-4F5F-B115-52E73AFBFAF5}" presName="Name9" presStyleLbl="parChTrans1D2" presStyleIdx="2" presStyleCnt="4"/>
      <dgm:spPr/>
      <dgm:t>
        <a:bodyPr/>
        <a:lstStyle/>
        <a:p>
          <a:endParaRPr lang="ru-RU"/>
        </a:p>
      </dgm:t>
    </dgm:pt>
    <dgm:pt modelId="{2F458648-2019-42E3-A979-167FA985A7A2}" type="pres">
      <dgm:prSet presAssocID="{3181316B-BF78-4F5F-B115-52E73AFBFAF5}" presName="connTx" presStyleLbl="parChTrans1D2" presStyleIdx="2" presStyleCnt="4"/>
      <dgm:spPr/>
      <dgm:t>
        <a:bodyPr/>
        <a:lstStyle/>
        <a:p>
          <a:endParaRPr lang="ru-RU"/>
        </a:p>
      </dgm:t>
    </dgm:pt>
    <dgm:pt modelId="{3EF0EC73-8FF7-4547-B020-48D1A47BD7FF}" type="pres">
      <dgm:prSet presAssocID="{335E7F3C-57E7-4A64-A1D6-4CEC046B57E2}" presName="node" presStyleLbl="node1" presStyleIdx="2" presStyleCnt="4" custScaleX="278974" custScaleY="135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0A42C-A7B9-4AB4-98BE-9CC714044B59}" type="pres">
      <dgm:prSet presAssocID="{707305A7-1408-4DE7-990A-C3EE2AF2F7F5}" presName="Name9" presStyleLbl="parChTrans1D2" presStyleIdx="3" presStyleCnt="4"/>
      <dgm:spPr/>
      <dgm:t>
        <a:bodyPr/>
        <a:lstStyle/>
        <a:p>
          <a:endParaRPr lang="ru-RU"/>
        </a:p>
      </dgm:t>
    </dgm:pt>
    <dgm:pt modelId="{47EADF14-9419-40AA-BA32-FD5722190757}" type="pres">
      <dgm:prSet presAssocID="{707305A7-1408-4DE7-990A-C3EE2AF2F7F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B07FB4C4-CC8C-4819-BED8-616A20FA0BA5}" type="pres">
      <dgm:prSet presAssocID="{1D14F48E-BFDA-4E49-A588-885F0B9D2479}" presName="node" presStyleLbl="node1" presStyleIdx="3" presStyleCnt="4" custScaleX="232409" custScaleY="145655" custRadScaleRad="154846" custRadScaleInc="4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0B94E0-5F5E-456C-A7A0-5A5BA5EAFD41}" type="presOf" srcId="{1D14F48E-BFDA-4E49-A588-885F0B9D2479}" destId="{B07FB4C4-CC8C-4819-BED8-616A20FA0BA5}" srcOrd="0" destOrd="0" presId="urn:microsoft.com/office/officeart/2005/8/layout/radial1"/>
    <dgm:cxn modelId="{B468DFBA-44C3-4D88-B464-9B03135447AB}" type="presOf" srcId="{6CED6F40-B2F4-4A67-997E-27B1457F19DE}" destId="{2D798073-2495-4228-80E0-743235B9BBDD}" srcOrd="0" destOrd="0" presId="urn:microsoft.com/office/officeart/2005/8/layout/radial1"/>
    <dgm:cxn modelId="{16AF4941-8985-4F26-B290-348C54C8DBE7}" srcId="{610A8106-933C-43F7-9723-B9D490D38A64}" destId="{59CE69DA-97E8-4E97-B7CD-F1D8A13F5562}" srcOrd="0" destOrd="0" parTransId="{1D83C84C-194A-4810-B376-C43A5FBAE983}" sibTransId="{17E5259F-62E5-453C-AACB-8BF24C4A693F}"/>
    <dgm:cxn modelId="{C004CCE1-2168-4563-BF4B-190440A86092}" type="presOf" srcId="{707305A7-1408-4DE7-990A-C3EE2AF2F7F5}" destId="{7550A42C-A7B9-4AB4-98BE-9CC714044B59}" srcOrd="0" destOrd="0" presId="urn:microsoft.com/office/officeart/2005/8/layout/radial1"/>
    <dgm:cxn modelId="{90C5740B-BC57-430E-A738-8B473CAF7E19}" type="presOf" srcId="{3181316B-BF78-4F5F-B115-52E73AFBFAF5}" destId="{2F458648-2019-42E3-A979-167FA985A7A2}" srcOrd="1" destOrd="0" presId="urn:microsoft.com/office/officeart/2005/8/layout/radial1"/>
    <dgm:cxn modelId="{ACF89206-E3A5-4643-8025-E8B80886088B}" srcId="{016A55B0-95D4-420B-9CAA-918DC247DFEF}" destId="{610A8106-933C-43F7-9723-B9D490D38A64}" srcOrd="0" destOrd="0" parTransId="{43AC01CF-2568-41F9-9C23-4E9864A9E717}" sibTransId="{AF824BA8-C181-4243-A75A-35CE5185C7EC}"/>
    <dgm:cxn modelId="{A5FC8AB6-2C9C-4E77-A9E9-62290E39718D}" type="presOf" srcId="{335E7F3C-57E7-4A64-A1D6-4CEC046B57E2}" destId="{3EF0EC73-8FF7-4547-B020-48D1A47BD7FF}" srcOrd="0" destOrd="0" presId="urn:microsoft.com/office/officeart/2005/8/layout/radial1"/>
    <dgm:cxn modelId="{0E5C73AB-35E9-4CAD-81CB-62A8F80A03C0}" type="presOf" srcId="{046C1143-4D62-4464-AAC3-3E52A1A7AE68}" destId="{6EFAEC76-9167-43F4-A0B8-F9B37D645FDD}" srcOrd="0" destOrd="0" presId="urn:microsoft.com/office/officeart/2005/8/layout/radial1"/>
    <dgm:cxn modelId="{7C985D50-9196-4C9B-A10F-BE877BD59299}" type="presOf" srcId="{1D83C84C-194A-4810-B376-C43A5FBAE983}" destId="{1AB209BA-C73C-4027-83BD-CA8BD1F0E60B}" srcOrd="0" destOrd="0" presId="urn:microsoft.com/office/officeart/2005/8/layout/radial1"/>
    <dgm:cxn modelId="{F8BC2B0E-8F21-47D9-AE33-BCE62EA1E929}" srcId="{610A8106-933C-43F7-9723-B9D490D38A64}" destId="{335E7F3C-57E7-4A64-A1D6-4CEC046B57E2}" srcOrd="2" destOrd="0" parTransId="{3181316B-BF78-4F5F-B115-52E73AFBFAF5}" sibTransId="{BAC4288D-1EFD-4A11-A17C-7E9AE98AEAC1}"/>
    <dgm:cxn modelId="{7EF639D6-17EB-434C-AF18-CBE622D460B6}" srcId="{610A8106-933C-43F7-9723-B9D490D38A64}" destId="{6CED6F40-B2F4-4A67-997E-27B1457F19DE}" srcOrd="1" destOrd="0" parTransId="{046C1143-4D62-4464-AAC3-3E52A1A7AE68}" sibTransId="{FF7B2FA3-6C2B-48BF-B2A8-F7B812005F62}"/>
    <dgm:cxn modelId="{35D46F84-36EC-4CA4-B47B-9B5174CC2B2D}" srcId="{610A8106-933C-43F7-9723-B9D490D38A64}" destId="{1D14F48E-BFDA-4E49-A588-885F0B9D2479}" srcOrd="3" destOrd="0" parTransId="{707305A7-1408-4DE7-990A-C3EE2AF2F7F5}" sibTransId="{C0650DF8-80B2-4C6D-9344-0C20E161D65F}"/>
    <dgm:cxn modelId="{4E22201B-2F40-421D-8325-29D2C5C1FD13}" type="presOf" srcId="{610A8106-933C-43F7-9723-B9D490D38A64}" destId="{D9DAFD37-E14A-48B9-8BDB-F7A93EC01DA7}" srcOrd="0" destOrd="0" presId="urn:microsoft.com/office/officeart/2005/8/layout/radial1"/>
    <dgm:cxn modelId="{C5A9FEF1-D83D-411C-A8C4-083AA3308B85}" type="presOf" srcId="{016A55B0-95D4-420B-9CAA-918DC247DFEF}" destId="{57D6A2E0-1403-4146-A5F6-F251A85A7C15}" srcOrd="0" destOrd="0" presId="urn:microsoft.com/office/officeart/2005/8/layout/radial1"/>
    <dgm:cxn modelId="{DC2A3511-BC62-44C2-A133-2D73E65A5494}" type="presOf" srcId="{046C1143-4D62-4464-AAC3-3E52A1A7AE68}" destId="{5E6C04C1-21E6-42B8-90B8-B0E3D421DEC7}" srcOrd="1" destOrd="0" presId="urn:microsoft.com/office/officeart/2005/8/layout/radial1"/>
    <dgm:cxn modelId="{40BFA723-83E1-418D-B44D-D836F6B3F086}" type="presOf" srcId="{3181316B-BF78-4F5F-B115-52E73AFBFAF5}" destId="{0BE0DD4C-6740-4FE6-A79C-B1BF97957EE0}" srcOrd="0" destOrd="0" presId="urn:microsoft.com/office/officeart/2005/8/layout/radial1"/>
    <dgm:cxn modelId="{DEBE65B8-78BB-45AA-937B-B4DDFCF566DA}" type="presOf" srcId="{59CE69DA-97E8-4E97-B7CD-F1D8A13F5562}" destId="{1CB322EE-86AB-44B9-AC90-54C6CCA528AC}" srcOrd="0" destOrd="0" presId="urn:microsoft.com/office/officeart/2005/8/layout/radial1"/>
    <dgm:cxn modelId="{2CE9CAFD-E99C-4B94-B671-9CC1E6F83FA5}" type="presOf" srcId="{1D83C84C-194A-4810-B376-C43A5FBAE983}" destId="{9DD538C8-DE3C-4094-A5D1-775159EF417B}" srcOrd="1" destOrd="0" presId="urn:microsoft.com/office/officeart/2005/8/layout/radial1"/>
    <dgm:cxn modelId="{6792EDF0-316D-419B-B512-8F824A75389F}" type="presOf" srcId="{707305A7-1408-4DE7-990A-C3EE2AF2F7F5}" destId="{47EADF14-9419-40AA-BA32-FD5722190757}" srcOrd="1" destOrd="0" presId="urn:microsoft.com/office/officeart/2005/8/layout/radial1"/>
    <dgm:cxn modelId="{389F2FB2-C216-4EF6-B366-3FA812354968}" type="presParOf" srcId="{57D6A2E0-1403-4146-A5F6-F251A85A7C15}" destId="{D9DAFD37-E14A-48B9-8BDB-F7A93EC01DA7}" srcOrd="0" destOrd="0" presId="urn:microsoft.com/office/officeart/2005/8/layout/radial1"/>
    <dgm:cxn modelId="{A202268F-9F75-4506-B52F-099148EA3821}" type="presParOf" srcId="{57D6A2E0-1403-4146-A5F6-F251A85A7C15}" destId="{1AB209BA-C73C-4027-83BD-CA8BD1F0E60B}" srcOrd="1" destOrd="0" presId="urn:microsoft.com/office/officeart/2005/8/layout/radial1"/>
    <dgm:cxn modelId="{587B0BE0-306E-4FDA-92FD-33C98C63E8BC}" type="presParOf" srcId="{1AB209BA-C73C-4027-83BD-CA8BD1F0E60B}" destId="{9DD538C8-DE3C-4094-A5D1-775159EF417B}" srcOrd="0" destOrd="0" presId="urn:microsoft.com/office/officeart/2005/8/layout/radial1"/>
    <dgm:cxn modelId="{393EE863-F36A-4D8A-9237-6D90140FE059}" type="presParOf" srcId="{57D6A2E0-1403-4146-A5F6-F251A85A7C15}" destId="{1CB322EE-86AB-44B9-AC90-54C6CCA528AC}" srcOrd="2" destOrd="0" presId="urn:microsoft.com/office/officeart/2005/8/layout/radial1"/>
    <dgm:cxn modelId="{150B4BFA-BDCE-41B4-B63A-E037D9A88D08}" type="presParOf" srcId="{57D6A2E0-1403-4146-A5F6-F251A85A7C15}" destId="{6EFAEC76-9167-43F4-A0B8-F9B37D645FDD}" srcOrd="3" destOrd="0" presId="urn:microsoft.com/office/officeart/2005/8/layout/radial1"/>
    <dgm:cxn modelId="{E7737940-3237-48DC-BC94-DCDFA60A92A6}" type="presParOf" srcId="{6EFAEC76-9167-43F4-A0B8-F9B37D645FDD}" destId="{5E6C04C1-21E6-42B8-90B8-B0E3D421DEC7}" srcOrd="0" destOrd="0" presId="urn:microsoft.com/office/officeart/2005/8/layout/radial1"/>
    <dgm:cxn modelId="{87460C67-F883-420F-A2D7-3031071BB30D}" type="presParOf" srcId="{57D6A2E0-1403-4146-A5F6-F251A85A7C15}" destId="{2D798073-2495-4228-80E0-743235B9BBDD}" srcOrd="4" destOrd="0" presId="urn:microsoft.com/office/officeart/2005/8/layout/radial1"/>
    <dgm:cxn modelId="{5C8370DA-A766-4A06-AF20-30482D0E25DE}" type="presParOf" srcId="{57D6A2E0-1403-4146-A5F6-F251A85A7C15}" destId="{0BE0DD4C-6740-4FE6-A79C-B1BF97957EE0}" srcOrd="5" destOrd="0" presId="urn:microsoft.com/office/officeart/2005/8/layout/radial1"/>
    <dgm:cxn modelId="{3C9AA3AA-EA79-47F9-85A3-A72DDEA9B73B}" type="presParOf" srcId="{0BE0DD4C-6740-4FE6-A79C-B1BF97957EE0}" destId="{2F458648-2019-42E3-A979-167FA985A7A2}" srcOrd="0" destOrd="0" presId="urn:microsoft.com/office/officeart/2005/8/layout/radial1"/>
    <dgm:cxn modelId="{FDE9DE02-77A5-4176-A978-450E04DF05C2}" type="presParOf" srcId="{57D6A2E0-1403-4146-A5F6-F251A85A7C15}" destId="{3EF0EC73-8FF7-4547-B020-48D1A47BD7FF}" srcOrd="6" destOrd="0" presId="urn:microsoft.com/office/officeart/2005/8/layout/radial1"/>
    <dgm:cxn modelId="{931DA9C1-EDDB-423D-BCAB-8631FD3A63A7}" type="presParOf" srcId="{57D6A2E0-1403-4146-A5F6-F251A85A7C15}" destId="{7550A42C-A7B9-4AB4-98BE-9CC714044B59}" srcOrd="7" destOrd="0" presId="urn:microsoft.com/office/officeart/2005/8/layout/radial1"/>
    <dgm:cxn modelId="{C3AADF3F-D32E-4AE1-ABF5-9306F3626E42}" type="presParOf" srcId="{7550A42C-A7B9-4AB4-98BE-9CC714044B59}" destId="{47EADF14-9419-40AA-BA32-FD5722190757}" srcOrd="0" destOrd="0" presId="urn:microsoft.com/office/officeart/2005/8/layout/radial1"/>
    <dgm:cxn modelId="{0C8D0788-9D34-4EAF-B09F-485D451D144B}" type="presParOf" srcId="{57D6A2E0-1403-4146-A5F6-F251A85A7C15}" destId="{B07FB4C4-CC8C-4819-BED8-616A20FA0BA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AFD37-E14A-48B9-8BDB-F7A93EC01DA7}">
      <dsp:nvSpPr>
        <dsp:cNvPr id="0" name=""/>
        <dsp:cNvSpPr/>
      </dsp:nvSpPr>
      <dsp:spPr>
        <a:xfrm>
          <a:off x="3567702" y="1523431"/>
          <a:ext cx="1119300" cy="111930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bg1"/>
              </a:solidFill>
            </a:rPr>
            <a:t>Ресурсы</a:t>
          </a:r>
          <a:endParaRPr lang="ru-RU" sz="1700" kern="1200" dirty="0">
            <a:solidFill>
              <a:schemeClr val="bg1"/>
            </a:solidFill>
          </a:endParaRPr>
        </a:p>
      </dsp:txBody>
      <dsp:txXfrm>
        <a:off x="3731620" y="1687349"/>
        <a:ext cx="791464" cy="791464"/>
      </dsp:txXfrm>
    </dsp:sp>
    <dsp:sp modelId="{1AB209BA-C73C-4027-83BD-CA8BD1F0E60B}">
      <dsp:nvSpPr>
        <dsp:cNvPr id="0" name=""/>
        <dsp:cNvSpPr/>
      </dsp:nvSpPr>
      <dsp:spPr>
        <a:xfrm rot="16200000">
          <a:off x="4109756" y="1493670"/>
          <a:ext cx="35193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35193" y="121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26473" y="1504955"/>
        <a:ext cx="1759" cy="1759"/>
      </dsp:txXfrm>
    </dsp:sp>
    <dsp:sp modelId="{1CB322EE-86AB-44B9-AC90-54C6CCA528AC}">
      <dsp:nvSpPr>
        <dsp:cNvPr id="0" name=""/>
        <dsp:cNvSpPr/>
      </dsp:nvSpPr>
      <dsp:spPr>
        <a:xfrm>
          <a:off x="2483593" y="-236312"/>
          <a:ext cx="3287519" cy="1724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bg1"/>
              </a:solidFill>
            </a:rPr>
            <a:t>Информаци-онные</a:t>
          </a:r>
          <a:r>
            <a:rPr lang="ru-RU" sz="2400" kern="1200" dirty="0" smtClean="0">
              <a:solidFill>
                <a:schemeClr val="bg1"/>
              </a:solidFill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</a:rPr>
            <a:t>(Интернет, печатные издания, опрос, интервью)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2965039" y="16243"/>
        <a:ext cx="2324627" cy="1219440"/>
      </dsp:txXfrm>
    </dsp:sp>
    <dsp:sp modelId="{6EFAEC76-9167-43F4-A0B8-F9B37D645FDD}">
      <dsp:nvSpPr>
        <dsp:cNvPr id="0" name=""/>
        <dsp:cNvSpPr/>
      </dsp:nvSpPr>
      <dsp:spPr>
        <a:xfrm rot="21483387">
          <a:off x="4686606" y="2047545"/>
          <a:ext cx="258924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258924" y="121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809595" y="2053237"/>
        <a:ext cx="12946" cy="12946"/>
      </dsp:txXfrm>
    </dsp:sp>
    <dsp:sp modelId="{2D798073-2495-4228-80E0-743235B9BBDD}">
      <dsp:nvSpPr>
        <dsp:cNvPr id="0" name=""/>
        <dsp:cNvSpPr/>
      </dsp:nvSpPr>
      <dsp:spPr>
        <a:xfrm>
          <a:off x="4943437" y="1195203"/>
          <a:ext cx="2653782" cy="1630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Материально-технические </a:t>
          </a:r>
          <a:r>
            <a:rPr lang="ru-RU" sz="1800" kern="1200" dirty="0" smtClean="0">
              <a:solidFill>
                <a:schemeClr val="bg1"/>
              </a:solidFill>
            </a:rPr>
            <a:t>(оборудование, приборы, датчики, транспорт)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5332074" y="1433957"/>
        <a:ext cx="1876508" cy="1152808"/>
      </dsp:txXfrm>
    </dsp:sp>
    <dsp:sp modelId="{0BE0DD4C-6740-4FE6-A79C-B1BF97957EE0}">
      <dsp:nvSpPr>
        <dsp:cNvPr id="0" name=""/>
        <dsp:cNvSpPr/>
      </dsp:nvSpPr>
      <dsp:spPr>
        <a:xfrm rot="5400000">
          <a:off x="4058674" y="2699246"/>
          <a:ext cx="137357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137357" y="121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23919" y="2707977"/>
        <a:ext cx="6867" cy="6867"/>
      </dsp:txXfrm>
    </dsp:sp>
    <dsp:sp modelId="{3EF0EC73-8FF7-4547-B020-48D1A47BD7FF}">
      <dsp:nvSpPr>
        <dsp:cNvPr id="0" name=""/>
        <dsp:cNvSpPr/>
      </dsp:nvSpPr>
      <dsp:spPr>
        <a:xfrm>
          <a:off x="2566074" y="2780090"/>
          <a:ext cx="3122556" cy="1520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Материальные </a:t>
          </a:r>
          <a:r>
            <a:rPr lang="ru-RU" sz="1800" kern="1200" dirty="0" smtClean="0">
              <a:solidFill>
                <a:schemeClr val="bg1"/>
              </a:solidFill>
            </a:rPr>
            <a:t>(денежные затраты)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3023362" y="3002721"/>
        <a:ext cx="2207980" cy="1074960"/>
      </dsp:txXfrm>
    </dsp:sp>
    <dsp:sp modelId="{7550A42C-A7B9-4AB4-98BE-9CC714044B59}">
      <dsp:nvSpPr>
        <dsp:cNvPr id="0" name=""/>
        <dsp:cNvSpPr/>
      </dsp:nvSpPr>
      <dsp:spPr>
        <a:xfrm rot="10909728">
          <a:off x="3171102" y="2046722"/>
          <a:ext cx="396986" cy="24329"/>
        </a:xfrm>
        <a:custGeom>
          <a:avLst/>
          <a:gdLst/>
          <a:ahLst/>
          <a:cxnLst/>
          <a:rect l="0" t="0" r="0" b="0"/>
          <a:pathLst>
            <a:path>
              <a:moveTo>
                <a:pt x="0" y="12164"/>
              </a:moveTo>
              <a:lnTo>
                <a:pt x="396986" y="121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59671" y="2048962"/>
        <a:ext cx="19849" cy="19849"/>
      </dsp:txXfrm>
    </dsp:sp>
    <dsp:sp modelId="{B07FB4C4-CC8C-4819-BED8-616A20FA0BA5}">
      <dsp:nvSpPr>
        <dsp:cNvPr id="0" name=""/>
        <dsp:cNvSpPr/>
      </dsp:nvSpPr>
      <dsp:spPr>
        <a:xfrm>
          <a:off x="571534" y="1195918"/>
          <a:ext cx="2601354" cy="16303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другие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952493" y="1434672"/>
        <a:ext cx="1839436" cy="1152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0BDAA6-A3F2-4AB8-867A-7111B944BB84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FF18C5-1C49-4C89-AE06-5BEFD4CEA8B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631432" cy="20186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нужно знать школьнику об исследовательской работе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4221088"/>
            <a:ext cx="4419600" cy="487288"/>
          </a:xfrm>
        </p:spPr>
        <p:txBody>
          <a:bodyPr/>
          <a:lstStyle/>
          <a:p>
            <a:r>
              <a:rPr lang="ru-RU" dirty="0" smtClean="0"/>
              <a:t>МКОУ «Солигаличская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0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Планирование исследовательских действий и ресурсов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Выстрой </a:t>
            </a:r>
            <a:r>
              <a:rPr lang="ru-RU" b="1" dirty="0">
                <a:solidFill>
                  <a:srgbClr val="FFFF00"/>
                </a:solidFill>
              </a:rPr>
              <a:t>последовательность из </a:t>
            </a:r>
            <a:r>
              <a:rPr lang="ru-RU" b="1" dirty="0" smtClean="0">
                <a:solidFill>
                  <a:srgbClr val="FFFF00"/>
                </a:solidFill>
              </a:rPr>
              <a:t>действий</a:t>
            </a:r>
          </a:p>
          <a:p>
            <a:pPr marL="457200" indent="-457200">
              <a:buFont typeface="+mj-lt"/>
              <a:buAutoNum type="arabicPeriod"/>
            </a:pP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Найти информацию по этому вопросу в Интернете.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Изучить этикетку на бутилированной воде.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Произвести химический эксперимент по качественному определению состава воды (какие ионы присутствуют).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Сделать сравнительный анализ данных по эксперименту и данных этикетки.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Сделать вывод о химическом составе бутилированной воды.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pic>
        <p:nvPicPr>
          <p:cNvPr id="4" name="Picture 6" descr="http://ts4.mm.bing.net/th?id=H.4677233139777851&amp;pid=1.7&amp;w=209&amp;h=152&amp;c=7&amp;r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80728"/>
            <a:ext cx="1512168" cy="109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6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Планирование исследовательских действий и ресурсов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Определи затруднения , задай вопросы  по преодолению затруднений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Найти методику определения состава воды.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Подобрать приборы и реактивы для проведения эксперимента.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какой период времени необходимо закончить химический эксперимент? (чтобы успеть обработать данные)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344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Планирование исследовательских действий и ресурсов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01352"/>
              </p:ext>
            </p:extLst>
          </p:nvPr>
        </p:nvGraphicFramePr>
        <p:xfrm>
          <a:off x="251520" y="1412776"/>
          <a:ext cx="864095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2880320"/>
                <a:gridCol w="1728192"/>
                <a:gridCol w="1728192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Порядок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Помощь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Найти информацию по этому вопросу в Интернете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1 -7 января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Изучить этикетку на бутилированной воде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– 7 января</a:t>
                      </a:r>
                      <a:endParaRPr lang="ru-RU" dirty="0"/>
                    </a:p>
                  </a:txBody>
                  <a:tcPr/>
                </a:tc>
              </a:tr>
              <a:tr h="624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Произвести химический эксперимент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Найти методику определения состава воды.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 учителя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r>
                        <a:rPr lang="ru-RU" baseline="0" dirty="0" smtClean="0"/>
                        <a:t> января по 20 февраля</a:t>
                      </a:r>
                      <a:endParaRPr lang="ru-RU" dirty="0"/>
                    </a:p>
                  </a:txBody>
                  <a:tcPr/>
                </a:tc>
              </a:tr>
              <a:tr h="411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Подобрать приборы и реактивы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 учителя и лаборанта</a:t>
                      </a:r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Сделать сравнительный анализ данных  и обобщить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r>
                        <a:rPr lang="ru-RU" baseline="0" dirty="0" smtClean="0"/>
                        <a:t> февраля – по 15 марта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Сделать вывод о химическом составе бутилированной воды.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– 20 марта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Оформить  печатную и электронную  версию работы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20 - 30 марта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150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Анализ и обобщение </a:t>
            </a:r>
            <a:br>
              <a:rPr lang="ru-RU" dirty="0" smtClean="0"/>
            </a:br>
            <a:r>
              <a:rPr lang="ru-RU" dirty="0" smtClean="0"/>
              <a:t>полученных данных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70080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/>
              <a:t>Анализ – </a:t>
            </a:r>
            <a:r>
              <a:rPr lang="ru-RU" sz="2400" dirty="0">
                <a:solidFill>
                  <a:srgbClr val="FFFF00"/>
                </a:solidFill>
              </a:rPr>
              <a:t>разделение полученной в ходе исследования информации на смысловые группы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429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/>
              <a:t>Обобщение -  </a:t>
            </a:r>
            <a:r>
              <a:rPr lang="ru-RU" sz="2400" dirty="0">
                <a:solidFill>
                  <a:srgbClr val="FFFF00"/>
                </a:solidFill>
              </a:rPr>
              <a:t>понимание общей составляющей для всей информации, полученной в ходе исследования</a:t>
            </a:r>
          </a:p>
          <a:p>
            <a:pPr algn="ctr"/>
            <a:r>
              <a:rPr lang="ru-RU" sz="2400" dirty="0">
                <a:solidFill>
                  <a:srgbClr val="FFFF00"/>
                </a:solidFill>
              </a:rPr>
              <a:t>Суть того, что найдено</a:t>
            </a:r>
          </a:p>
        </p:txBody>
      </p:sp>
      <p:pic>
        <p:nvPicPr>
          <p:cNvPr id="1026" name="Picture 2" descr="C:\Program Files\Microsoft Office\MEDIA\CAGCAT10\j029917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668907"/>
            <a:ext cx="1534363" cy="18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968" y="4255464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68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8204" y="692696"/>
            <a:ext cx="7409821" cy="1754326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  <a:sp3d>
            <a:bevelT w="101600" prst="ribl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Удачи в исследовании нового!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5" name="Содержимое 5" descr="http://givelife.ucoz.ru/_pu/1/1913583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7310" y="2708920"/>
            <a:ext cx="4691608" cy="364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90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исследование?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algn="just">
              <a:spcBef>
                <a:spcPct val="0"/>
              </a:spcBef>
            </a:pPr>
            <a:r>
              <a:rPr lang="ru-RU" sz="3200" b="1" dirty="0">
                <a:solidFill>
                  <a:schemeClr val="accent5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 исследовательской деятельностью школьников понимается деятельность, связанная с </a:t>
            </a:r>
            <a:r>
              <a:rPr lang="ru-RU" sz="3200" b="1" u="sng" dirty="0">
                <a:solidFill>
                  <a:schemeClr val="accent5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выполнением творческой задачи с заранее неизвестным решением</a:t>
            </a:r>
            <a:r>
              <a:rPr lang="ru-RU" sz="3200" b="1" dirty="0">
                <a:solidFill>
                  <a:schemeClr val="accent5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и предполагающая наличие основных этапов, сформированных на научных традициях:</a:t>
            </a:r>
          </a:p>
        </p:txBody>
      </p:sp>
    </p:spTree>
    <p:extLst>
      <p:ext uri="{BB962C8B-B14F-4D97-AF65-F5344CB8AC3E}">
        <p14:creationId xmlns:p14="http://schemas.microsoft.com/office/powerpoint/2010/main" val="122680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Основные виды работ над исследованием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Формулировка целей и задач: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Работа с литературой 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Формулировка гипотезы 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Подбор объекта исследования 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Выбор методики исследования 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Проведение исследования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Обработка результатов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Написание отчёта</a:t>
            </a:r>
          </a:p>
          <a:p>
            <a:pPr marL="44450" indent="0">
              <a:lnSpc>
                <a:spcPct val="80000"/>
              </a:lnSpc>
            </a:pPr>
            <a:r>
              <a:rPr lang="ru-RU" sz="3200" dirty="0">
                <a:solidFill>
                  <a:schemeClr val="accent5"/>
                </a:solidFill>
                <a:latin typeface="Times New Roman" pitchFamily="18" charset="0"/>
                <a:cs typeface="Calibri" pitchFamily="34" charset="0"/>
              </a:rPr>
              <a:t>Формулировка выводов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36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16024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Основные затруднения при планировании и осуществлении исследования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lnSpcReduction="10000"/>
          </a:bodyPr>
          <a:lstStyle/>
          <a:p>
            <a:pPr fontAlgn="t"/>
            <a:r>
              <a:rPr lang="ru-RU" sz="2800" b="1" dirty="0" smtClean="0"/>
              <a:t> </a:t>
            </a:r>
            <a:r>
              <a:rPr lang="ru-RU" sz="2800" dirty="0" smtClean="0"/>
              <a:t>Нахождение темы, достойной </a:t>
            </a:r>
            <a:r>
              <a:rPr lang="ru-RU" sz="2800" dirty="0"/>
              <a:t>исследования</a:t>
            </a:r>
          </a:p>
          <a:p>
            <a:pPr fontAlgn="t"/>
            <a:r>
              <a:rPr lang="ru-RU" sz="2800" dirty="0" smtClean="0"/>
              <a:t>Формулирование </a:t>
            </a:r>
            <a:r>
              <a:rPr lang="ru-RU" sz="2800" dirty="0"/>
              <a:t>цели  исследования</a:t>
            </a:r>
          </a:p>
          <a:p>
            <a:pPr fontAlgn="t"/>
            <a:r>
              <a:rPr lang="ru-RU" sz="2800" dirty="0" smtClean="0"/>
              <a:t>Выделение </a:t>
            </a:r>
            <a:r>
              <a:rPr lang="ru-RU" sz="2800" i="1" dirty="0"/>
              <a:t>объекта</a:t>
            </a:r>
            <a:r>
              <a:rPr lang="ru-RU" sz="2800" dirty="0"/>
              <a:t>  и </a:t>
            </a:r>
            <a:r>
              <a:rPr lang="ru-RU" sz="2800" i="1" dirty="0"/>
              <a:t>предмета  (</a:t>
            </a:r>
            <a:r>
              <a:rPr lang="ru-RU" sz="2800" i="1" dirty="0" err="1"/>
              <a:t>ов</a:t>
            </a:r>
            <a:r>
              <a:rPr lang="ru-RU" sz="2800" i="1" dirty="0"/>
              <a:t>) </a:t>
            </a:r>
            <a:r>
              <a:rPr lang="ru-RU" sz="2800" dirty="0"/>
              <a:t>исследования</a:t>
            </a:r>
          </a:p>
          <a:p>
            <a:pPr fontAlgn="t"/>
            <a:r>
              <a:rPr lang="ru-RU" sz="2800" dirty="0" smtClean="0"/>
              <a:t>Планирование  </a:t>
            </a:r>
            <a:r>
              <a:rPr lang="ru-RU" sz="2800" dirty="0"/>
              <a:t>исследовательских </a:t>
            </a:r>
            <a:endParaRPr lang="ru-RU" sz="2800" dirty="0" smtClean="0"/>
          </a:p>
          <a:p>
            <a:pPr marL="0" indent="0" fontAlgn="t">
              <a:buNone/>
            </a:pPr>
            <a:r>
              <a:rPr lang="ru-RU" sz="2800" dirty="0" smtClean="0"/>
              <a:t>   действий  </a:t>
            </a:r>
            <a:r>
              <a:rPr lang="ru-RU" sz="2800" dirty="0"/>
              <a:t>и ресурсов </a:t>
            </a:r>
          </a:p>
          <a:p>
            <a:pPr fontAlgn="t"/>
            <a:r>
              <a:rPr lang="ru-RU" sz="2800" dirty="0" smtClean="0"/>
              <a:t>Обработка </a:t>
            </a:r>
            <a:r>
              <a:rPr lang="ru-RU" sz="2800" dirty="0"/>
              <a:t>информации</a:t>
            </a:r>
          </a:p>
          <a:p>
            <a:endParaRPr lang="ru-RU" dirty="0"/>
          </a:p>
        </p:txBody>
      </p:sp>
      <p:pic>
        <p:nvPicPr>
          <p:cNvPr id="4" name="Picture 4" descr="http://ts2.mm.bing.net/th?id=H.5051427824927373&amp;pid=1.7&amp;w=122&amp;h=147&amp;c=7&amp;rs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2"/>
          <a:stretch/>
        </p:blipFill>
        <p:spPr bwMode="auto">
          <a:xfrm>
            <a:off x="6588224" y="4221088"/>
            <a:ext cx="1872208" cy="212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37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Тема, достойная исследования</a:t>
            </a:r>
            <a:endParaRPr lang="ru-RU" sz="4000" dirty="0"/>
          </a:p>
        </p:txBody>
      </p:sp>
      <p:pic>
        <p:nvPicPr>
          <p:cNvPr id="4" name="Содержимое 3" descr="http://s41.radikal.ru/i091/1109/14/90d3c7077407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772816"/>
            <a:ext cx="15841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mrtech.ru/uploads/posts/2011-08/1313551317_epic_houses_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149080"/>
            <a:ext cx="192813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ts3.mm.bing.net/th?id=H.4860370515265310&amp;pid=1.7&amp;w=179&amp;h=141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23" y="1772816"/>
            <a:ext cx="219394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9592" y="206084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Ситуация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5606" y="2780928"/>
            <a:ext cx="16921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Тайна,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интрига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2843808" y="2353235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http://ts2.mm.bing.net/th?id=H.4665391859763173&amp;pid=1.7&amp;w=134&amp;h=153&amp;c=7&amp;rs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62651"/>
            <a:ext cx="1662180" cy="189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4.mm.bing.net/th?id=H.4766456778654779&amp;pid=1.7&amp;w=113&amp;h=155&amp;c=7&amp;rs=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806" y="4177361"/>
            <a:ext cx="1584176" cy="217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8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Формулирование цели исследования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78104"/>
            <a:ext cx="4320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В цели исследования </a:t>
            </a:r>
          </a:p>
          <a:p>
            <a:pPr algn="ctr">
              <a:buFontTx/>
              <a:buChar char="-"/>
            </a:pPr>
            <a:r>
              <a:rPr lang="ru-RU" sz="2800" b="1" dirty="0" smtClean="0">
                <a:solidFill>
                  <a:srgbClr val="FFFF00"/>
                </a:solidFill>
              </a:rPr>
              <a:t>всегда виден конечный продукт (ответ на вопрос);</a:t>
            </a:r>
          </a:p>
          <a:p>
            <a:pPr algn="ctr">
              <a:buFontTx/>
              <a:buChar char="-"/>
            </a:pPr>
            <a:r>
              <a:rPr lang="ru-RU" sz="2800" b="1" dirty="0" smtClean="0">
                <a:solidFill>
                  <a:srgbClr val="FFFF00"/>
                </a:solidFill>
              </a:rPr>
              <a:t>понятны действия и необходимые для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исследования  ресурсы</a:t>
            </a:r>
            <a:endParaRPr lang="ru-RU" sz="2800" b="1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http://www.porjati.ru/uploads/posts/2011-09/1316854251_question-mark-step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293096"/>
            <a:ext cx="2160240" cy="202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dioi4pcdjblhi.cloudfront.net/images/53f9afe83021f20e5b5148bd7e9869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700808"/>
            <a:ext cx="2232248" cy="2232248"/>
          </a:xfrm>
          <a:prstGeom prst="rect">
            <a:avLst/>
          </a:prstGeom>
          <a:noFill/>
        </p:spPr>
      </p:pic>
      <p:pic>
        <p:nvPicPr>
          <p:cNvPr id="7" name="Picture 6" descr="http://activerain.com/image_store/uploads/5/2/8/9/1/ar1273148870198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357877"/>
            <a:ext cx="1898964" cy="1898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77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Выделение объекта и предмета исследования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3449" y="1450231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ОБЪЕКТ</a:t>
            </a:r>
            <a:r>
              <a:rPr lang="ru-RU" sz="3200" dirty="0" smtClean="0"/>
              <a:t> – это то, на что нацелено исследование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708920"/>
            <a:ext cx="74168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Предмет исследования- </a:t>
            </a:r>
            <a:r>
              <a:rPr lang="ru-RU" sz="3200" dirty="0" smtClean="0"/>
              <a:t>конкретные характеристики (особенности, параметры объекта) </a:t>
            </a:r>
            <a:r>
              <a:rPr lang="ru-RU" sz="3200" dirty="0" smtClean="0">
                <a:solidFill>
                  <a:srgbClr val="FFC000"/>
                </a:solidFill>
              </a:rPr>
              <a:t>Что интересно  в объекте?</a:t>
            </a:r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3074" name="Picture 2" descr="http://ts1.mm.bing.net/th?id=I.4932083531843436&amp;pid=1.7&amp;w=176&amp;h=154&amp;c=7&amp;r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09120"/>
            <a:ext cx="1676400" cy="146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animal.ru/i/upload/1351847701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09120"/>
            <a:ext cx="2805528" cy="180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s4.mm.bing.net/th?id=H.4677233139777851&amp;pid=1.7&amp;w=209&amp;h=152&amp;c=7&amp;r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4939"/>
            <a:ext cx="1990725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6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Планирование исследовательских действий и ресурсов</a:t>
            </a:r>
            <a:endParaRPr lang="ru-RU" sz="4000" dirty="0"/>
          </a:p>
        </p:txBody>
      </p:sp>
      <p:pic>
        <p:nvPicPr>
          <p:cNvPr id="4" name="Picture 6" descr="http://ts4.mm.bing.net/th?id=H.4677233139777851&amp;pid=1.7&amp;w=209&amp;h=152&amp;c=7&amp;r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924944"/>
            <a:ext cx="1990725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2817847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Каков химический состав  бутилированной воды?</a:t>
            </a:r>
            <a:endParaRPr lang="ru-RU" sz="2400" i="1" dirty="0">
              <a:solidFill>
                <a:schemeClr val="bg2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556792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Сформулируй </a:t>
            </a:r>
            <a:r>
              <a:rPr lang="ru-RU" sz="2400" b="1" dirty="0" smtClean="0">
                <a:solidFill>
                  <a:srgbClr val="FFFF00"/>
                </a:solidFill>
              </a:rPr>
              <a:t>вопросы, которые помогут ответить тебе на главный вопрос 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(что именно тебе нужно найти, определить,  рассчитать)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401" y="3726414"/>
            <a:ext cx="4392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Каков химический состав воды на этикетке бутылки?</a:t>
            </a:r>
          </a:p>
          <a:p>
            <a:pPr marL="342900" indent="-342900">
              <a:buAutoNum type="arabicPeriod"/>
            </a:pPr>
            <a:r>
              <a:rPr lang="ru-RU" dirty="0" smtClean="0"/>
              <a:t>Что показали химические исследования?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Соответствуют ли данные на этикетке произведенному анализу воды?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Какое влияние на организм человека оказывают  растворенные в воде вещества? (дополнительный вопрос)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9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Планирование исследовательских действий и ресурсов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324744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Определи </a:t>
            </a:r>
            <a:r>
              <a:rPr lang="ru-RU" b="1" dirty="0">
                <a:solidFill>
                  <a:srgbClr val="FFFF00"/>
                </a:solidFill>
              </a:rPr>
              <a:t>ресурсы, </a:t>
            </a: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которые помогут ответить на сформулированные вопросы ( что для этого надо сделать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?)</a:t>
            </a: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89655817"/>
              </p:ext>
            </p:extLst>
          </p:nvPr>
        </p:nvGraphicFramePr>
        <p:xfrm>
          <a:off x="611560" y="2348880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80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UX25FU4DC2SS-299-63</_dlc_DocId>
    <_dlc_DocIdUrl xmlns="abdb83d0-779d-445a-a542-78c4e7e32ea9">
      <Url>http://www.eduportal44.ru/soligalich/shablon/_layouts/15/DocIdRedir.aspx?ID=UX25FU4DC2SS-299-63</Url>
      <Description>UX25FU4DC2SS-299-63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46008AEDCEE84CB7C482180BF9D09A" ma:contentTypeVersion="1" ma:contentTypeDescription="Создание документа." ma:contentTypeScope="" ma:versionID="64f8da8877053b832dba57171a24fbd5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caa7888a296d7a675a193ad356a4c41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A9214F-6224-4BD9-98B7-8A9E2917E28E}"/>
</file>

<file path=customXml/itemProps2.xml><?xml version="1.0" encoding="utf-8"?>
<ds:datastoreItem xmlns:ds="http://schemas.openxmlformats.org/officeDocument/2006/customXml" ds:itemID="{9A7C2DD6-AEB1-4163-AEA9-F1A3E6F3D990}"/>
</file>

<file path=customXml/itemProps3.xml><?xml version="1.0" encoding="utf-8"?>
<ds:datastoreItem xmlns:ds="http://schemas.openxmlformats.org/officeDocument/2006/customXml" ds:itemID="{5AA5DA0A-9DE3-441D-9FFB-375F025AD286}"/>
</file>

<file path=customXml/itemProps4.xml><?xml version="1.0" encoding="utf-8"?>
<ds:datastoreItem xmlns:ds="http://schemas.openxmlformats.org/officeDocument/2006/customXml" ds:itemID="{22096BA9-4F46-4863-A2EA-DFFA08360C1C}"/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147</TotalTime>
  <Words>511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Паркет</vt:lpstr>
      <vt:lpstr>Что нужно знать школьнику об исследовательской работе</vt:lpstr>
      <vt:lpstr>Что такое исследование?</vt:lpstr>
      <vt:lpstr>Основные виды работ над исследованием</vt:lpstr>
      <vt:lpstr>Основные затруднения при планировании и осуществлении исследования</vt:lpstr>
      <vt:lpstr>Тема, достойная исследования</vt:lpstr>
      <vt:lpstr>Формулирование цели исследования</vt:lpstr>
      <vt:lpstr>Выделение объекта и предмета исследования</vt:lpstr>
      <vt:lpstr>Планирование исследовательских действий и ресурсов</vt:lpstr>
      <vt:lpstr>Планирование исследовательских действий и ресурсов</vt:lpstr>
      <vt:lpstr>Планирование исследовательских действий и ресурсов</vt:lpstr>
      <vt:lpstr>Планирование исследовательских действий и ресурсов</vt:lpstr>
      <vt:lpstr>Планирование исследовательских действий и ресурсов</vt:lpstr>
      <vt:lpstr>Анализ и обобщение  полученных данных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нужно знать школьнику об исследовательской работе</dc:title>
  <dc:creator>завуч</dc:creator>
  <cp:lastModifiedBy>завуч</cp:lastModifiedBy>
  <cp:revision>28</cp:revision>
  <dcterms:created xsi:type="dcterms:W3CDTF">2013-01-15T10:12:20Z</dcterms:created>
  <dcterms:modified xsi:type="dcterms:W3CDTF">2014-02-12T12:12:15Z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0x010100A446008AEDCEE84CB7C482180BF9D09A</vt:lpwstr>
  </property>
  <property fmtid="{D5CDD505-2E9C-101B-9397-08002B2CF9AE}" pid="3" name="_dlc_DocIdItemGuid">
    <vt:lpwstr>fe9d2e46-ba75-4cc6-8bde-f244fa4c66b4</vt:lpwstr>
  </property>
</Properties>
</file>