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6" r:id="rId3"/>
    <p:sldId id="274" r:id="rId4"/>
    <p:sldId id="275" r:id="rId5"/>
    <p:sldId id="276" r:id="rId6"/>
    <p:sldId id="277" r:id="rId7"/>
    <p:sldId id="278" r:id="rId8"/>
    <p:sldId id="290" r:id="rId9"/>
    <p:sldId id="291" r:id="rId10"/>
    <p:sldId id="292" r:id="rId11"/>
    <p:sldId id="282" r:id="rId12"/>
    <p:sldId id="293" r:id="rId13"/>
    <p:sldId id="289" r:id="rId14"/>
    <p:sldId id="294" r:id="rId15"/>
    <p:sldId id="295" r:id="rId16"/>
    <p:sldId id="287" r:id="rId17"/>
    <p:sldId id="262" r:id="rId18"/>
    <p:sldId id="284" r:id="rId19"/>
    <p:sldId id="256" r:id="rId20"/>
    <p:sldId id="261" r:id="rId21"/>
    <p:sldId id="265" r:id="rId22"/>
    <p:sldId id="283" r:id="rId23"/>
    <p:sldId id="266" r:id="rId24"/>
    <p:sldId id="268" r:id="rId25"/>
    <p:sldId id="269" r:id="rId26"/>
    <p:sldId id="270" r:id="rId27"/>
    <p:sldId id="271" r:id="rId28"/>
    <p:sldId id="272" r:id="rId29"/>
    <p:sldId id="280" r:id="rId30"/>
    <p:sldId id="281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FFCCFF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3;&#1054;&#1059;\&#1052;&#1086;&#1085;&#1080;&#1090;&#1086;&#1088;&#1080;&#1085;&#1075;%20&#1088;&#1072;&#1073;&#1086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3;&#1054;&#1059;\&#1052;&#1086;&#1085;&#1080;&#1090;&#1086;&#1088;&#1080;&#1085;&#1075;%20&#1088;&#1072;&#1073;&#1086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Число исследовательских работ по секциям</a:t>
            </a:r>
          </a:p>
        </c:rich>
      </c:tx>
      <c:layout>
        <c:manualLayout>
          <c:xMode val="edge"/>
          <c:yMode val="edge"/>
          <c:x val="0.19554097363820871"/>
          <c:y val="1.46117698765132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Лист3!$A$2:$A$13</c:f>
              <c:strCache>
                <c:ptCount val="12"/>
                <c:pt idx="0">
                  <c:v>История, краеведение</c:v>
                </c:pt>
                <c:pt idx="1">
                  <c:v>Физика</c:v>
                </c:pt>
                <c:pt idx="2">
                  <c:v>Лингвистика</c:v>
                </c:pt>
                <c:pt idx="3">
                  <c:v>Математика</c:v>
                </c:pt>
                <c:pt idx="4">
                  <c:v>Информатика </c:v>
                </c:pt>
                <c:pt idx="5">
                  <c:v>Обществознание </c:v>
                </c:pt>
                <c:pt idx="6">
                  <c:v>Здоровьесбережение</c:v>
                </c:pt>
                <c:pt idx="7">
                  <c:v>Культурология</c:v>
                </c:pt>
                <c:pt idx="8">
                  <c:v>Экология</c:v>
                </c:pt>
                <c:pt idx="9">
                  <c:v>Социология, псхихология</c:v>
                </c:pt>
                <c:pt idx="10">
                  <c:v>Филология </c:v>
                </c:pt>
                <c:pt idx="11">
                  <c:v>Химия</c:v>
                </c:pt>
              </c:strCache>
            </c:strRef>
          </c:cat>
          <c:val>
            <c:numRef>
              <c:f>Лист3!$O$2:$O$13</c:f>
              <c:numCache>
                <c:formatCode>General</c:formatCode>
                <c:ptCount val="12"/>
                <c:pt idx="0">
                  <c:v>22</c:v>
                </c:pt>
                <c:pt idx="1">
                  <c:v>19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387072"/>
        <c:axId val="35301632"/>
        <c:axId val="0"/>
      </c:bar3DChart>
      <c:catAx>
        <c:axId val="8838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ru-RU"/>
          </a:p>
        </c:txPr>
        <c:crossAx val="35301632"/>
        <c:crosses val="autoZero"/>
        <c:auto val="1"/>
        <c:lblAlgn val="ctr"/>
        <c:lblOffset val="100"/>
        <c:noMultiLvlLbl val="0"/>
      </c:catAx>
      <c:valAx>
        <c:axId val="3530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8707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00206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66FF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23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24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Лист1!$A$2:$A$33</c:f>
              <c:strCache>
                <c:ptCount val="32"/>
                <c:pt idx="0">
                  <c:v>Коновалова С.Г.</c:v>
                </c:pt>
                <c:pt idx="1">
                  <c:v>Хаметова Л.А.</c:v>
                </c:pt>
                <c:pt idx="2">
                  <c:v>Грибкова Е.А.</c:v>
                </c:pt>
                <c:pt idx="3">
                  <c:v>Юсова С.Л.</c:v>
                </c:pt>
                <c:pt idx="4">
                  <c:v>Антонова Т.Е.</c:v>
                </c:pt>
                <c:pt idx="5">
                  <c:v>Мишура Е.В.</c:v>
                </c:pt>
                <c:pt idx="6">
                  <c:v>Дудина Г.М.</c:v>
                </c:pt>
                <c:pt idx="7">
                  <c:v>Малегин С.М.</c:v>
                </c:pt>
                <c:pt idx="8">
                  <c:v>Смирнов А.А.</c:v>
                </c:pt>
                <c:pt idx="9">
                  <c:v>Батурина С.О.</c:v>
                </c:pt>
                <c:pt idx="10">
                  <c:v>Короткова Е.Н.</c:v>
                </c:pt>
                <c:pt idx="11">
                  <c:v>Ракова Л.Л.</c:v>
                </c:pt>
                <c:pt idx="12">
                  <c:v>Лентикова О.В.</c:v>
                </c:pt>
                <c:pt idx="13">
                  <c:v>Морозова Л.С.</c:v>
                </c:pt>
                <c:pt idx="14">
                  <c:v>Гусева Г.Н.</c:v>
                </c:pt>
                <c:pt idx="15">
                  <c:v>Куликова Ю.С.</c:v>
                </c:pt>
                <c:pt idx="16">
                  <c:v>Смирнова А.В.</c:v>
                </c:pt>
                <c:pt idx="17">
                  <c:v>Лукьянова И.К.</c:v>
                </c:pt>
                <c:pt idx="18">
                  <c:v>Кораблева Г.Б.</c:v>
                </c:pt>
                <c:pt idx="19">
                  <c:v>Голубева М.Е.</c:v>
                </c:pt>
                <c:pt idx="20">
                  <c:v>Кочнева Н.В.</c:v>
                </c:pt>
                <c:pt idx="21">
                  <c:v>Скупова Н.С.</c:v>
                </c:pt>
                <c:pt idx="22">
                  <c:v>Иванова Г.Н.</c:v>
                </c:pt>
                <c:pt idx="23">
                  <c:v>Морозова Ю.А.</c:v>
                </c:pt>
                <c:pt idx="24">
                  <c:v>Костров В.</c:v>
                </c:pt>
                <c:pt idx="25">
                  <c:v>Большакова Т.П.</c:v>
                </c:pt>
                <c:pt idx="26">
                  <c:v>Колмычкова О.Н.</c:v>
                </c:pt>
                <c:pt idx="27">
                  <c:v>Петрова Г.П.</c:v>
                </c:pt>
                <c:pt idx="28">
                  <c:v>Смирнова Л.Н.</c:v>
                </c:pt>
                <c:pt idx="29">
                  <c:v>Смирнова Т.В.</c:v>
                </c:pt>
                <c:pt idx="30">
                  <c:v>Кострова С.Н.</c:v>
                </c:pt>
                <c:pt idx="31">
                  <c:v>Сажина Ю.П.</c:v>
                </c:pt>
              </c:strCache>
            </c:strRef>
          </c:cat>
          <c:val>
            <c:numRef>
              <c:f>Лист1!$O$2:$O$33</c:f>
              <c:numCache>
                <c:formatCode>General</c:formatCode>
                <c:ptCount val="32"/>
                <c:pt idx="0">
                  <c:v>21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262144"/>
        <c:axId val="35306816"/>
      </c:barChart>
      <c:catAx>
        <c:axId val="9626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306816"/>
        <c:crosses val="autoZero"/>
        <c:auto val="1"/>
        <c:lblAlgn val="ctr"/>
        <c:lblOffset val="100"/>
        <c:noMultiLvlLbl val="0"/>
      </c:catAx>
      <c:valAx>
        <c:axId val="3530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626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3CFC-28AE-4038-A3D9-09AF26BE147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32C-D366-4716-946A-C745DB0D2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microsoft.com/office/2007/relationships/hdphoto" Target="../media/hdphoto1.wdp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ки\школа1.JPG"/>
          <p:cNvPicPr>
            <a:picLocks noChangeAspect="1" noChangeArrowheads="1"/>
          </p:cNvPicPr>
          <p:nvPr/>
        </p:nvPicPr>
        <p:blipFill>
          <a:blip r:embed="rId2">
            <a:lum bright="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7" t="6841" r="11475" b="14491"/>
          <a:stretch>
            <a:fillRect/>
          </a:stretch>
        </p:blipFill>
        <p:spPr bwMode="auto">
          <a:xfrm>
            <a:off x="0" y="0"/>
            <a:ext cx="893344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48" y="1928802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НАУЧНОЕ ОБЩЕСТВО УЧАЩИХСЯ 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9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8572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Солигаличская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общеобразовательная школа»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286388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 за 10 лет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– 2017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5-</a:t>
            </a:r>
            <a:r>
              <a:rPr lang="ru-RU" sz="3600" b="1" dirty="0" smtClean="0">
                <a:solidFill>
                  <a:srgbClr val="C00000"/>
                </a:solidFill>
              </a:rPr>
              <a:t>я конференция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апрель 20</a:t>
            </a:r>
            <a:r>
              <a:rPr lang="en-US" sz="3600" b="1" dirty="0" smtClean="0">
                <a:solidFill>
                  <a:srgbClr val="C00000"/>
                </a:solidFill>
              </a:rPr>
              <a:t>12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0402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НОУ\день науки 2015\SAM_4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85794"/>
            <a:ext cx="3431749" cy="2857519"/>
          </a:xfrm>
          <a:prstGeom prst="rect">
            <a:avLst/>
          </a:prstGeom>
          <a:noFill/>
        </p:spPr>
      </p:pic>
      <p:pic>
        <p:nvPicPr>
          <p:cNvPr id="3" name="Picture 4" descr="C:\Users\завуч\Desktop\Фото развивающее обучение\Информатика\DSCN201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3857628"/>
            <a:ext cx="418995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День Науки в школе\с моего фотика\100_887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372" y="857232"/>
            <a:ext cx="2308401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День Науки в школе\SAM_214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438" y="4714884"/>
            <a:ext cx="4190298" cy="18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завуч\Documents\фото\Новая папка\IMG_7151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166132"/>
            <a:ext cx="2214578" cy="33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28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Прошло 10 лет!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НОУ\научные конференции\2012\P1000895.JPG"/>
          <p:cNvPicPr>
            <a:picLocks noChangeAspect="1" noChangeArrowheads="1"/>
          </p:cNvPicPr>
          <p:nvPr/>
        </p:nvPicPr>
        <p:blipFill>
          <a:blip r:embed="rId2" cstate="print"/>
          <a:srcRect l="17121" r="11540"/>
          <a:stretch>
            <a:fillRect/>
          </a:stretch>
        </p:blipFill>
        <p:spPr bwMode="auto">
          <a:xfrm>
            <a:off x="5715008" y="285728"/>
            <a:ext cx="3210072" cy="300039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27" t="18182" r="12731"/>
          <a:stretch>
            <a:fillRect/>
          </a:stretch>
        </p:blipFill>
        <p:spPr bwMode="auto">
          <a:xfrm>
            <a:off x="3143240" y="1071546"/>
            <a:ext cx="24606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436" t="16442" r="47002"/>
          <a:stretch>
            <a:fillRect/>
          </a:stretch>
        </p:blipFill>
        <p:spPr bwMode="auto">
          <a:xfrm>
            <a:off x="642910" y="3429000"/>
            <a:ext cx="2571768" cy="30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31395"/>
          <a:stretch>
            <a:fillRect/>
          </a:stretch>
        </p:blipFill>
        <p:spPr bwMode="auto">
          <a:xfrm>
            <a:off x="285720" y="285728"/>
            <a:ext cx="27445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429000"/>
            <a:ext cx="4788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730235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68313" y="4365625"/>
            <a:ext cx="33845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7302328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4143372" y="4000504"/>
            <a:ext cx="4702504" cy="26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истратор\Рабочий стол\НОУ\научные конференции\2012\P1000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7166"/>
            <a:ext cx="4714908" cy="314352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t="17143" r="10469"/>
          <a:stretch>
            <a:fillRect/>
          </a:stretch>
        </p:blipFill>
        <p:spPr bwMode="auto">
          <a:xfrm>
            <a:off x="5000628" y="1071546"/>
            <a:ext cx="39366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НОУ\научные конференции\2013\P1010007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9703" r="54719"/>
          <a:stretch>
            <a:fillRect/>
          </a:stretch>
        </p:blipFill>
        <p:spPr bwMode="auto">
          <a:xfrm>
            <a:off x="7072330" y="2857496"/>
            <a:ext cx="1906048" cy="35719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НОУ\научные конференции\2014\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429024" cy="2286016"/>
          </a:xfrm>
          <a:prstGeom prst="rect">
            <a:avLst/>
          </a:prstGeom>
          <a:noFill/>
        </p:spPr>
      </p:pic>
      <p:pic>
        <p:nvPicPr>
          <p:cNvPr id="4" name="Picture 7" descr="F:\День Науки в школе\SAM_21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6116" y="2857496"/>
            <a:ext cx="3294651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День Науки в школе\SAM_21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34" y="285728"/>
            <a:ext cx="3429024" cy="24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День Науки в школе\SAM_21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8926" y="4857760"/>
            <a:ext cx="4024803" cy="17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l="5334" t="26000" r="57331" b="22000"/>
          <a:stretch>
            <a:fillRect/>
          </a:stretch>
        </p:blipFill>
        <p:spPr bwMode="auto">
          <a:xfrm>
            <a:off x="285720" y="3571876"/>
            <a:ext cx="2571768" cy="23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13158" t="3947" r="7018" b="6579"/>
          <a:stretch>
            <a:fillRect/>
          </a:stretch>
        </p:blipFill>
        <p:spPr bwMode="auto">
          <a:xfrm>
            <a:off x="214282" y="214290"/>
            <a:ext cx="3000396" cy="22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Администратор\Рабочий стол\НОУ\День науки  2015 Юсова\IMG_2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3000396" cy="2250297"/>
          </a:xfrm>
          <a:prstGeom prst="rect">
            <a:avLst/>
          </a:prstGeom>
          <a:noFill/>
        </p:spPr>
      </p:pic>
      <p:pic>
        <p:nvPicPr>
          <p:cNvPr id="4" name="Picture 7" descr="C:\Documents and Settings\Администратор\Рабочий стол\НОУ\научные конференции\2014\IMG_7404.JPG"/>
          <p:cNvPicPr>
            <a:picLocks noChangeAspect="1" noChangeArrowheads="1"/>
          </p:cNvPicPr>
          <p:nvPr/>
        </p:nvPicPr>
        <p:blipFill>
          <a:blip r:embed="rId4" cstate="print"/>
          <a:srcRect t="17143"/>
          <a:stretch>
            <a:fillRect/>
          </a:stretch>
        </p:blipFill>
        <p:spPr bwMode="auto">
          <a:xfrm>
            <a:off x="5143504" y="4429132"/>
            <a:ext cx="3750495" cy="2071702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НОУ\научные конференции\2014\IMG_7417.JPG"/>
          <p:cNvPicPr>
            <a:picLocks noChangeAspect="1" noChangeArrowheads="1"/>
          </p:cNvPicPr>
          <p:nvPr/>
        </p:nvPicPr>
        <p:blipFill>
          <a:blip r:embed="rId5" cstate="print"/>
          <a:srcRect t="20571" b="7429"/>
          <a:stretch>
            <a:fillRect/>
          </a:stretch>
        </p:blipFill>
        <p:spPr bwMode="auto">
          <a:xfrm>
            <a:off x="428596" y="4500570"/>
            <a:ext cx="4214842" cy="2023124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НОУ\научные конференции\2016\P1060248.JPG"/>
          <p:cNvPicPr>
            <a:picLocks noChangeAspect="1" noChangeArrowheads="1"/>
          </p:cNvPicPr>
          <p:nvPr/>
        </p:nvPicPr>
        <p:blipFill>
          <a:blip r:embed="rId6" cstate="print"/>
          <a:srcRect l="35410" r="12517"/>
          <a:stretch>
            <a:fillRect/>
          </a:stretch>
        </p:blipFill>
        <p:spPr bwMode="auto">
          <a:xfrm>
            <a:off x="6858016" y="1071546"/>
            <a:ext cx="2065026" cy="264320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 l="28175" t="1690" r="14349" b="29008"/>
          <a:stretch>
            <a:fillRect/>
          </a:stretch>
        </p:blipFill>
        <p:spPr bwMode="auto">
          <a:xfrm>
            <a:off x="642910" y="2571744"/>
            <a:ext cx="22215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Documents and Settings\Администратор\Рабочий стол\НОУ\научные конференции\2015\P1030472.JPG"/>
          <p:cNvPicPr>
            <a:picLocks noChangeAspect="1" noChangeArrowheads="1"/>
          </p:cNvPicPr>
          <p:nvPr/>
        </p:nvPicPr>
        <p:blipFill>
          <a:blip r:embed="rId8" cstate="print"/>
          <a:srcRect l="11941" t="16418" r="16411" b="32836"/>
          <a:stretch>
            <a:fillRect/>
          </a:stretch>
        </p:blipFill>
        <p:spPr bwMode="auto">
          <a:xfrm>
            <a:off x="3134835" y="2643182"/>
            <a:ext cx="363073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Итоги за 10 лет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142984"/>
          <a:ext cx="821537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1142984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Научные руководители </a:t>
            </a:r>
            <a:r>
              <a:rPr lang="ru-RU" sz="2800" b="1" dirty="0" smtClean="0">
                <a:solidFill>
                  <a:srgbClr val="C00000"/>
                </a:solidFill>
              </a:rPr>
              <a:t>– 35 педагогов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Количество исследовательских работ </a:t>
            </a:r>
            <a:r>
              <a:rPr lang="ru-RU" sz="2800" b="1" dirty="0" smtClean="0">
                <a:solidFill>
                  <a:srgbClr val="C00000"/>
                </a:solidFill>
              </a:rPr>
              <a:t>– 155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Охват обучающихся </a:t>
            </a:r>
            <a:r>
              <a:rPr lang="ru-RU" sz="2800" b="1" dirty="0" smtClean="0">
                <a:solidFill>
                  <a:srgbClr val="C00000"/>
                </a:solidFill>
              </a:rPr>
              <a:t>– 2</a:t>
            </a:r>
            <a:r>
              <a:rPr lang="en-US" sz="2800" b="1" dirty="0" smtClean="0">
                <a:solidFill>
                  <a:srgbClr val="C00000"/>
                </a:solidFill>
              </a:rPr>
              <a:t>54</a:t>
            </a:r>
            <a:r>
              <a:rPr lang="ru-RU" sz="2800" b="1" dirty="0" smtClean="0">
                <a:solidFill>
                  <a:srgbClr val="C00000"/>
                </a:solidFill>
              </a:rPr>
              <a:t> человека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5716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Итоги за 10 лет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вуч\Documents\фото\Ученики\Торчило Тан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348" y="3143248"/>
            <a:ext cx="1039154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670" y="307181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2014 год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Торчило</a:t>
            </a:r>
            <a:r>
              <a:rPr lang="ru-RU" sz="2400" b="1" dirty="0" smtClean="0">
                <a:solidFill>
                  <a:srgbClr val="7030A0"/>
                </a:solidFill>
              </a:rPr>
              <a:t> Татьяна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место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«Разработка экскурсионного проекта «Адмирал из Дракино»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Научный руководитель – Коновалова С.Г.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35729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2013 год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Костров Дмитрий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место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Ф.М.Горталов</a:t>
            </a:r>
            <a:r>
              <a:rPr lang="ru-RU" b="1" dirty="0" smtClean="0">
                <a:solidFill>
                  <a:srgbClr val="0070C0"/>
                </a:solidFill>
              </a:rPr>
              <a:t> – герой русско-турецкой войны 1877-1878 </a:t>
            </a:r>
            <a:r>
              <a:rPr lang="ru-RU" sz="1600" b="1" dirty="0" err="1" smtClean="0">
                <a:solidFill>
                  <a:srgbClr val="0070C0"/>
                </a:solidFill>
              </a:rPr>
              <a:t>гг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Научный руководитель – Костров В.С.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завуч\Desktop\Фото развивающее обучение\Коновалова\интегриров урок общ-географии ролевая игра Международ конференция\1 069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10" y="1285860"/>
            <a:ext cx="125632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8662" y="21429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Выход на областную конференцию «Шаг в будущее»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5" descr="C:\Users\завуч\Desktop\выпуск 2016\9в\1-1 ed - коп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929198"/>
            <a:ext cx="116140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0232" y="4929198"/>
            <a:ext cx="714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год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Веселова Александра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место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«Экологические проблемы по цеху деревообработки Веселова С.М.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Научный руководитель –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Юсова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С.Л.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28604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Светлана Григорьевна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Коновалова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378619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21 </a:t>
            </a:r>
            <a:r>
              <a:rPr lang="ru-RU" sz="4800" b="1" dirty="0" smtClean="0">
                <a:solidFill>
                  <a:srgbClr val="002060"/>
                </a:solidFill>
              </a:rPr>
              <a:t>работа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54" y="2500306"/>
            <a:ext cx="414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Участие – 9 лет!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282" y="5000636"/>
            <a:ext cx="342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Учащихся - 29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2292" name="Picture 4" descr="https://pp.userapi.com/c623620/v623620123/d1ec/gQSuf35ZO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10" y="2069170"/>
            <a:ext cx="3127248" cy="421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quips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14" y="1562100"/>
            <a:ext cx="3619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" descr="0_938b9_ac7ff26a_XXXL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020">
            <a:off x="5895464" y="3048000"/>
            <a:ext cx="266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8" descr="0_94129_629d3e77_X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763">
            <a:off x="5155689" y="1893888"/>
            <a:ext cx="365125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" descr="0_94137_245dc58b_XX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4061">
            <a:off x="2939539" y="3028950"/>
            <a:ext cx="952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6" descr="0_58d04_cc679501_X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2283">
            <a:off x="5727189" y="2465388"/>
            <a:ext cx="287338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4" descr="0_95d63_5cbb189a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9" y="1952625"/>
            <a:ext cx="495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" descr="0_9421f_846cc1d6_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89" y="1781175"/>
            <a:ext cx="6286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7" descr="0_942c7_f2981d4_XXL"/>
          <p:cNvPicPr>
            <a:picLocks noChangeAspect="1" noChangeArrowheads="1"/>
          </p:cNvPicPr>
          <p:nvPr/>
        </p:nvPicPr>
        <p:blipFill>
          <a:blip r:embed="rId9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7" y="2257425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4541327" y="2771775"/>
            <a:ext cx="314325" cy="392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</a:t>
            </a:r>
            <a:endParaRPr lang="ru-RU" sz="2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4227002" y="3381375"/>
            <a:ext cx="314325" cy="392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О</a:t>
            </a:r>
            <a:endParaRPr lang="ru-RU" sz="2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857239" y="3381375"/>
            <a:ext cx="314325" cy="392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У</a:t>
            </a:r>
            <a:endParaRPr lang="ru-RU" sz="2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390389" y="3325813"/>
            <a:ext cx="2552700" cy="1465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 П Е К Т Р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 rot="-3552511">
            <a:off x="3747577" y="2882900"/>
            <a:ext cx="781050" cy="25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mic Sans MS"/>
              </a:rPr>
              <a:t>Видим,</a:t>
            </a:r>
            <a:endParaRPr lang="ru-RU" sz="20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omic Sans MS"/>
            </a:endParaRP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 rot="-18149442">
            <a:off x="4822314" y="2952751"/>
            <a:ext cx="860425" cy="20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mic Sans MS"/>
              </a:rPr>
              <a:t>познаем,</a:t>
            </a:r>
            <a:endParaRPr lang="ru-RU" sz="20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omic Sans MS"/>
            </a:endParaRP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4123814" y="3892550"/>
            <a:ext cx="1181100" cy="319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mic Sans MS"/>
              </a:rPr>
              <a:t>исследуем!</a:t>
            </a:r>
            <a:endParaRPr lang="ru-RU" sz="20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omic Sans MS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2723639" y="1558925"/>
            <a:ext cx="3962400" cy="3838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ircle">
              <a:avLst>
                <a:gd name="adj" fmla="val 10835854"/>
              </a:avLst>
            </a:prstTxWarp>
          </a:bodyPr>
          <a:lstStyle/>
          <a:p>
            <a:pPr algn="ctr" rtl="0">
              <a:buNone/>
            </a:pPr>
            <a:r>
              <a:rPr lang="ru-RU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Times New Roman"/>
                <a:cs typeface="Times New Roman"/>
              </a:rPr>
              <a:t>МКОУ "Солигаличская средняя общеобразовательная школа"</a:t>
            </a:r>
            <a:endParaRPr lang="ru-RU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71538" y="28572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Эмблема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6612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Автор – Коновалова Светлана Григорьевна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302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 Людмила Алексеевна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Хаметова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385762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15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работ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50030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Участие – 6 лет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21495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Учащихся - 21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pp.userapi.com/c629101/v629101152/581f3/JJTXIfggNJ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3116"/>
            <a:ext cx="3187127" cy="408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исследовательских работ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28638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Светлана Леонидовна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Юсова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35782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Евгения Алексеевна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Грибкова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pp.userapi.com/c625419/v625419446/3dde0/yM2vsLGydq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3116"/>
            <a:ext cx="4000528" cy="3000396"/>
          </a:xfrm>
          <a:prstGeom prst="rect">
            <a:avLst/>
          </a:prstGeom>
          <a:noFill/>
        </p:spPr>
      </p:pic>
      <p:pic>
        <p:nvPicPr>
          <p:cNvPr id="10244" name="Picture 4" descr="https://pp.userapi.com/c629219/v629219225/44b27/ZY9V0zAvm0Y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5429256" y="1643050"/>
            <a:ext cx="247651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исследовательских работ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Для документов\Мои фото\моя\Школа\Юбилей школы 2008\Копия IMG_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2062779" cy="3715147"/>
          </a:xfrm>
          <a:prstGeom prst="rect">
            <a:avLst/>
          </a:prstGeom>
          <a:noFill/>
        </p:spPr>
      </p:pic>
      <p:pic>
        <p:nvPicPr>
          <p:cNvPr id="4" name="Picture 4" descr="D:\Для документов\Мои фото\моя\Школа\д.р.Серогодской\Копия SDC12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2143140" cy="37466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57214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Галина Михайловна Дудина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57214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Сергей Михайлович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Малегин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исследовательских работ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292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Елена Владимировна Мишура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557214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Алексей Аркадьевич Смирнов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50057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Татьяна Евгеньевна Антонова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5" descr="D:\Для документов\Мои фото\моя\Школа\День учителя\2009\Копия (4) SDC109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1357298"/>
            <a:ext cx="1676504" cy="2500330"/>
          </a:xfrm>
          <a:prstGeom prst="rect">
            <a:avLst/>
          </a:prstGeom>
          <a:noFill/>
        </p:spPr>
      </p:pic>
      <p:pic>
        <p:nvPicPr>
          <p:cNvPr id="3075" name="Picture 3" descr="D:\Для документов\Мои фото\моя\Школа\последний звонок\2011\Копия SDC131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286124"/>
            <a:ext cx="2000264" cy="30449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72198" y="157161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Ольга Валерьевна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Лентикова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3" name="Picture 1" descr="F:\2013\DSCN9045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357298"/>
            <a:ext cx="1600200" cy="2560637"/>
          </a:xfrm>
          <a:prstGeom prst="rect">
            <a:avLst/>
          </a:prstGeom>
          <a:noFill/>
        </p:spPr>
      </p:pic>
      <p:pic>
        <p:nvPicPr>
          <p:cNvPr id="8194" name="Picture 2" descr="F:\2013\DSCN9036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3714752"/>
            <a:ext cx="16969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исследовательских работ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43512"/>
            <a:ext cx="32861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Светлана Олеговна Батурина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92919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Екатерина Николаевна Короткова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714752"/>
            <a:ext cx="27146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Любовь Леонидовна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Ракова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Для документов\Мои фото\моя\Школа\д.р.Серогодской\Копия SDC124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206" y="4033604"/>
            <a:ext cx="1571636" cy="23957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43702" y="2143116"/>
            <a:ext cx="228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Ирина Константиновна Лукьянова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https://pp.userapi.com/c604630/v604630609/b36c/OivcaVQCHG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428736"/>
            <a:ext cx="1969956" cy="2500330"/>
          </a:xfrm>
          <a:prstGeom prst="rect">
            <a:avLst/>
          </a:prstGeom>
          <a:noFill/>
        </p:spPr>
      </p:pic>
      <p:pic>
        <p:nvPicPr>
          <p:cNvPr id="7172" name="Picture 4" descr="https://pp.userapi.com/c630321/v630321265/116ce/DE0DlmybO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57628"/>
            <a:ext cx="1785950" cy="2760105"/>
          </a:xfrm>
          <a:prstGeom prst="rect">
            <a:avLst/>
          </a:prstGeom>
          <a:noFill/>
        </p:spPr>
      </p:pic>
      <p:pic>
        <p:nvPicPr>
          <p:cNvPr id="7174" name="Picture 6" descr="https://pp.userapi.com/c622026/v622026229/4803d/fk1xaYDgvl8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5143504" y="1518196"/>
            <a:ext cx="1643074" cy="262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исследовательские работы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29066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Анастасия Викторовна Смирнова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50030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Людмила Сергеевна Морозова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385762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Юлия Сергеевна Куликова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Галина Борисовна Кораблева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D:\Для документов\Мои фото\моя\Школа\8 марта\8марта 2013\Копия SDC147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57340" y="1428736"/>
            <a:ext cx="1661158" cy="2357454"/>
          </a:xfrm>
          <a:prstGeom prst="rect">
            <a:avLst/>
          </a:prstGeom>
          <a:noFill/>
        </p:spPr>
      </p:pic>
      <p:pic>
        <p:nvPicPr>
          <p:cNvPr id="6148" name="Picture 4" descr="D:\Для документов\Мои фото\моя\Школа\8 марта\8марта 2013\Копия SDC147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85860"/>
            <a:ext cx="1566440" cy="25449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52149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Галина Николаевна Гусева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6" descr="F:\Фотки\НОУ-2009\S7302087 - копия (4)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1571636" cy="24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i.mycdn.me/image?id=525270733135&amp;t=3&amp;plc=WEB&amp;ts=00&amp;tkn=*xW6b0dpV510VctNnIcTzYJBhaQ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C:\Documents and Settings\Администратор\Мои документы\Мои рисунки\русское\Копия fk1xaYDgvl8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4286248" y="1428736"/>
            <a:ext cx="1519677" cy="2428892"/>
          </a:xfrm>
          <a:prstGeom prst="rect">
            <a:avLst/>
          </a:prstGeom>
          <a:noFill/>
        </p:spPr>
      </p:pic>
      <p:pic>
        <p:nvPicPr>
          <p:cNvPr id="6150" name="Picture 6" descr="https://pp.userapi.com/c402226/v402226235/a22/Iu-TUKlYGpE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2786050" y="4071942"/>
            <a:ext cx="142876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исследовательские работы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42926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Наталия Викторовна Кочнева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435769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Марина Евгеньевна Артемьева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D:\Для документов\Мои фото\моя\Школа\8 марта\8марта 2013\Копия SDC148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071678"/>
            <a:ext cx="1920494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564357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Анна Петровна Пугачева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s://pp.userapi.com/c836631/v836631264/ac7d/2zLul2dwa0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234724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исследовательские работы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286124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Нина Сергеевна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Скупова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5214950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Владимир Сергеевич  Костров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07181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Галина Николаевна Иванова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Юлия Анатольевна Морозова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4" descr="F:\Фотки\учителя\Скупова НС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4414" y="1357298"/>
            <a:ext cx="1500198" cy="22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623823/v623823229/cac2/zoPT98Gpt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5708" y="1500174"/>
            <a:ext cx="1625397" cy="2143140"/>
          </a:xfrm>
          <a:prstGeom prst="rect">
            <a:avLst/>
          </a:prstGeom>
          <a:noFill/>
        </p:spPr>
      </p:pic>
      <p:pic>
        <p:nvPicPr>
          <p:cNvPr id="4101" name="Picture 5" descr="F:\2013\DSCN9034 - копия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4071942"/>
            <a:ext cx="1544637" cy="225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-28577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исследовательская работа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5811560"/>
            <a:ext cx="2000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9900"/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Юлия Павловна Сажина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607220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Татьяна Викторовна Смирнова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Галина Павловна Петрова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3429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Ольга Николаевна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Колмычкова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607220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Светлана Николаевна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Кострова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429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Людмила Николаевна Смирнова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Татьяна Павловна Большакова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3429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Ксения Михайловна Ермилова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4" descr="https://pp.userapi.com/c604529/v604529186/1a250/vtBW8V2dX4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14120" y="1357298"/>
            <a:ext cx="1364678" cy="1928826"/>
          </a:xfrm>
          <a:prstGeom prst="rect">
            <a:avLst/>
          </a:prstGeom>
          <a:noFill/>
        </p:spPr>
      </p:pic>
      <p:pic>
        <p:nvPicPr>
          <p:cNvPr id="3074" name="Picture 2" descr="https://pp.userapi.com/c638620/v638620144/16de/7MYO9ACMgi8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5143504" y="4143380"/>
            <a:ext cx="1365044" cy="2000264"/>
          </a:xfrm>
          <a:prstGeom prst="rect">
            <a:avLst/>
          </a:prstGeom>
          <a:noFill/>
        </p:spPr>
      </p:pic>
      <p:pic>
        <p:nvPicPr>
          <p:cNvPr id="3076" name="Picture 4" descr="https://pp.userapi.com/c837325/v837325317/e643/pmDoqU6DQ4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1285860"/>
            <a:ext cx="1447023" cy="2143140"/>
          </a:xfrm>
          <a:prstGeom prst="rect">
            <a:avLst/>
          </a:prstGeom>
          <a:noFill/>
        </p:spPr>
      </p:pic>
      <p:pic>
        <p:nvPicPr>
          <p:cNvPr id="3078" name="Picture 6" descr="https://pp.userapi.com/c631131/v631131269/2c3d3/pui38x9Qq0M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714348" y="4143380"/>
            <a:ext cx="1160153" cy="2000264"/>
          </a:xfrm>
          <a:prstGeom prst="rect">
            <a:avLst/>
          </a:prstGeom>
          <a:noFill/>
        </p:spPr>
      </p:pic>
      <p:pic>
        <p:nvPicPr>
          <p:cNvPr id="3080" name="Picture 8" descr="https://pp.userapi.com/c637226/v637226794/20319/RS_V_pOmV8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1285860"/>
            <a:ext cx="1243021" cy="2071702"/>
          </a:xfrm>
          <a:prstGeom prst="rect">
            <a:avLst/>
          </a:prstGeom>
          <a:noFill/>
        </p:spPr>
      </p:pic>
      <p:pic>
        <p:nvPicPr>
          <p:cNvPr id="3082" name="Picture 10" descr="https://pp.userapi.com/c627421/v627421988/6015/i72iBFWZWSc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5072066" y="1357298"/>
            <a:ext cx="1371610" cy="2000264"/>
          </a:xfrm>
          <a:prstGeom prst="rect">
            <a:avLst/>
          </a:prstGeom>
          <a:noFill/>
        </p:spPr>
      </p:pic>
      <p:pic>
        <p:nvPicPr>
          <p:cNvPr id="1026" name="Picture 2" descr="F:\DSCN0023.JPG"/>
          <p:cNvPicPr>
            <a:picLocks noChangeAspect="1" noChangeArrowheads="1"/>
          </p:cNvPicPr>
          <p:nvPr/>
        </p:nvPicPr>
        <p:blipFill>
          <a:blip r:embed="rId8" cstate="print"/>
          <a:srcRect l="2968" t="11395" r="16886" b="12123"/>
          <a:stretch>
            <a:fillRect/>
          </a:stretch>
        </p:blipFill>
        <p:spPr bwMode="auto">
          <a:xfrm>
            <a:off x="7215206" y="4095755"/>
            <a:ext cx="1185871" cy="197645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953" r="13331" b="7558"/>
          <a:stretch/>
        </p:blipFill>
        <p:spPr bwMode="auto">
          <a:xfrm>
            <a:off x="2966598" y="4143381"/>
            <a:ext cx="1496291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73023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4143380"/>
            <a:ext cx="3774214" cy="24728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Эксперты исследовательских работ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2071702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Солигаличского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района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Махин В.Н.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Капустина Е.В.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Иванова Л.П.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Чижиков В.Н.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Дудина О.Н.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Лебедева В.Н.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Князева Г.И.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Смирнова В.Н.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Третьякова О.Б.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857232"/>
            <a:ext cx="200026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Районный отдел образования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Касаткин Н.М.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Храмцова Е.В.</a:t>
            </a:r>
          </a:p>
          <a:p>
            <a:pPr marL="342900" indent="-342900">
              <a:buAutoNum type="arabicPeriod"/>
            </a:pPr>
            <a:r>
              <a:rPr lang="ru-RU" dirty="0" smtClean="0"/>
              <a:t>Чурина В.Ю.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Монахова</a:t>
            </a:r>
            <a:r>
              <a:rPr lang="ru-RU" dirty="0" smtClean="0"/>
              <a:t> С.В.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Комарова И.В.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Скачкова</a:t>
            </a:r>
            <a:r>
              <a:rPr lang="ru-RU" dirty="0" smtClean="0"/>
              <a:t> И.И.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124" y="857232"/>
            <a:ext cx="242889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Школы города и  района, ДДТ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Исаева Е.К.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Андреев К.В.</a:t>
            </a:r>
          </a:p>
          <a:p>
            <a:pPr marL="342900" indent="-342900">
              <a:buFontTx/>
              <a:buAutoNum type="arabicPeriod"/>
            </a:pPr>
            <a:r>
              <a:rPr lang="ru-RU" dirty="0" err="1" smtClean="0"/>
              <a:t>Сыромолотова</a:t>
            </a:r>
            <a:r>
              <a:rPr lang="ru-RU" dirty="0" smtClean="0"/>
              <a:t> Е.А.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Чистякова И.Н.</a:t>
            </a:r>
          </a:p>
          <a:p>
            <a:pPr marL="342900" indent="-342900">
              <a:buFontTx/>
              <a:buAutoNum type="arabicPeriod"/>
            </a:pPr>
            <a:r>
              <a:rPr lang="ru-RU" dirty="0" err="1" smtClean="0"/>
              <a:t>Майорова</a:t>
            </a:r>
            <a:r>
              <a:rPr lang="ru-RU" dirty="0" smtClean="0"/>
              <a:t> Т.Г.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Кудряшова Л.Н.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Заботина С.Ю.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Яковлева О.В.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6578" y="2500306"/>
            <a:ext cx="21431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Солигаличский</a:t>
            </a:r>
            <a:r>
              <a:rPr lang="ru-RU" b="1" dirty="0" smtClean="0">
                <a:solidFill>
                  <a:srgbClr val="0070C0"/>
                </a:solidFill>
              </a:rPr>
              <a:t> известковый комбинат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Собенников</a:t>
            </a:r>
            <a:r>
              <a:rPr lang="ru-RU" dirty="0" smtClean="0"/>
              <a:t> С.Л.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Жуйкова</a:t>
            </a:r>
            <a:r>
              <a:rPr lang="ru-RU" dirty="0" smtClean="0"/>
              <a:t> О.С.</a:t>
            </a:r>
          </a:p>
          <a:p>
            <a:pPr marL="342900" indent="-342900">
              <a:buAutoNum type="arabicPeriod"/>
            </a:pPr>
            <a:r>
              <a:rPr lang="ru-RU" dirty="0" smtClean="0"/>
              <a:t>Чурин С.Н.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88" y="4500570"/>
            <a:ext cx="250033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Представители общественных  и политических партий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Евграфьева</a:t>
            </a:r>
            <a:r>
              <a:rPr lang="ru-RU" dirty="0" smtClean="0"/>
              <a:t> Г.С.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5929330"/>
            <a:ext cx="22145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Предприниматели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Ростецкая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286256"/>
            <a:ext cx="214314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Районный краеведческий музей им.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Г.И.Невельского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1. </a:t>
            </a:r>
            <a:r>
              <a:rPr lang="ru-RU" dirty="0" err="1" smtClean="0"/>
              <a:t>Солдовская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857232"/>
            <a:ext cx="214310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Районная библиотека им. А.С.Пушкина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Вирт Т.З.</a:t>
            </a:r>
          </a:p>
          <a:p>
            <a:pPr marL="342900" indent="-342900">
              <a:buAutoNum type="arabicPeriod"/>
            </a:pPr>
            <a:r>
              <a:rPr lang="ru-RU" dirty="0" smtClean="0"/>
              <a:t>Лебедева Н.Н.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3071810"/>
            <a:ext cx="15716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Районное казначейство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Шарков</a:t>
            </a:r>
            <a:r>
              <a:rPr lang="ru-RU" dirty="0" smtClean="0"/>
              <a:t> Е.С.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5786454"/>
            <a:ext cx="221457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Центр социального обслуживания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Балаева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Первый год работы НОУ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2007 – 2008 учебный год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5214950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1-ый председатель общего собрания НОУ от учащихся – </a:t>
            </a:r>
            <a:endParaRPr lang="en-US" b="1" dirty="0" smtClean="0"/>
          </a:p>
          <a:p>
            <a:pPr algn="ctr"/>
            <a:r>
              <a:rPr lang="ru-RU" b="1" dirty="0" err="1" smtClean="0"/>
              <a:t>Стожкова</a:t>
            </a:r>
            <a:r>
              <a:rPr lang="ru-RU" b="1" dirty="0" smtClean="0"/>
              <a:t> Ирина </a:t>
            </a:r>
            <a:r>
              <a:rPr lang="ru-RU" dirty="0" smtClean="0"/>
              <a:t>– 8 в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00024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 НОУ «СПЕКТР» - </a:t>
            </a:r>
            <a:endParaRPr lang="en-US" b="1" dirty="0" smtClean="0"/>
          </a:p>
          <a:p>
            <a:pPr algn="ctr"/>
            <a:r>
              <a:rPr lang="ru-RU" b="1" dirty="0" smtClean="0"/>
              <a:t>Короткова Екатерина Николаевна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dirty="0" smtClean="0"/>
              <a:t>заместитель директора по учебно-методической работе</a:t>
            </a:r>
            <a:endParaRPr lang="ru-RU" dirty="0"/>
          </a:p>
        </p:txBody>
      </p:sp>
      <p:pic>
        <p:nvPicPr>
          <p:cNvPr id="5" name="Picture 5" descr="S7302351"/>
          <p:cNvPicPr>
            <a:picLocks noChangeAspect="1" noChangeArrowheads="1"/>
          </p:cNvPicPr>
          <p:nvPr/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571472" y="3357562"/>
            <a:ext cx="298943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lum bright="10000" contrast="-10000"/>
          </a:blip>
          <a:srcRect/>
          <a:stretch>
            <a:fillRect/>
          </a:stretch>
        </p:blipFill>
        <p:spPr bwMode="auto">
          <a:xfrm>
            <a:off x="5929322" y="1928802"/>
            <a:ext cx="206161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Эксперты – педагоги, ветераны и другие работники нашей школы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22860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Русского языка и литературы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Филимонова С.Н.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Большакова Т.П.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Комарова Т.В.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1571612"/>
            <a:ext cx="250033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Математики, физики,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информатики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Грибкова</a:t>
            </a:r>
            <a:r>
              <a:rPr lang="ru-RU" dirty="0" smtClean="0"/>
              <a:t> Е.А.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Смирнов А.А.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Гусева Г.Н.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Иванова Г.Н.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Антонова Т.Е.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Бобков Н.Н.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Дружинина Е.В.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1571612"/>
            <a:ext cx="235745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Истории,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обществознания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Скупова</a:t>
            </a:r>
            <a:r>
              <a:rPr lang="ru-RU" dirty="0" smtClean="0"/>
              <a:t> Н.С.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Колмычкова</a:t>
            </a:r>
            <a:r>
              <a:rPr lang="ru-RU" dirty="0" smtClean="0"/>
              <a:t> О.Н.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Мальцева А.П.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4500570"/>
            <a:ext cx="207170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Биологии, химии, географии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Дудина Н.А.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Дудина Г.М.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Юсова</a:t>
            </a:r>
            <a:r>
              <a:rPr lang="ru-RU" dirty="0" smtClean="0"/>
              <a:t> С.Л.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Короткова Е.Н.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357562"/>
            <a:ext cx="214314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Иностранных языков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Егорова Н.А.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Кочнева Н.В.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Смирнова А.В.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Колчина Л.А.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Паутова Е.Б.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3357562"/>
            <a:ext cx="257176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Администрация и подразделения школы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Соколова И.Е.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Сочнева Т.Е.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Кокурина</a:t>
            </a:r>
            <a:r>
              <a:rPr lang="ru-RU" dirty="0" smtClean="0"/>
              <a:t> А.Б.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Блинова</a:t>
            </a:r>
            <a:r>
              <a:rPr lang="ru-RU" dirty="0" smtClean="0"/>
              <a:t> И.Е.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Сухарева Н.С.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Смирнова Л.Б.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Пьянькова</a:t>
            </a:r>
            <a:r>
              <a:rPr lang="ru-RU" dirty="0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4871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спасибо за работу!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Дальнейших побед!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5" descr="C:\Users\завуч\Pictures\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7620" y="3429000"/>
            <a:ext cx="4875745" cy="253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8" descr="C:\Users\завуч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2605093" cy="219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Первые исследователи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500174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Александрова Ксения – 8а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Булкина Алина – 8а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Барболин</a:t>
            </a:r>
            <a:r>
              <a:rPr lang="ru-RU" sz="2400" dirty="0" smtClean="0"/>
              <a:t> Сергей- 7а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Митрофанова Ирина – 11б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Щепина Светлана – 6в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Костров Дмитрий – 6в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Кузнецов Владимир – 6в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Стожкова</a:t>
            </a:r>
            <a:r>
              <a:rPr lang="ru-RU" sz="2400" dirty="0" smtClean="0"/>
              <a:t> Ирина – 8а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Лебедева Марина – 9г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Федотова Ирина – 10б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Теплякова Ирина – 9в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Смирнова Ксения – 9в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Первые научные руководители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1285860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Коновалова С.Г.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Дудина Г.М.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Кораблева Г.Б.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Мишура Е.В.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Ракова</a:t>
            </a:r>
            <a:r>
              <a:rPr lang="ru-RU" sz="2400" dirty="0" smtClean="0"/>
              <a:t> Л.Л.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00018">
            <a:off x="6795230" y="1237743"/>
            <a:ext cx="179051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Для документов\Мои фото\моя\Школа\103NIKON\Копия DSCN0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4141">
            <a:off x="625687" y="1324654"/>
            <a:ext cx="1838335" cy="304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Для документов\Мои фото\моя\Школа\День учителя\2009\Копия (4) SDC109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786190"/>
            <a:ext cx="158317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Для документов\Мои фото\моя\Школа\День учителя\2009\Копия SDC109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381184"/>
            <a:ext cx="1571636" cy="297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F:\Фотки\НОУ-2009\S7302087 - копия (4)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857628"/>
            <a:ext cx="174467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 научно-практическая конференция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«Шаг в будущее»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071546"/>
          <a:ext cx="8644002" cy="53435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1504"/>
                <a:gridCol w="3429024"/>
                <a:gridCol w="2714644"/>
                <a:gridCol w="192883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Учащиеся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Руководители</a:t>
                      </a:r>
                      <a:endParaRPr lang="ru-RU" sz="1800" dirty="0"/>
                    </a:p>
                  </a:txBody>
                  <a:tcPr/>
                </a:tc>
              </a:tr>
              <a:tr h="6343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Демографическая ситуация </a:t>
                      </a:r>
                      <a:r>
                        <a:rPr lang="ru-RU" sz="1800" i="1" kern="1200" dirty="0" err="1" smtClean="0"/>
                        <a:t>Солигаличского</a:t>
                      </a:r>
                      <a:r>
                        <a:rPr lang="ru-RU" sz="1800" i="1" kern="1200" dirty="0" smtClean="0"/>
                        <a:t> района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Александрова Ксения 8а, </a:t>
                      </a:r>
                    </a:p>
                    <a:p>
                      <a:r>
                        <a:rPr lang="ru-RU" sz="1800" kern="1200" dirty="0" smtClean="0"/>
                        <a:t>Булкина Алина 8а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Мишура Е.В.</a:t>
                      </a:r>
                      <a:endParaRPr lang="ru-RU" dirty="0"/>
                    </a:p>
                  </a:txBody>
                  <a:tcPr/>
                </a:tc>
              </a:tr>
              <a:tr h="35148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История моей улицы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Барболин</a:t>
                      </a:r>
                      <a:r>
                        <a:rPr lang="ru-RU" dirty="0" smtClean="0"/>
                        <a:t> Сергей 7а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Кораблева Г.Б.</a:t>
                      </a:r>
                      <a:endParaRPr lang="ru-RU" dirty="0"/>
                    </a:p>
                  </a:txBody>
                  <a:tcPr/>
                </a:tc>
              </a:tr>
              <a:tr h="6286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Разработка программы политической партии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Митрофанова Ирина 11б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Коновалова С.Г.</a:t>
                      </a:r>
                      <a:endParaRPr lang="ru-RU" dirty="0"/>
                    </a:p>
                  </a:txBody>
                  <a:tcPr/>
                </a:tc>
              </a:tr>
              <a:tr h="63152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Государственные и школьные символы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Щепина Светлана 6в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Кораблева Г.Б.</a:t>
                      </a:r>
                      <a:endParaRPr lang="ru-RU" dirty="0"/>
                    </a:p>
                  </a:txBody>
                  <a:tcPr/>
                </a:tc>
              </a:tr>
              <a:tr h="66633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История </a:t>
                      </a:r>
                      <a:r>
                        <a:rPr lang="ru-RU" sz="1800" i="1" kern="1200" dirty="0" err="1" smtClean="0"/>
                        <a:t>Макарьевского</a:t>
                      </a:r>
                      <a:r>
                        <a:rPr lang="ru-RU" sz="1800" i="1" kern="1200" dirty="0" smtClean="0"/>
                        <a:t> вала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Костров Дмитрий 6в</a:t>
                      </a:r>
                    </a:p>
                    <a:p>
                      <a:r>
                        <a:rPr lang="ru-RU" dirty="0" smtClean="0"/>
                        <a:t>Кузнецов</a:t>
                      </a:r>
                      <a:r>
                        <a:rPr lang="ru-RU" baseline="0" dirty="0" smtClean="0"/>
                        <a:t> Владимир 6в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Кораблева Г.Б.</a:t>
                      </a:r>
                      <a:endParaRPr lang="ru-RU" dirty="0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Зеленые зоны города Солигалича. Парк Победы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Стожкова</a:t>
                      </a:r>
                      <a:r>
                        <a:rPr lang="ru-RU" dirty="0" smtClean="0"/>
                        <a:t> Ирина 8а</a:t>
                      </a:r>
                    </a:p>
                    <a:p>
                      <a:r>
                        <a:rPr lang="ru-RU" dirty="0" smtClean="0"/>
                        <a:t>Лебедева Марина 9г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Дудина Г.М.</a:t>
                      </a:r>
                      <a:endParaRPr lang="ru-RU" dirty="0"/>
                    </a:p>
                  </a:txBody>
                  <a:tcPr/>
                </a:tc>
              </a:tr>
              <a:tr h="38127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Бизнес-план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Федотова Ирина 10б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Коновалова С.Г.</a:t>
                      </a:r>
                    </a:p>
                  </a:txBody>
                  <a:tcPr/>
                </a:tc>
              </a:tr>
              <a:tr h="5252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/>
                        <a:t>Образование и профессиональный выбор в России и Германии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Теплякова Ирина 9в</a:t>
                      </a:r>
                    </a:p>
                    <a:p>
                      <a:r>
                        <a:rPr lang="ru-RU" dirty="0" smtClean="0"/>
                        <a:t>Смирнова Ксения 9в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Ракова</a:t>
                      </a:r>
                      <a:r>
                        <a:rPr lang="ru-RU" dirty="0" smtClean="0"/>
                        <a:t> Л.Л.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7302091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 b="17231"/>
          <a:stretch>
            <a:fillRect/>
          </a:stretch>
        </p:blipFill>
        <p:spPr bwMode="auto">
          <a:xfrm>
            <a:off x="357158" y="1643050"/>
            <a:ext cx="8532372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2-</a:t>
            </a:r>
            <a:r>
              <a:rPr lang="ru-RU" sz="3600" b="1" dirty="0" smtClean="0">
                <a:solidFill>
                  <a:srgbClr val="C00000"/>
                </a:solidFill>
              </a:rPr>
              <a:t>я конференция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апрель 2009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50" b="10062"/>
          <a:stretch>
            <a:fillRect/>
          </a:stretch>
        </p:blipFill>
        <p:spPr bwMode="auto">
          <a:xfrm>
            <a:off x="500034" y="1643050"/>
            <a:ext cx="8143932" cy="476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3-</a:t>
            </a:r>
            <a:r>
              <a:rPr lang="ru-RU" sz="3600" b="1" dirty="0" smtClean="0">
                <a:solidFill>
                  <a:srgbClr val="C00000"/>
                </a:solidFill>
              </a:rPr>
              <a:t>я конференция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апрель 20</a:t>
            </a:r>
            <a:r>
              <a:rPr lang="en-US" sz="3600" b="1" dirty="0" smtClean="0">
                <a:solidFill>
                  <a:srgbClr val="C00000"/>
                </a:solidFill>
              </a:rPr>
              <a:t>10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359"/>
          <a:stretch>
            <a:fillRect/>
          </a:stretch>
        </p:blipFill>
        <p:spPr bwMode="auto">
          <a:xfrm>
            <a:off x="428596" y="1571612"/>
            <a:ext cx="823622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4-</a:t>
            </a:r>
            <a:r>
              <a:rPr lang="ru-RU" sz="3600" b="1" dirty="0" smtClean="0">
                <a:solidFill>
                  <a:srgbClr val="C00000"/>
                </a:solidFill>
              </a:rPr>
              <a:t>я конференция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апрель 20</a:t>
            </a:r>
            <a:r>
              <a:rPr lang="en-US" sz="3600" b="1" dirty="0" smtClean="0">
                <a:solidFill>
                  <a:srgbClr val="C00000"/>
                </a:solidFill>
              </a:rPr>
              <a:t>11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UX25FU4DC2SS-299-909</_dlc_DocId>
    <_dlc_DocIdUrl xmlns="abdb83d0-779d-445a-a542-78c4e7e32ea9">
      <Url>http://www.eduportal44.ru/soligalich/shablon/_layouts/15/DocIdRedir.aspx?ID=UX25FU4DC2SS-299-909</Url>
      <Description>UX25FU4DC2SS-299-909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EA3EB-67DE-4609-A75A-8D43618C1ED6}"/>
</file>

<file path=customXml/itemProps2.xml><?xml version="1.0" encoding="utf-8"?>
<ds:datastoreItem xmlns:ds="http://schemas.openxmlformats.org/officeDocument/2006/customXml" ds:itemID="{0A2C1777-5496-4842-918E-195C5445ADB9}"/>
</file>

<file path=customXml/itemProps3.xml><?xml version="1.0" encoding="utf-8"?>
<ds:datastoreItem xmlns:ds="http://schemas.openxmlformats.org/officeDocument/2006/customXml" ds:itemID="{E49A20F7-BD3A-4B6C-B684-3268479C1BC2}"/>
</file>

<file path=customXml/itemProps4.xml><?xml version="1.0" encoding="utf-8"?>
<ds:datastoreItem xmlns:ds="http://schemas.openxmlformats.org/officeDocument/2006/customXml" ds:itemID="{51E44ACB-A36F-4128-88D8-8055FE06A6E5}"/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848</Words>
  <Application>Microsoft Office PowerPoint</Application>
  <PresentationFormat>Экран (4:3)</PresentationFormat>
  <Paragraphs>248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GrasXP</dc:creator>
  <cp:lastModifiedBy>завуч</cp:lastModifiedBy>
  <cp:revision>149</cp:revision>
  <dcterms:created xsi:type="dcterms:W3CDTF">2017-04-09T03:29:56Z</dcterms:created>
  <dcterms:modified xsi:type="dcterms:W3CDTF">2017-04-26T09:33:27Z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69cae606-c2dd-46b6-9e23-88bf916ab33a</vt:lpwstr>
  </property>
</Properties>
</file>