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1" r:id="rId5"/>
    <p:sldId id="270" r:id="rId6"/>
    <p:sldId id="272" r:id="rId7"/>
    <p:sldId id="277" r:id="rId8"/>
    <p:sldId id="274" r:id="rId9"/>
    <p:sldId id="275" r:id="rId10"/>
    <p:sldId id="278" r:id="rId11"/>
    <p:sldId id="269" r:id="rId12"/>
    <p:sldId id="259" r:id="rId13"/>
    <p:sldId id="260" r:id="rId14"/>
    <p:sldId id="261" r:id="rId15"/>
    <p:sldId id="279" r:id="rId16"/>
    <p:sldId id="263" r:id="rId17"/>
    <p:sldId id="264" r:id="rId18"/>
    <p:sldId id="280" r:id="rId19"/>
    <p:sldId id="258" r:id="rId20"/>
    <p:sldId id="267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1EBA5"/>
    <a:srgbClr val="FBE4C1"/>
    <a:srgbClr val="F9DE91"/>
    <a:srgbClr val="F9E025"/>
    <a:srgbClr val="F6C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Образование</a:t>
            </a:r>
          </a:p>
        </c:rich>
      </c:tx>
      <c:layout>
        <c:manualLayout>
          <c:xMode val="edge"/>
          <c:yMode val="edge"/>
          <c:x val="0.31365397267560702"/>
          <c:y val="3.4408361322111961E-2"/>
        </c:manualLayout>
      </c:layout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средне-специальное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11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995767791020355"/>
          <c:y val="0.29141398496688792"/>
          <c:w val="0.34166646252694688"/>
          <c:h val="0.57682682660082485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квалификационная категория</a:t>
            </a:r>
          </a:p>
        </c:rich>
      </c:tx>
      <c:layout>
        <c:manualLayout>
          <c:xMode val="edge"/>
          <c:yMode val="edge"/>
          <c:x val="0.15634428563121994"/>
          <c:y val="3.232333515735359E-2"/>
        </c:manualLayout>
      </c:layout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квалификационная категория</c:v>
                </c:pt>
              </c:strCache>
            </c:strRef>
          </c:tx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соответствие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30</c:v>
                </c:pt>
                <c:pt idx="2">
                  <c:v>6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в муниципальных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2011-2012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 и призеры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2011-2012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участие в региональных конкурсах</c:v>
                </c:pt>
              </c:strCache>
            </c:strRef>
          </c:tx>
          <c:invertIfNegative val="1"/>
          <c:cat>
            <c:strRef>
              <c:f>Лист1!$A$2</c:f>
              <c:strCache>
                <c:ptCount val="1"/>
                <c:pt idx="0">
                  <c:v>2011-2012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467392"/>
        <c:axId val="40028416"/>
      </c:barChart>
      <c:catAx>
        <c:axId val="113467392"/>
        <c:scaling>
          <c:orientation val="minMax"/>
        </c:scaling>
        <c:delete val="1"/>
        <c:axPos val="b"/>
        <c:majorTickMark val="cross"/>
        <c:minorTickMark val="cross"/>
        <c:tickLblPos val="nextTo"/>
        <c:crossAx val="40028416"/>
        <c:crosses val="autoZero"/>
        <c:auto val="1"/>
        <c:lblAlgn val="ctr"/>
        <c:lblOffset val="100"/>
        <c:noMultiLvlLbl val="1"/>
      </c:catAx>
      <c:valAx>
        <c:axId val="4002841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13467392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A5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928694"/>
          </a:xfrm>
        </p:spPr>
        <p:txBody>
          <a:bodyPr>
            <a:noAutofit/>
          </a:bodyPr>
          <a:lstStyle/>
          <a:p>
            <a:r>
              <a:rPr lang="ru-RU" sz="5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Профессиональное кредо</a:t>
            </a:r>
            <a:r>
              <a:rPr lang="ru-RU" sz="5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G:\школа1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857232"/>
            <a:ext cx="4643438" cy="346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214818"/>
            <a:ext cx="914400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директора </a:t>
            </a:r>
          </a:p>
          <a:p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149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Смирновой </a:t>
            </a:r>
          </a:p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Людмилы Николаевны</a:t>
            </a:r>
            <a:endParaRPr lang="ru-RU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863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МОУ «Солигаличская СОШ»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 пути к новой школе</a:t>
            </a:r>
            <a:endParaRPr lang="ru-RU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543956" cy="5572140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8000"/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Возможность раскрыть способности, подготовиться к жизни. Обновленное содержание образования.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Новое поколение образовательных стандартов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en-US" sz="18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78000"/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Разветвленная система поиска и поддержки талантливых детей,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их сопровождения в течение всего периода становления личности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78000"/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Система стимулов для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2" action="ppaction://hlinksldjump"/>
              </a:rPr>
              <a:t>лучших педагогов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постоянного повышения их квалификации, пополнения новым поколением учителей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78000"/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Новые принципы работы школ, порядок их проектирования, строительства и формирования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материально-технической базы.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Находиться в школе должно быть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комфортно</a:t>
            </a:r>
          </a:p>
          <a:p>
            <a:pPr>
              <a:buClr>
                <a:schemeClr val="accent6">
                  <a:lumMod val="50000"/>
                </a:schemeClr>
              </a:buClr>
              <a:buSzPct val="78000"/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К каждому ученику – индивидуальный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подход,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минимизирующий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риски для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здоровья в процессе обучения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780" y="4286256"/>
            <a:ext cx="3688220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000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100 % укомплектованность профессиональными кадрами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72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Трудовой коллектив школы – 79 человек</a:t>
            </a:r>
          </a:p>
          <a:p>
            <a:pPr>
              <a:buClr>
                <a:schemeClr val="accent6">
                  <a:lumMod val="50000"/>
                </a:schemeClr>
              </a:buClr>
              <a:buSzPct val="72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Педагогический коллектив – 49 человек</a:t>
            </a:r>
          </a:p>
          <a:p>
            <a:pPr algn="ctr">
              <a:buNone/>
            </a:pPr>
            <a:endParaRPr lang="ru-RU" sz="2000" b="1" dirty="0" smtClean="0">
              <a:latin typeface="+mj-lt"/>
            </a:endParaRPr>
          </a:p>
          <a:p>
            <a:pPr algn="ctr">
              <a:buNone/>
            </a:pPr>
            <a:endParaRPr lang="ru-RU" sz="2000" b="1" dirty="0" smtClean="0">
              <a:latin typeface="+mj-lt"/>
            </a:endParaRPr>
          </a:p>
          <a:p>
            <a:pPr algn="ctr">
              <a:buNone/>
            </a:pPr>
            <a:endParaRPr lang="ru-RU" sz="2000" b="1" dirty="0" smtClean="0">
              <a:latin typeface="+mj-lt"/>
            </a:endParaRPr>
          </a:p>
          <a:p>
            <a:pPr algn="ctr">
              <a:buNone/>
            </a:pPr>
            <a:endParaRPr lang="ru-RU" sz="2000" b="1" dirty="0" smtClean="0">
              <a:latin typeface="+mj-lt"/>
            </a:endParaRPr>
          </a:p>
          <a:p>
            <a:pPr algn="ctr">
              <a:buNone/>
            </a:pPr>
            <a:endParaRPr lang="ru-RU" sz="2000" b="1" dirty="0" smtClean="0">
              <a:latin typeface="+mj-lt"/>
            </a:endParaRPr>
          </a:p>
          <a:p>
            <a:pPr algn="ctr">
              <a:buNone/>
            </a:pPr>
            <a:endParaRPr lang="ru-RU" sz="2000" b="1" dirty="0" smtClean="0">
              <a:latin typeface="+mj-lt"/>
            </a:endParaRPr>
          </a:p>
          <a:p>
            <a:pPr algn="ctr">
              <a:buNone/>
            </a:pPr>
            <a:endParaRPr lang="ru-RU" sz="2000" b="1" dirty="0" smtClean="0">
              <a:latin typeface="+mj-lt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Награды и звания:</a:t>
            </a:r>
          </a:p>
          <a:p>
            <a:pPr>
              <a:buClr>
                <a:schemeClr val="accent6">
                  <a:lumMod val="50000"/>
                </a:schemeClr>
              </a:buClr>
              <a:buSzPct val="72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Заслуженный учитель РФ – 1 человек,</a:t>
            </a:r>
          </a:p>
          <a:p>
            <a:pPr>
              <a:buClr>
                <a:schemeClr val="accent6">
                  <a:lumMod val="50000"/>
                </a:schemeClr>
              </a:buClr>
              <a:buSzPct val="72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Медаль им. А.С.Пушкина – 1 человек,</a:t>
            </a:r>
          </a:p>
          <a:p>
            <a:pPr>
              <a:buClr>
                <a:schemeClr val="accent6">
                  <a:lumMod val="50000"/>
                </a:schemeClr>
              </a:buClr>
              <a:buSzPct val="72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Знак «Почётный работник» - 7 человек,</a:t>
            </a:r>
          </a:p>
          <a:p>
            <a:pPr>
              <a:buClr>
                <a:schemeClr val="accent6">
                  <a:lumMod val="50000"/>
                </a:schemeClr>
              </a:buClr>
              <a:buSzPct val="72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Почётная грамота Министерства образования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 науки РФ – 13 человек.</a:t>
            </a:r>
          </a:p>
          <a:p>
            <a:pPr>
              <a:buClr>
                <a:schemeClr val="accent6">
                  <a:lumMod val="50000"/>
                </a:schemeClr>
              </a:buClr>
              <a:buSzPct val="72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Книга «Учительской славы» -  29 человек.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Ключевая роль учителя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857752" y="1785926"/>
          <a:ext cx="457203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00034" y="1643050"/>
          <a:ext cx="3714776" cy="235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357950" y="4143380"/>
            <a:ext cx="2500330" cy="1143008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2009-2011 г. получили высшее образование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5 человек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6750859" y="3536157"/>
            <a:ext cx="642942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00166" y="1214422"/>
          <a:ext cx="6115064" cy="304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0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педагогов в региональных и муниципальных конкурсах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786322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– участники проекта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«Школа цифрового века»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843" y="32538"/>
            <a:ext cx="4786314" cy="68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G:\А8\100_37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785926"/>
            <a:ext cx="1214446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57232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Победители региональных и муниципальных конкурсов 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2011-2012 </a:t>
            </a:r>
            <a:r>
              <a:rPr lang="ru-RU" sz="3200" dirty="0" err="1" smtClean="0">
                <a:solidFill>
                  <a:schemeClr val="accent1"/>
                </a:solidFill>
              </a:rPr>
              <a:t>уч.года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G:\Звезды\А4\100_39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1991354" cy="1493835"/>
          </a:xfrm>
          <a:prstGeom prst="rect">
            <a:avLst/>
          </a:prstGeom>
          <a:noFill/>
        </p:spPr>
      </p:pic>
      <p:pic>
        <p:nvPicPr>
          <p:cNvPr id="1027" name="Picture 3" descr="G:\Звезды\А4\100_3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480" y="4714401"/>
            <a:ext cx="2857520" cy="2143599"/>
          </a:xfrm>
          <a:prstGeom prst="rect">
            <a:avLst/>
          </a:prstGeom>
          <a:noFill/>
        </p:spPr>
      </p:pic>
      <p:pic>
        <p:nvPicPr>
          <p:cNvPr id="1028" name="Picture 4" descr="G:\Звезды\А4\100_39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5072074"/>
            <a:ext cx="2095033" cy="1571612"/>
          </a:xfrm>
          <a:prstGeom prst="rect">
            <a:avLst/>
          </a:prstGeom>
          <a:noFill/>
        </p:spPr>
      </p:pic>
      <p:pic>
        <p:nvPicPr>
          <p:cNvPr id="1029" name="Picture 5" descr="G:\Звезды\А4\100_4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1714145" cy="1285884"/>
          </a:xfrm>
          <a:prstGeom prst="rect">
            <a:avLst/>
          </a:prstGeom>
          <a:noFill/>
        </p:spPr>
      </p:pic>
      <p:pic>
        <p:nvPicPr>
          <p:cNvPr id="1030" name="Picture 6" descr="G:\Звезды\А4\100_40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72050"/>
            <a:ext cx="1857388" cy="1785950"/>
          </a:xfrm>
          <a:prstGeom prst="rect">
            <a:avLst/>
          </a:prstGeom>
          <a:noFill/>
        </p:spPr>
      </p:pic>
      <p:pic>
        <p:nvPicPr>
          <p:cNvPr id="1031" name="Picture 7" descr="G:\Звезды\А4\100_401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286124"/>
            <a:ext cx="1143008" cy="1500198"/>
          </a:xfrm>
          <a:prstGeom prst="rect">
            <a:avLst/>
          </a:prstGeom>
          <a:noFill/>
        </p:spPr>
      </p:pic>
      <p:pic>
        <p:nvPicPr>
          <p:cNvPr id="1032" name="Picture 8" descr="G:\№9\11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1571636" cy="1393130"/>
          </a:xfrm>
          <a:prstGeom prst="rect">
            <a:avLst/>
          </a:prstGeom>
          <a:noFill/>
        </p:spPr>
      </p:pic>
      <p:pic>
        <p:nvPicPr>
          <p:cNvPr id="1033" name="Picture 9" descr="G:\№9\фото\01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500438"/>
            <a:ext cx="1607355" cy="1571636"/>
          </a:xfrm>
          <a:prstGeom prst="rect">
            <a:avLst/>
          </a:prstGeom>
          <a:noFill/>
        </p:spPr>
      </p:pic>
      <p:pic>
        <p:nvPicPr>
          <p:cNvPr id="1034" name="Picture 10" descr="G:\№9\фото\01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482" y="1357298"/>
            <a:ext cx="2476518" cy="1857388"/>
          </a:xfrm>
          <a:prstGeom prst="rect">
            <a:avLst/>
          </a:prstGeom>
          <a:noFill/>
        </p:spPr>
      </p:pic>
      <p:pic>
        <p:nvPicPr>
          <p:cNvPr id="1035" name="Picture 11" descr="G:\№9\фото\01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3214686"/>
            <a:ext cx="1323483" cy="1571636"/>
          </a:xfrm>
          <a:prstGeom prst="rect">
            <a:avLst/>
          </a:prstGeom>
          <a:noFill/>
        </p:spPr>
      </p:pic>
      <p:pic>
        <p:nvPicPr>
          <p:cNvPr id="1036" name="Picture 12" descr="G:\А4\100_4012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5357826"/>
            <a:ext cx="1006242" cy="1071570"/>
          </a:xfrm>
          <a:prstGeom prst="rect">
            <a:avLst/>
          </a:prstGeom>
          <a:noFill/>
        </p:spPr>
      </p:pic>
      <p:pic>
        <p:nvPicPr>
          <p:cNvPr id="1038" name="Picture 14" descr="G:\А8\100_1630.jpg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857364"/>
            <a:ext cx="1617201" cy="1500180"/>
          </a:xfrm>
          <a:prstGeom prst="rect">
            <a:avLst/>
          </a:prstGeom>
          <a:noFill/>
        </p:spPr>
      </p:pic>
      <p:pic>
        <p:nvPicPr>
          <p:cNvPr id="18" name="Picture 12" descr="G:\А4\100_401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928694" cy="928694"/>
          </a:xfrm>
          <a:prstGeom prst="rect">
            <a:avLst/>
          </a:prstGeom>
          <a:noFill/>
        </p:spPr>
      </p:pic>
      <p:pic>
        <p:nvPicPr>
          <p:cNvPr id="19" name="Picture 12" descr="G:\А4\100_4012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214290"/>
            <a:ext cx="879219" cy="1142984"/>
          </a:xfrm>
          <a:prstGeom prst="rect">
            <a:avLst/>
          </a:prstGeom>
          <a:noFill/>
        </p:spPr>
      </p:pic>
      <p:pic>
        <p:nvPicPr>
          <p:cNvPr id="20" name="Picture 6" descr="G:\Звезды\А4\100_4005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5072050"/>
            <a:ext cx="1087100" cy="1785950"/>
          </a:xfrm>
          <a:prstGeom prst="rect">
            <a:avLst/>
          </a:prstGeom>
          <a:noFill/>
        </p:spPr>
      </p:pic>
      <p:pic>
        <p:nvPicPr>
          <p:cNvPr id="21" name="Рисунок 20" descr="DSCN1845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6116" y="1714488"/>
            <a:ext cx="2000264" cy="24444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57554" y="378619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Победитель регионального конкурса «Ученик года 2012»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достижения</a:t>
            </a:r>
            <a:b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ЕГЭ 2010-2011 </a:t>
            </a:r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014408" cy="149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970692" y="1714488"/>
            <a:ext cx="21733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Малегина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Наталья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Русский язык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Высший </a:t>
            </a:r>
            <a:r>
              <a:rPr lang="ru-RU" sz="1400" b="1" dirty="0">
                <a:solidFill>
                  <a:srgbClr val="FF3300"/>
                </a:solidFill>
                <a:latin typeface="Times New Roman" pitchFamily="18" charset="0"/>
              </a:rPr>
              <a:t>балл – </a:t>
            </a:r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95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Филимонова С.Н.  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1093780" cy="154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4282" y="1857364"/>
            <a:ext cx="18573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</a:rPr>
              <a:t>Русов</a:t>
            </a:r>
            <a:r>
              <a:rPr lang="ru-RU" sz="1400" b="1" i="1" dirty="0" smtClean="0">
                <a:latin typeface="Times New Roman" pitchFamily="18" charset="0"/>
              </a:rPr>
              <a:t> Александр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Математика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Высший </a:t>
            </a:r>
            <a:r>
              <a:rPr lang="ru-RU" sz="1400" b="1" dirty="0">
                <a:solidFill>
                  <a:srgbClr val="FF3300"/>
                </a:solidFill>
                <a:latin typeface="Times New Roman" pitchFamily="18" charset="0"/>
              </a:rPr>
              <a:t>балл – </a:t>
            </a:r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80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Иванова Г.Н.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Физика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Высший балл – 94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Антонова Т.Е. 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Информатика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Высший балл – 86</a:t>
            </a:r>
          </a:p>
          <a:p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Хаметова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Л.А. 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214422"/>
            <a:ext cx="1074742" cy="17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214423"/>
            <a:ext cx="11999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1" y="1214422"/>
            <a:ext cx="1214445" cy="1724813"/>
          </a:xfrm>
          <a:prstGeom prst="rect">
            <a:avLst/>
          </a:prstGeom>
          <a:noFill/>
        </p:spPr>
      </p:pic>
      <p:pic>
        <p:nvPicPr>
          <p:cNvPr id="11" name="Picture 12" descr="Image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14818"/>
            <a:ext cx="1214446" cy="1643074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85918" y="2928934"/>
            <a:ext cx="20002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Благодарова Диана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Обществознание</a:t>
            </a:r>
          </a:p>
          <a:p>
            <a:r>
              <a:rPr lang="ru-RU" sz="1400" b="1" dirty="0" smtClean="0">
                <a:solidFill>
                  <a:srgbClr val="FF3300"/>
                </a:solidFill>
              </a:rPr>
              <a:t>Высший </a:t>
            </a:r>
            <a:r>
              <a:rPr lang="ru-RU" sz="1400" b="1" dirty="0">
                <a:solidFill>
                  <a:srgbClr val="FF3300"/>
                </a:solidFill>
              </a:rPr>
              <a:t>балл – </a:t>
            </a:r>
            <a:r>
              <a:rPr lang="ru-RU" sz="1400" b="1" dirty="0" smtClean="0">
                <a:solidFill>
                  <a:srgbClr val="FF3300"/>
                </a:solidFill>
              </a:rPr>
              <a:t>83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Коновалова С.Г. 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428992" y="2928934"/>
            <a:ext cx="1785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Стожкова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Ирина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Химия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Высший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балл – </a:t>
            </a:r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80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Короткова Е.Н.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43504" y="2928934"/>
            <a:ext cx="21733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Ерехинская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Анастасия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Русский язык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Высший </a:t>
            </a:r>
            <a:r>
              <a:rPr lang="ru-RU" sz="1400" b="1" dirty="0">
                <a:solidFill>
                  <a:srgbClr val="FF3300"/>
                </a:solidFill>
                <a:latin typeface="Times New Roman" pitchFamily="18" charset="0"/>
              </a:rPr>
              <a:t>балл – </a:t>
            </a:r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84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Филимонова С.Н.  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14282" y="5903893"/>
            <a:ext cx="21733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Топорикова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Наталья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Литература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Высший </a:t>
            </a:r>
            <a:r>
              <a:rPr lang="ru-RU" sz="1400" b="1" dirty="0">
                <a:solidFill>
                  <a:srgbClr val="FF3300"/>
                </a:solidFill>
                <a:latin typeface="Times New Roman" pitchFamily="18" charset="0"/>
              </a:rPr>
              <a:t>балл – </a:t>
            </a:r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94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Филимонова С.Н.  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7" name="Picture 9" descr="Image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714620"/>
            <a:ext cx="1138698" cy="1714512"/>
          </a:xfrm>
          <a:prstGeom prst="rect">
            <a:avLst/>
          </a:prstGeom>
          <a:noFill/>
        </p:spPr>
      </p:pic>
      <p:pic>
        <p:nvPicPr>
          <p:cNvPr id="18" name="Picture 8" descr="Image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4000504"/>
            <a:ext cx="1370011" cy="1853545"/>
          </a:xfrm>
          <a:prstGeom prst="rect">
            <a:avLst/>
          </a:prstGeom>
          <a:noFill/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928794" y="5903893"/>
            <a:ext cx="1714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Аретова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Ольга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Обществознание</a:t>
            </a:r>
          </a:p>
          <a:p>
            <a:r>
              <a:rPr lang="ru-RU" sz="1400" b="1" dirty="0" smtClean="0">
                <a:solidFill>
                  <a:srgbClr val="FF3300"/>
                </a:solidFill>
              </a:rPr>
              <a:t>Высший </a:t>
            </a:r>
            <a:r>
              <a:rPr lang="ru-RU" sz="1400" b="1" dirty="0">
                <a:solidFill>
                  <a:srgbClr val="FF3300"/>
                </a:solidFill>
              </a:rPr>
              <a:t>балл – </a:t>
            </a:r>
            <a:r>
              <a:rPr lang="ru-RU" sz="1400" b="1" dirty="0" smtClean="0">
                <a:solidFill>
                  <a:srgbClr val="FF3300"/>
                </a:solidFill>
              </a:rPr>
              <a:t>83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Коновалова С.Г. 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286612" y="4429132"/>
            <a:ext cx="18573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Скворцов Владимир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Обществознание</a:t>
            </a:r>
          </a:p>
          <a:p>
            <a:r>
              <a:rPr lang="ru-RU" sz="1400" b="1" dirty="0" smtClean="0">
                <a:solidFill>
                  <a:srgbClr val="FF3300"/>
                </a:solidFill>
              </a:rPr>
              <a:t>Высший </a:t>
            </a:r>
            <a:r>
              <a:rPr lang="ru-RU" sz="1400" b="1" dirty="0">
                <a:solidFill>
                  <a:srgbClr val="FF3300"/>
                </a:solidFill>
              </a:rPr>
              <a:t>балл – </a:t>
            </a:r>
            <a:r>
              <a:rPr lang="ru-RU" sz="1400" b="1" dirty="0" smtClean="0">
                <a:solidFill>
                  <a:srgbClr val="FF3300"/>
                </a:solidFill>
              </a:rPr>
              <a:t>83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Коновалова С.Г. </a:t>
            </a:r>
          </a:p>
          <a:p>
            <a:r>
              <a:rPr lang="ru-RU" sz="1400" b="1" dirty="0" smtClean="0">
                <a:solidFill>
                  <a:srgbClr val="FF3300"/>
                </a:solidFill>
              </a:rPr>
              <a:t>История </a:t>
            </a:r>
          </a:p>
          <a:p>
            <a:r>
              <a:rPr lang="ru-RU" sz="1400" b="1" dirty="0" smtClean="0">
                <a:solidFill>
                  <a:srgbClr val="FF3300"/>
                </a:solidFill>
              </a:rPr>
              <a:t>Высший балл – 93</a:t>
            </a:r>
          </a:p>
          <a:p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Скупова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Н.С.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" name="Picture 10" descr="Image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000504"/>
            <a:ext cx="1301380" cy="1827240"/>
          </a:xfrm>
          <a:prstGeom prst="rect">
            <a:avLst/>
          </a:prstGeom>
          <a:noFill/>
        </p:spPr>
      </p:pic>
      <p:pic>
        <p:nvPicPr>
          <p:cNvPr id="22" name="Picture 8" descr="Image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4000504"/>
            <a:ext cx="1219439" cy="1785950"/>
          </a:xfrm>
          <a:prstGeom prst="rect">
            <a:avLst/>
          </a:prstGeom>
          <a:noFill/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643306" y="5903893"/>
            <a:ext cx="1785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Добрецов Евгений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Биология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Высший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балл – </a:t>
            </a:r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83</a:t>
            </a:r>
          </a:p>
          <a:p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Юсова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С.Л.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429256" y="5903893"/>
            <a:ext cx="1785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Лебедева Марина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Биология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Высший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балл – </a:t>
            </a:r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</a:rPr>
              <a:t>80</a:t>
            </a:r>
          </a:p>
          <a:p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Юсова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С.Л.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5" grpId="0"/>
      <p:bldP spid="16" grpId="0"/>
      <p:bldP spid="19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857875" y="1928813"/>
            <a:ext cx="3024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Благодарова Диана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6488668"/>
            <a:ext cx="2000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Стожкова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 Ирина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286580" y="4357694"/>
            <a:ext cx="1857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Сергеева Дарья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929415" y="6488668"/>
            <a:ext cx="2214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Белова Елизавета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" y="4286257"/>
            <a:ext cx="2000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Русов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 Александр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786050" y="0"/>
            <a:ext cx="35004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+mj-lt"/>
              </a:rPr>
              <a:t>Золотая медаль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571736" y="2143116"/>
            <a:ext cx="435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+mj-lt"/>
              </a:rPr>
              <a:t>Серебряная медаль</a:t>
            </a:r>
          </a:p>
        </p:txBody>
      </p:sp>
      <p:pic>
        <p:nvPicPr>
          <p:cNvPr id="15" name="Рисунок 14" descr="Санька Русов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643182"/>
            <a:ext cx="123031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786322"/>
            <a:ext cx="12303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34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2714620"/>
            <a:ext cx="12636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23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214313"/>
            <a:ext cx="131921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34534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214313"/>
            <a:ext cx="12588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2423425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786322"/>
            <a:ext cx="12223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71472" y="1928802"/>
            <a:ext cx="3024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Малегина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 Наталья</a:t>
            </a:r>
          </a:p>
        </p:txBody>
      </p:sp>
      <p:pic>
        <p:nvPicPr>
          <p:cNvPr id="22" name="Рисунок 21" descr="серебро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714620"/>
            <a:ext cx="17952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золото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500063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Image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332" y="2714620"/>
            <a:ext cx="1124255" cy="1643074"/>
          </a:xfrm>
          <a:prstGeom prst="rect">
            <a:avLst/>
          </a:prstGeom>
          <a:noFill/>
        </p:spPr>
      </p:pic>
      <p:pic>
        <p:nvPicPr>
          <p:cNvPr id="29" name="Picture 9" descr="Image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786322"/>
            <a:ext cx="1091091" cy="1643074"/>
          </a:xfrm>
          <a:prstGeom prst="rect">
            <a:avLst/>
          </a:prstGeom>
          <a:noFill/>
        </p:spPr>
      </p:pic>
      <p:pic>
        <p:nvPicPr>
          <p:cNvPr id="30" name="Picture 9" descr="Image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786322"/>
            <a:ext cx="1216031" cy="1643074"/>
          </a:xfrm>
          <a:prstGeom prst="rect">
            <a:avLst/>
          </a:prstGeom>
          <a:noFill/>
        </p:spPr>
      </p:pic>
      <p:pic>
        <p:nvPicPr>
          <p:cNvPr id="31" name="Picture 8" descr="Image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643182"/>
            <a:ext cx="1214446" cy="1643075"/>
          </a:xfrm>
          <a:prstGeom prst="rect">
            <a:avLst/>
          </a:prstGeom>
          <a:noFill/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928794" y="4286256"/>
            <a:ext cx="2000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Аретова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 Ольга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doni MT Condensed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928794" y="6488668"/>
            <a:ext cx="264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Ерехинская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 Анастасия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doni MT Condensed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929190" y="4357694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Смирнова Екатерина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doni MT Condensed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500562" y="6488668"/>
            <a:ext cx="2571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Скворцов Владимир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doni MT Condense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гордость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16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/>
      <p:bldP spid="4104" grpId="0"/>
      <p:bldP spid="4105" grpId="0"/>
      <p:bldP spid="4106" grpId="0"/>
      <p:bldP spid="4109" grpId="0"/>
      <p:bldP spid="4110" grpId="0"/>
      <p:bldP spid="2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09160"/>
          </a:xfrm>
        </p:spPr>
        <p:txBody>
          <a:bodyPr>
            <a:normAutofit fontScale="92500"/>
          </a:bodyPr>
          <a:lstStyle/>
          <a:p>
            <a:pPr>
              <a:buSzPct val="73000"/>
              <a:buFont typeface="Wingdings 2" pitchFamily="18" charset="2"/>
              <a:buChar char="P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2009 год 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победитель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областной выставки «Юннат-2009»</a:t>
            </a:r>
          </a:p>
          <a:p>
            <a:pPr>
              <a:buSzPct val="73000"/>
              <a:buFont typeface="Wingdings 2" pitchFamily="18" charset="2"/>
              <a:buChar char="P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2010 год 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победитель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областного конкурса программ по духовно-нравственному воспитанию «Гармоничное развитие и воспитание Гражданина России, способного сохранять и приумножать социально-культурный опыт Отечества»</a:t>
            </a:r>
          </a:p>
          <a:p>
            <a:pPr>
              <a:buSzPct val="73000"/>
              <a:buFont typeface="Wingdings 2" pitchFamily="18" charset="2"/>
              <a:buChar char="P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2011 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 место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конкурсном отборе государственных и муниципальных ОУ Костромской области, имеющих лучшие кабинеты начальной военной подготовки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на пути к успеху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avigator-kostroma.ru/files/images/gn3755_b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3624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Кузница педагогических кадров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4709160"/>
          </a:xfrm>
        </p:spPr>
        <p:txBody>
          <a:bodyPr>
            <a:noAutofit/>
          </a:bodyPr>
          <a:lstStyle/>
          <a:p>
            <a:pPr>
              <a:buSzPct val="73000"/>
              <a:buFont typeface="Wingdings 2" pitchFamily="18" charset="2"/>
              <a:buChar char="P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20 лет я руковожу педагогическим классом, имею высшую квалификационную категорию по должности учитель, являюсь слушателем постоянно действующего семинара при КГУ им. Н.А.Некрасова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Педкласс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педуниверситет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>
              <a:buSzPct val="73000"/>
              <a:buFont typeface="Wingdings 2" pitchFamily="18" charset="2"/>
              <a:buChar char="P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обобщен в статье «Развитие педагогических способностей у  учащихся педагогического класса», сборник «Воспитание и обучение в классах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допрофессиональной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подготовки: история, теория, практика», изд. Федеральное агентство по образованию КГУ им. Н.А.Некрасова, 2009 год.</a:t>
            </a:r>
          </a:p>
          <a:p>
            <a:endParaRPr lang="ru-RU" sz="4400" dirty="0"/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Кузница педагогических кадров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043510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2"/>
              </a:buClr>
              <a:buSzPct val="75000"/>
              <a:buFont typeface="Wingdings 2" pitchFamily="18" charset="2"/>
              <a:buChar char="P"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За время работы 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</a:rPr>
              <a:t>педкласс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 окончили более 500 учащихся. </a:t>
            </a:r>
          </a:p>
          <a:p>
            <a:pPr>
              <a:buClr>
                <a:schemeClr val="tx2"/>
              </a:buClr>
              <a:buSzPct val="75000"/>
              <a:buFont typeface="Wingdings 2" pitchFamily="18" charset="2"/>
              <a:buChar char="P"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В родной школе работают 20 %  учителей - выпускников  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</a:rPr>
              <a:t>педкласса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Clr>
                <a:schemeClr val="tx2"/>
              </a:buClr>
              <a:buSzPct val="75000"/>
              <a:buFont typeface="Wingdings 2" pitchFamily="18" charset="2"/>
              <a:buChar char="P"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В настоящее время в КГУ им. Н.А.Некрасова по очной и заочной форме обучаются 25 выпускников 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</a:rPr>
              <a:t>педкласса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Clr>
                <a:schemeClr val="tx2"/>
              </a:buClr>
              <a:buSzPct val="75000"/>
              <a:buFont typeface="Wingdings 2" pitchFamily="18" charset="2"/>
              <a:buChar char="P"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Ежегодно 3 – 4 студента КГУ Им. Н.А.Некрасова проходят педагогическую практику в родной школе. </a:t>
            </a:r>
          </a:p>
          <a:p>
            <a:pPr>
              <a:buClr>
                <a:schemeClr val="tx2"/>
              </a:buClr>
              <a:buSzPct val="75000"/>
              <a:buFont typeface="Wingdings 2" pitchFamily="18" charset="2"/>
              <a:buChar char="P"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2002 год – 1 место в конкурсе «Учитель 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  <a:t>XXI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 века » КГУ им. Н.А.Некрасова</a:t>
            </a:r>
          </a:p>
          <a:p>
            <a:pPr>
              <a:buClr>
                <a:schemeClr val="tx2"/>
              </a:buClr>
              <a:buSzPct val="75000"/>
              <a:buFont typeface="Wingdings 2" pitchFamily="18" charset="2"/>
              <a:buChar char="P"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2010 год – региональная олимпиада по педагогике (8 учащихся 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</a:rPr>
              <a:t>педкласса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),</a:t>
            </a:r>
          </a:p>
          <a:p>
            <a:pPr>
              <a:buClr>
                <a:schemeClr val="tx2"/>
              </a:buClr>
              <a:buSzPct val="75000"/>
              <a:buFont typeface="Wingdings 2" pitchFamily="18" charset="2"/>
              <a:buChar char="P"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2012 год – региональная олимпиада по педагогике (11 учащихся 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</a:rPr>
              <a:t>педкласса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</a:p>
          <a:p>
            <a:pPr>
              <a:buClr>
                <a:schemeClr val="tx2"/>
              </a:buClr>
              <a:buSzPct val="75000"/>
              <a:buFont typeface="Wingdings 2" pitchFamily="18" charset="2"/>
              <a:buChar char="P"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2012год  - 3 место – 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</a:rPr>
              <a:t>Валова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 Татьяна.</a:t>
            </a:r>
          </a:p>
          <a:p>
            <a:pPr>
              <a:buClr>
                <a:schemeClr val="tx2"/>
              </a:buClr>
              <a:buSzPct val="75000"/>
              <a:buFont typeface="Wingdings 2" pitchFamily="18" charset="2"/>
              <a:buChar char="P"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Ежегодное проведение социально-педагогических акций и работа вожатыми в школьном оздоровительном лагере.</a:t>
            </a:r>
          </a:p>
          <a:p>
            <a:pPr>
              <a:buClr>
                <a:schemeClr val="tx2"/>
              </a:buClr>
              <a:buSzPct val="75000"/>
              <a:buFont typeface="Wingdings 2" pitchFamily="18" charset="2"/>
              <a:buChar char="P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SzPct val="75000"/>
              <a:buFont typeface="Wingdings 2" pitchFamily="18" charset="2"/>
              <a:buChar char="P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IMG_1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Самыми значимыми наградами для меня являются :</a:t>
            </a:r>
          </a:p>
          <a:p>
            <a:pPr>
              <a:buSzPct val="73000"/>
              <a:buFont typeface="Wingdings 2" pitchFamily="18" charset="2"/>
              <a:buChar char="P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нагрудный знак «Почетный работник общего образования»</a:t>
            </a:r>
          </a:p>
          <a:p>
            <a:pPr>
              <a:buSzPct val="73000"/>
              <a:buFont typeface="Wingdings 2" pitchFamily="18" charset="2"/>
              <a:buChar char="P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медаль «За верность детству» ФДПО Костромской области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Моя общественная работа:</a:t>
            </a:r>
          </a:p>
          <a:p>
            <a:pPr>
              <a:buSzPct val="73000"/>
              <a:buFont typeface="Wingdings 2" pitchFamily="18" charset="2"/>
              <a:buChar char="P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член совета отдела образования администрации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Счлолигаличского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муниципального района</a:t>
            </a:r>
          </a:p>
          <a:p>
            <a:pPr>
              <a:buSzPct val="73000"/>
              <a:buFont typeface="Wingdings 2" pitchFamily="18" charset="2"/>
              <a:buChar char="P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депутат Собрания депутатов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Солигаличского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муниципального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8072494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Смирнова Людмила Николаевна </a:t>
            </a:r>
          </a:p>
        </p:txBody>
      </p:sp>
      <p:pic>
        <p:nvPicPr>
          <p:cNvPr id="4" name="Рисунок 3" descr="IMG_3995 тог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1142984"/>
            <a:ext cx="518995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29322" y="1000108"/>
            <a:ext cx="28575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Образование высшее, КГПИ им. Н.А.Некрасова, историко-педагогический факультет, 1985 год.</a:t>
            </a:r>
          </a:p>
          <a:p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Стаж педагогической работы – 26 лет.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Стаж работы в данном учреждении – 23 года.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8645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Директор школы с 1 сентября 2000 года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229600" cy="66437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Мы все, друзья, болеем школой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Назло невзгодам и ветрам.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Для нас звенит звонок веселый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Всегда, как прежде, по утрам.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Он будит в нас воспоминанья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 светлых славных школьных днях.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Они, как поздние признанья,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Любовно, светятся в делах.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А, между тем, гурьбою дети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то зданье школьное спешат.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им сейчас в дороге светит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Наш умудренный жизнью взгляд.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нем наше давнее волненье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грусть сомнений непростых.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Души святое откровенье,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 продолженье нас самих.  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DSC017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2" y="571480"/>
            <a:ext cx="4643438" cy="564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Моё</a:t>
            </a:r>
            <a:r>
              <a:rPr kumimoji="0" lang="ru-RU" sz="3200" b="1" i="0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управленческое кредо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создание профессионального сообщества в климате доверия и среде сотворчества.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Кредо педагогическое </a:t>
            </a: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разглядеть в каждом ученике личность, развивать то ценное, что заложено природой. Научить отстоять свое мнение в любой жизненной ситуации. Уметь признавать ошибки и исправлять их.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Кредо жизненное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32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находить радость во всём, что ты делаешь: это даёт энергию, которой можно зажечь окружающих.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школа1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7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071934" y="5643578"/>
            <a:ext cx="2714644" cy="1000132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latin typeface="+mj-lt"/>
                <a:hlinkClick r:id="rId3" action="ppaction://hlinksldjump"/>
              </a:rPr>
              <a:t>Учащиеся</a:t>
            </a:r>
            <a:endParaRPr lang="ru-RU" sz="3200" dirty="0" smtClean="0">
              <a:latin typeface="+mj-lt"/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214546" y="3143248"/>
            <a:ext cx="2714644" cy="107157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latin typeface="+mj-lt"/>
                <a:hlinkClick r:id="rId4" action="ppaction://hlinksldjump"/>
              </a:rPr>
              <a:t>Заместители директора</a:t>
            </a:r>
            <a:endParaRPr lang="ru-RU" sz="2800" dirty="0" smtClean="0">
              <a:latin typeface="+mj-lt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214678" y="4429132"/>
            <a:ext cx="2714644" cy="1000132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+mj-lt"/>
              <a:hlinkClick r:id="rId4" action="ppaction://hlinksldjump"/>
            </a:endParaRPr>
          </a:p>
          <a:p>
            <a:pPr algn="ctr"/>
            <a:r>
              <a:rPr lang="ru-RU" sz="3200" dirty="0" smtClean="0">
                <a:latin typeface="+mj-lt"/>
                <a:hlinkClick r:id="rId5" action="ppaction://hlinksldjump"/>
              </a:rPr>
              <a:t>Учителя</a:t>
            </a:r>
            <a:endParaRPr lang="ru-RU" sz="3200" dirty="0" smtClean="0">
              <a:latin typeface="+mj-lt"/>
            </a:endParaRPr>
          </a:p>
          <a:p>
            <a:pPr lvl="0" algn="ctr"/>
            <a:endParaRPr lang="ru-RU" sz="3200" dirty="0" smtClean="0">
              <a:latin typeface="+mj-lt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214282" y="428604"/>
            <a:ext cx="2714644" cy="107157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+mj-lt"/>
              <a:hlinkClick r:id="rId6" action="ppaction://hlinksldjump"/>
            </a:endParaRPr>
          </a:p>
          <a:p>
            <a:pPr algn="ctr"/>
            <a:r>
              <a:rPr lang="ru-RU" sz="3200" dirty="0" smtClean="0">
                <a:latin typeface="+mj-lt"/>
                <a:hlinkClick r:id="rId6" action="ppaction://hlinksldjump"/>
              </a:rPr>
              <a:t>Директор</a:t>
            </a:r>
            <a:endParaRPr lang="ru-RU" sz="3200" dirty="0" smtClean="0">
              <a:latin typeface="+mj-lt"/>
            </a:endParaRPr>
          </a:p>
          <a:p>
            <a:pPr lvl="0" algn="ctr"/>
            <a:endParaRPr lang="ru-RU" sz="3200" dirty="0" smtClean="0">
              <a:latin typeface="+mj-lt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357290" y="1643050"/>
            <a:ext cx="2928958" cy="1357322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  <a:hlinkClick r:id="rId7" action="ppaction://hlinksldjump"/>
              </a:rPr>
              <a:t>Общественно-педагогическое управление</a:t>
            </a:r>
            <a:endParaRPr lang="ru-RU" sz="2400" dirty="0" smtClean="0">
              <a:latin typeface="+mj-lt"/>
            </a:endParaRPr>
          </a:p>
          <a:p>
            <a:pPr algn="ctr"/>
            <a:endParaRPr lang="ru-RU" sz="2000" dirty="0"/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4357686" y="500042"/>
            <a:ext cx="4214842" cy="23574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 уровней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управления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школой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5357850" cy="335758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81000"/>
              <a:buFont typeface="Wingdings 2" pitchFamily="18" charset="2"/>
              <a:buChar char="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Формирование у школьного сообщества мотивации к активной творческой деятельности, направленной на достижение единой цели</a:t>
            </a:r>
          </a:p>
          <a:p>
            <a:pPr>
              <a:buClr>
                <a:schemeClr val="accent6">
                  <a:lumMod val="50000"/>
                </a:schemeClr>
              </a:buClr>
              <a:buSzPct val="81000"/>
              <a:buFont typeface="Wingdings 2" pitchFamily="18" charset="2"/>
              <a:buChar char="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Оптимальная расстановка кадров </a:t>
            </a:r>
          </a:p>
          <a:p>
            <a:pPr>
              <a:buClr>
                <a:schemeClr val="accent6">
                  <a:lumMod val="50000"/>
                </a:schemeClr>
              </a:buClr>
              <a:buSzPct val="81000"/>
              <a:buFont typeface="Wingdings 2" pitchFamily="18" charset="2"/>
              <a:buChar char="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Создание благоприятного психологического климата, </a:t>
            </a:r>
            <a:endParaRPr lang="ru-RU" dirty="0" smtClean="0">
              <a:latin typeface="+mj-lt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357166"/>
            <a:ext cx="8072494" cy="92869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Мои приоритеты руководства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86776" y="6429396"/>
            <a:ext cx="500066" cy="21431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0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214422"/>
            <a:ext cx="3214710" cy="332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4429132"/>
            <a:ext cx="8143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Clr>
                <a:schemeClr val="accent6">
                  <a:lumMod val="50000"/>
                </a:schemeClr>
              </a:buClr>
              <a:buSzPct val="81000"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обстановки доверия и взаимопонимания</a:t>
            </a:r>
          </a:p>
          <a:p>
            <a:pPr>
              <a:buClr>
                <a:schemeClr val="accent6">
                  <a:lumMod val="50000"/>
                </a:schemeClr>
              </a:buClr>
              <a:buSzPct val="81000"/>
              <a:buFont typeface="Wingdings 2" pitchFamily="18" charset="2"/>
              <a:buChar char=""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Убеждение и моральная поддержка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2"/>
          <p:cNvSpPr txBox="1">
            <a:spLocks/>
          </p:cNvSpPr>
          <p:nvPr/>
        </p:nvSpPr>
        <p:spPr>
          <a:xfrm>
            <a:off x="642910" y="0"/>
            <a:ext cx="8072494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Общественно-педагогическое управление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428992" y="1428736"/>
            <a:ext cx="2286016" cy="1357322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Совет школы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28596" y="1928802"/>
            <a:ext cx="2286016" cy="1285884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Педсовет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357950" y="1928802"/>
            <a:ext cx="2286016" cy="121444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Собрание трудового коллектива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429388" y="3571876"/>
            <a:ext cx="2286016" cy="121444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Совет ветеранов школы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214546" y="5143512"/>
            <a:ext cx="2286016" cy="121444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Родительский комитет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143504" y="5143512"/>
            <a:ext cx="2643206" cy="121444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Попечительский совет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14678" y="3286124"/>
            <a:ext cx="2786082" cy="14287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Директор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Содержимое 3"/>
          <p:cNvSpPr>
            <a:spLocks noGrp="1"/>
          </p:cNvSpPr>
          <p:nvPr>
            <p:ph idx="1"/>
          </p:nvPr>
        </p:nvSpPr>
        <p:spPr>
          <a:xfrm>
            <a:off x="285720" y="3571876"/>
            <a:ext cx="2571768" cy="1236651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Совет по профилактике правонарушений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S7307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1999" y="0"/>
            <a:ext cx="4572000" cy="4182018"/>
          </a:xfrm>
          <a:prstGeom prst="rect">
            <a:avLst/>
          </a:prstGeom>
        </p:spPr>
      </p:pic>
      <p:pic>
        <p:nvPicPr>
          <p:cNvPr id="15" name="Рисунок 14" descr="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19" name="Рисунок 18" descr="DSCN17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3268264"/>
            <a:ext cx="4786314" cy="3589736"/>
          </a:xfrm>
          <a:prstGeom prst="rect">
            <a:avLst/>
          </a:prstGeom>
        </p:spPr>
      </p:pic>
      <p:pic>
        <p:nvPicPr>
          <p:cNvPr id="20" name="Рисунок 19" descr="IMG_147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297636"/>
            <a:ext cx="4357654" cy="3560364"/>
          </a:xfrm>
          <a:prstGeom prst="rect">
            <a:avLst/>
          </a:prstGeom>
        </p:spPr>
      </p:pic>
      <p:sp>
        <p:nvSpPr>
          <p:cNvPr id="16" name="Управляющая кнопка: в начало 15">
            <a:hlinkClick r:id="rId6" action="ppaction://hlinksldjump" highlightClick="1"/>
          </p:cNvPr>
          <p:cNvSpPr/>
          <p:nvPr/>
        </p:nvSpPr>
        <p:spPr>
          <a:xfrm>
            <a:off x="8286776" y="6429396"/>
            <a:ext cx="500066" cy="21431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2185990"/>
          </a:xfrm>
        </p:spPr>
        <p:txBody>
          <a:bodyPr>
            <a:noAutofit/>
          </a:bodyPr>
          <a:lstStyle/>
          <a:p>
            <a:pPr>
              <a:buSzPct val="73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учебно-методическая работа – Е.Н. Короткова</a:t>
            </a:r>
          </a:p>
          <a:p>
            <a:pPr>
              <a:buSzPct val="73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учебно-воспитательная работа – Т.Е. Антонова, И.В.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Малегина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SzPct val="73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воспитательная работа – И.Е. Соколова</a:t>
            </a:r>
          </a:p>
          <a:p>
            <a:pPr>
              <a:buSzPct val="73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административно-хозяйственная работа –   И.А. Космачева</a:t>
            </a:r>
          </a:p>
          <a:p>
            <a:pPr>
              <a:buSzPct val="73000"/>
              <a:buFont typeface="Wingdings 2" pitchFamily="18" charset="2"/>
              <a:buChar char="P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главный бухгалтер – Н.С. Сухарева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285720" y="4857760"/>
            <a:ext cx="2571768" cy="1236651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Малый педсовет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071802" y="5429264"/>
            <a:ext cx="2643206" cy="121444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Методический совет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857884" y="4857760"/>
            <a:ext cx="3071834" cy="1285884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Административный совет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42910" y="357166"/>
            <a:ext cx="8072494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Заместители директора</a:t>
            </a:r>
          </a:p>
        </p:txBody>
      </p:sp>
      <p:pic>
        <p:nvPicPr>
          <p:cNvPr id="1026" name="Picture 2" descr="D:\мои документы\кредо\S7309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071546"/>
            <a:ext cx="2643206" cy="170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8286776" y="6429396"/>
            <a:ext cx="500066" cy="21431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357158" y="2000240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 учителей истории и обществознания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57158" y="3643314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 учителей биологии, химии, географии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215074" y="428604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 учителей математики, физики, информатики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286116" y="1643050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 учителей русского языка и литературы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>
            <a:spLocks noGrp="1"/>
          </p:cNvSpPr>
          <p:nvPr>
            <p:ph idx="1"/>
          </p:nvPr>
        </p:nvSpPr>
        <p:spPr>
          <a:xfrm>
            <a:off x="428596" y="357166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МО учителей начальных классов</a:t>
            </a:r>
            <a:endParaRPr lang="ru-RU" sz="2400" dirty="0"/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57158" y="5072074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 классных руководителей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6286512" y="3286124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 учителей технологии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искусства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3428992" y="5143512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 учителей иностранных языков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3"/>
          <p:cNvSpPr txBox="1">
            <a:spLocks/>
          </p:cNvSpPr>
          <p:nvPr/>
        </p:nvSpPr>
        <p:spPr>
          <a:xfrm>
            <a:off x="6286512" y="4857760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 учителей физической культуры, ОБЖ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3"/>
          <p:cNvSpPr txBox="1">
            <a:spLocks/>
          </p:cNvSpPr>
          <p:nvPr/>
        </p:nvSpPr>
        <p:spPr>
          <a:xfrm>
            <a:off x="6286512" y="1857364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Педагог-психолог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Учителя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8" name="Рисунок 17" descr="S73014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07"/>
            <a:ext cx="9144000" cy="685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S73014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071810"/>
            <a:ext cx="2643206" cy="19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в начало 20">
            <a:hlinkClick r:id="rId4" action="ppaction://hlinksldjump" highlightClick="1"/>
          </p:cNvPr>
          <p:cNvSpPr/>
          <p:nvPr/>
        </p:nvSpPr>
        <p:spPr>
          <a:xfrm>
            <a:off x="8286776" y="6429396"/>
            <a:ext cx="500066" cy="21431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0"/>
            <a:r>
              <a:rPr lang="ru-RU" sz="440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</a:t>
            </a:r>
            <a:br>
              <a:rPr lang="ru-RU" sz="440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357158" y="4572008"/>
            <a:ext cx="2686040" cy="1308089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Редакция газеты «Простые истины»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214414" y="1214422"/>
            <a:ext cx="2714644" cy="1285884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 старшеклассников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215074" y="4572008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Спортивный клуб «Чайка»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5572132" y="2786058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старост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5286380" y="1214422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 дела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928662" y="2786058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Научное общество учащихся «Спектр»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3286116" y="4286256"/>
            <a:ext cx="2571768" cy="123665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 </a:t>
            </a:r>
            <a:r>
              <a:rPr lang="ru-RU" sz="2400" dirty="0" smtClean="0"/>
              <a:t>библиотеки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\\2c6c0710fb9f4de\Документы\Фото 1\100_39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559" y="0"/>
            <a:ext cx="3904441" cy="2928958"/>
          </a:xfrm>
          <a:prstGeom prst="rect">
            <a:avLst/>
          </a:prstGeom>
          <a:noFill/>
        </p:spPr>
      </p:pic>
      <p:pic>
        <p:nvPicPr>
          <p:cNvPr id="13" name="Picture 2" descr="D:\Мои документы\Мои рисунки\Районный кросс 2011\100_29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14"/>
            <a:ext cx="5036379" cy="3357586"/>
          </a:xfrm>
          <a:prstGeom prst="rect">
            <a:avLst/>
          </a:prstGeom>
          <a:noFill/>
        </p:spPr>
      </p:pic>
      <p:pic>
        <p:nvPicPr>
          <p:cNvPr id="14" name="Рисунок 13" descr="IMGP545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23" y="3929042"/>
            <a:ext cx="3905277" cy="2928958"/>
          </a:xfrm>
          <a:prstGeom prst="rect">
            <a:avLst/>
          </a:prstGeom>
        </p:spPr>
      </p:pic>
      <p:pic>
        <p:nvPicPr>
          <p:cNvPr id="16" name="Рисунок 15" descr="IMGP54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3" y="1750182"/>
            <a:ext cx="3571900" cy="2678925"/>
          </a:xfrm>
          <a:prstGeom prst="rect">
            <a:avLst/>
          </a:prstGeom>
        </p:spPr>
      </p:pic>
      <p:pic>
        <p:nvPicPr>
          <p:cNvPr id="1027" name="Picture 3" descr="\\2c6c0710fb9f4de\Документы\Фото 1\S73020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1965" cy="3053974"/>
          </a:xfrm>
          <a:prstGeom prst="rect">
            <a:avLst/>
          </a:prstGeom>
          <a:noFill/>
        </p:spPr>
      </p:pic>
      <p:sp>
        <p:nvSpPr>
          <p:cNvPr id="15" name="Управляющая кнопка: в начало 14">
            <a:hlinkClick r:id="rId7" action="ppaction://hlinksldjump" highlightClick="1"/>
          </p:cNvPr>
          <p:cNvSpPr/>
          <p:nvPr/>
        </p:nvSpPr>
        <p:spPr>
          <a:xfrm>
            <a:off x="8358214" y="6429396"/>
            <a:ext cx="500066" cy="21431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9746cf6c2e1b4ebb1735291df7f6b8185775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52322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UX25FU4DC2SS-299-74</_dlc_DocId>
    <_dlc_DocIdUrl xmlns="abdb83d0-779d-445a-a542-78c4e7e32ea9">
      <Url>http://www.eduportal44.ru/soligalich/shablon/_layouts/15/DocIdRedir.aspx?ID=UX25FU4DC2SS-299-74</Url>
      <Description>UX25FU4DC2SS-299-74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5895B-260B-45EA-B639-CD7E01727C96}"/>
</file>

<file path=customXml/itemProps2.xml><?xml version="1.0" encoding="utf-8"?>
<ds:datastoreItem xmlns:ds="http://schemas.openxmlformats.org/officeDocument/2006/customXml" ds:itemID="{7092BC38-87F3-4F2E-B688-F1CFE29C0116}"/>
</file>

<file path=customXml/itemProps3.xml><?xml version="1.0" encoding="utf-8"?>
<ds:datastoreItem xmlns:ds="http://schemas.openxmlformats.org/officeDocument/2006/customXml" ds:itemID="{6B6D09C7-F54C-46F9-A669-E01989E94451}"/>
</file>

<file path=customXml/itemProps4.xml><?xml version="1.0" encoding="utf-8"?>
<ds:datastoreItem xmlns:ds="http://schemas.openxmlformats.org/officeDocument/2006/customXml" ds:itemID="{4A31F458-BB19-4250-8E80-58E6462FF195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936</TotalTime>
  <Words>895</Words>
  <Application>Microsoft Office PowerPoint</Application>
  <PresentationFormat>Экран (4:3)</PresentationFormat>
  <Paragraphs>208</Paragraphs>
  <Slides>20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Учителя</vt:lpstr>
      <vt:lpstr>Учащиеся </vt:lpstr>
      <vt:lpstr>На пути к новой школе</vt:lpstr>
      <vt:lpstr>Презентация PowerPoint</vt:lpstr>
      <vt:lpstr>Презентация PowerPoint</vt:lpstr>
      <vt:lpstr>Победители региональных и муниципальных конкурсов  2011-2012 уч.года</vt:lpstr>
      <vt:lpstr>Наши достижения  ЕГЭ 2010-2011 </vt:lpstr>
      <vt:lpstr>Презентация PowerPoint</vt:lpstr>
      <vt:lpstr>Презентация PowerPoint</vt:lpstr>
      <vt:lpstr>Кузница педагогических кадров </vt:lpstr>
      <vt:lpstr>Кузница педагогических кадров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Comp</cp:lastModifiedBy>
  <cp:revision>99</cp:revision>
  <dcterms:modified xsi:type="dcterms:W3CDTF">2013-12-10T11:10:45Z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2323be38-5f45-4316-a105-1b69a60cb82c</vt:lpwstr>
  </property>
</Properties>
</file>