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3" r:id="rId5"/>
    <p:sldId id="285" r:id="rId6"/>
    <p:sldId id="290" r:id="rId7"/>
    <p:sldId id="260" r:id="rId8"/>
    <p:sldId id="267" r:id="rId9"/>
    <p:sldId id="268" r:id="rId10"/>
    <p:sldId id="286" r:id="rId11"/>
    <p:sldId id="287" r:id="rId12"/>
    <p:sldId id="269" r:id="rId13"/>
    <p:sldId id="289" r:id="rId14"/>
    <p:sldId id="270" r:id="rId15"/>
    <p:sldId id="273" r:id="rId16"/>
    <p:sldId id="271" r:id="rId17"/>
    <p:sldId id="272" r:id="rId18"/>
    <p:sldId id="292" r:id="rId19"/>
    <p:sldId id="291" r:id="rId20"/>
    <p:sldId id="29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A256D"/>
    <a:srgbClr val="2D2062"/>
    <a:srgbClr val="120D28"/>
    <a:srgbClr val="00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83886" autoAdjust="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E6454-E5BE-400E-8609-F0768F5A0EE5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2D0A1-D2B6-4238-B52E-62346FBAC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D0A1-D2B6-4238-B52E-62346FBAC53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7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AA12AE-6DDD-4902-8070-A9D766CF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D075019-F3A1-463E-AF67-4B611D339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15A152-39A6-46BB-9F85-2492C91F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EDF088-53E7-490A-8C59-BE6458C9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CFC834-3C37-4A07-B04B-996D3235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1FBCAB-9B13-4A4D-84FC-8C99279C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8EF5E23-C721-4033-BC7E-41BBA1F9E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55D0E8-6A88-48D5-83B2-0927451A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DD7FDC-1C49-44BF-B033-E0EC8560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969B10-32DE-4636-98A7-E9653D4F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855FABD-91AA-4B09-9202-5EA2EF448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1A32FA5-0CD3-432D-8766-7D5073EB2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71F1CD-221C-4980-A7B5-CDFD243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DD511D-6FD3-412D-92F5-4510927B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AE9D43-A68D-4C0E-8C1F-B5250111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7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19951F-2D73-4794-B38F-403181B8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708BC7-9364-4029-A23B-53EF5DD0A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ECD0F9-69B8-4263-8429-9DAAD461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958A3D-7ECB-4662-B2F2-206312A0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98FD44-8FBC-4B25-AE6A-40D138D0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553A03-03CB-4F58-9C02-EAABB93E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6C460A-58B2-4AAD-AE82-922423DC8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24D8AC-D2C4-447F-902D-F7E9DB6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DFE167-7A02-47CE-A864-87E4FE2A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BABA0A-376F-438B-9270-DBBDB28D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2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B5429E-15FA-4330-9276-FAC16102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65B0E7-98B9-42A8-B5A4-632AFDF0B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9944A5-C7FC-4A39-AF2A-C3E284975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AE023BB-9AA4-41B8-94C1-39A93292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9EEF8D-7301-413F-A626-369E3B97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4C3728-C56C-4D08-8BE0-77FBD687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0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F80E9D-E4E7-4992-AD8E-A7C35C21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EBF256-517A-4BC6-9F4C-8A89E999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E33ED13-AACA-41F8-8AB1-9A122330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BBE129F-4B39-4F79-916F-A6F19A377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D9E9DBD-9E24-461B-A6DC-995DEC4C3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C3FBB22-E7D6-4BD5-92EC-1669B631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DFC39-A1DF-46DB-BAAD-82ED318C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D48EF1F-1493-4328-93B0-FEDBBF5A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5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A26A81-C024-45A8-96EB-560E2821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1F3EF36-ECB9-48EF-AD42-9B3B6BBD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BF1087A-909F-4151-9C92-DE14F3D5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D11F95-A6AF-4587-A02F-D5FD6E84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F42863E-EAAF-4DED-9933-0260F51D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5F28D3-34E5-4D16-9937-583C34D5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2FFF81-733C-4A42-9028-39035D90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244191-61DD-42FE-9551-AA3EE938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7D46BE-59B3-41D8-AB26-BA83E71E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F6F68DE-C372-4699-B7D9-A581FEBE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49C723-613F-43F3-95D1-FF252715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21CA05-6B14-43C3-A210-5C2C5DC9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8DFAA31-45EB-452F-A062-D77D2B4E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5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4E83DF-EBF4-478C-8FF9-553A85CC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1D00FE6-19FC-4427-A46D-3BA0C4211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B0C76A2-7DB3-4A42-9399-61911F16E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2671DD-24B5-4FFD-B638-958D1B64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4F41CF-E426-4113-BBD7-60385009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A08B3D-BEB5-4A7A-87F6-D3911D46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5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B10AE-907E-407A-84A7-F0A2977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F34451-0B7E-4E5C-95E5-C19E4FB3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CA2351-F3C3-4938-AC09-E130C2CC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AA2A3-E84A-47F9-98DC-A8A6CE864EB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9C3D8A-84C1-41BA-8C12-DB7D418FC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E67130-F159-49D0-8866-7326577F3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A2F3-BE4E-4192-A083-6606C56C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4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36E0D6-CCDD-4BDC-934E-2AE6D6550A07}"/>
              </a:ext>
            </a:extLst>
          </p:cNvPr>
          <p:cNvSpPr txBox="1"/>
          <p:nvPr/>
        </p:nvSpPr>
        <p:spPr>
          <a:xfrm>
            <a:off x="777172" y="1861721"/>
            <a:ext cx="106148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Уголок памяти Великой Отечественной войны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«Ваша Победа в наших сердцах»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Номинация: городской музей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36E0D6-CCDD-4BDC-934E-2AE6D6550A07}"/>
              </a:ext>
            </a:extLst>
          </p:cNvPr>
          <p:cNvSpPr txBox="1"/>
          <p:nvPr/>
        </p:nvSpPr>
        <p:spPr>
          <a:xfrm>
            <a:off x="2675948" y="244697"/>
            <a:ext cx="6457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«Солигаличская средняя общеобразовательная школа»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Солигаличского муниципального района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Костромской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36E0D6-CCDD-4BDC-934E-2AE6D6550A07}"/>
              </a:ext>
            </a:extLst>
          </p:cNvPr>
          <p:cNvSpPr txBox="1"/>
          <p:nvPr/>
        </p:nvSpPr>
        <p:spPr>
          <a:xfrm>
            <a:off x="5551671" y="5802350"/>
            <a:ext cx="70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3593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508226" y="309849"/>
            <a:ext cx="107117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3. Эвакуационное удостоверение из блокадного Ленинграда на </a:t>
            </a: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Смирнову </a:t>
            </a:r>
            <a:r>
              <a:rPr lang="ru-RU" sz="2800" b="1" noProof="0" smtClean="0">
                <a:solidFill>
                  <a:prstClr val="white"/>
                </a:solidFill>
                <a:latin typeface="Calibri" panose="020F0502020204030204"/>
              </a:rPr>
              <a:t>Анну Александровну- уроженку Солигаличского района;</a:t>
            </a:r>
            <a:endParaRPr lang="ru-RU" sz="2800" b="1" noProof="0" dirty="0" smtClean="0">
              <a:solidFill>
                <a:prstClr val="white"/>
              </a:solidFill>
              <a:latin typeface="Calibri" panose="020F0502020204030204"/>
            </a:endParaRP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4. Карточка на промышленные товары из блокадного Ленинграда</a:t>
            </a:r>
            <a:endParaRPr lang="ru-RU" sz="2800" b="1" noProof="0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32554" r="4546" b="28658"/>
          <a:stretch/>
        </p:blipFill>
        <p:spPr>
          <a:xfrm>
            <a:off x="508226" y="1983179"/>
            <a:ext cx="8170223" cy="4690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9" t="26493" r="27436" b="24156"/>
          <a:stretch/>
        </p:blipFill>
        <p:spPr>
          <a:xfrm>
            <a:off x="8882742" y="1983179"/>
            <a:ext cx="2850079" cy="46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508226" y="309849"/>
            <a:ext cx="10988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noProof="0" dirty="0" smtClean="0">
                <a:solidFill>
                  <a:prstClr val="white"/>
                </a:solidFill>
                <a:latin typeface="Calibri" panose="020F0502020204030204"/>
              </a:rPr>
              <a:t>5. Гильза со священной Сталинградской землей, каска и боеприпасы</a:t>
            </a:r>
          </a:p>
          <a:p>
            <a:pPr lvl="0"/>
            <a:r>
              <a:rPr lang="ru-RU" sz="2800" b="1" noProof="0" dirty="0" smtClean="0">
                <a:solidFill>
                  <a:prstClr val="white"/>
                </a:solidFill>
                <a:latin typeface="Calibri" panose="020F0502020204030204"/>
              </a:rPr>
              <a:t>предоставлены поисковым отрядом «Память» из 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Волгограда</a:t>
            </a:r>
            <a:endParaRPr lang="ru-RU" sz="2800" b="1" noProof="0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P201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2" y="1470805"/>
            <a:ext cx="6526558" cy="49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42004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4"/>
          <a:stretch/>
        </p:blipFill>
        <p:spPr bwMode="auto">
          <a:xfrm>
            <a:off x="7279872" y="1467460"/>
            <a:ext cx="4717056" cy="49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A4F0CF-DE89-46D7-8EAE-5893AE4E113B}"/>
              </a:ext>
            </a:extLst>
          </p:cNvPr>
          <p:cNvSpPr txBox="1"/>
          <p:nvPr/>
        </p:nvSpPr>
        <p:spPr>
          <a:xfrm>
            <a:off x="287378" y="191034"/>
            <a:ext cx="1156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Наличие при музейном уголке поискового объединения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1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728" y="2622720"/>
            <a:ext cx="2405957" cy="40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9058986" y="2099500"/>
            <a:ext cx="246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6600"/>
                </a:solidFill>
                <a:latin typeface="Calibri" panose="020F0502020204030204"/>
              </a:rPr>
              <a:t>Достижения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175988" y="505838"/>
            <a:ext cx="112345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FF6600"/>
                </a:solidFill>
                <a:latin typeface="Calibri" panose="020F0502020204030204"/>
              </a:rPr>
              <a:t>Виды деятельности</a:t>
            </a:r>
            <a:r>
              <a:rPr lang="ru-RU" sz="2000" b="1" smtClean="0">
                <a:solidFill>
                  <a:srgbClr val="FF6600"/>
                </a:solidFill>
                <a:latin typeface="Calibri" panose="020F0502020204030204"/>
              </a:rPr>
              <a:t>: </a:t>
            </a:r>
          </a:p>
          <a:p>
            <a:pPr lvl="0"/>
            <a:r>
              <a:rPr lang="ru-RU" sz="2000" b="1" smtClean="0">
                <a:solidFill>
                  <a:schemeClr val="bg1"/>
                </a:solidFill>
                <a:latin typeface="Calibri" panose="020F0502020204030204"/>
              </a:rPr>
              <a:t>-  поисково-исследовательская, волонтёрская;</a:t>
            </a:r>
          </a:p>
          <a:p>
            <a:pPr lvl="0"/>
            <a:r>
              <a:rPr lang="ru-RU" sz="2000" b="1" smtClean="0">
                <a:solidFill>
                  <a:schemeClr val="bg1"/>
                </a:solidFill>
                <a:latin typeface="Calibri" panose="020F0502020204030204"/>
              </a:rPr>
              <a:t>- оформление выставок, создание презентаций, проведение акций;</a:t>
            </a:r>
          </a:p>
          <a:p>
            <a:pPr lvl="0"/>
            <a:r>
              <a:rPr lang="ru-RU" sz="2000" b="1" smtClean="0">
                <a:solidFill>
                  <a:schemeClr val="bg1"/>
                </a:solidFill>
                <a:latin typeface="Calibri" panose="020F0502020204030204"/>
              </a:rPr>
              <a:t>- подготовка и проведение экскурсий</a:t>
            </a:r>
          </a:p>
          <a:p>
            <a:pPr marL="342900" lvl="0" indent="-342900">
              <a:buFontTx/>
              <a:buChar char="-"/>
            </a:pPr>
            <a:endParaRPr lang="ru-RU" sz="2400" b="1" smtClean="0">
              <a:solidFill>
                <a:schemeClr val="bg1"/>
              </a:solidFill>
              <a:latin typeface="Calibri" panose="020F0502020204030204"/>
            </a:endParaRPr>
          </a:p>
          <a:p>
            <a:pPr marL="342900" lvl="0" indent="-342900">
              <a:buFontTx/>
              <a:buChar char="-"/>
            </a:pPr>
            <a:endParaRPr lang="ru-RU" sz="2400" b="1" smtClean="0">
              <a:solidFill>
                <a:schemeClr val="bg1"/>
              </a:solidFill>
              <a:latin typeface="Calibri" panose="020F0502020204030204"/>
            </a:endParaRPr>
          </a:p>
          <a:p>
            <a:pPr lvl="0"/>
            <a:r>
              <a:rPr lang="ru-RU" sz="2800" b="1" smtClean="0">
                <a:solidFill>
                  <a:srgbClr val="FF6600"/>
                </a:solidFill>
                <a:latin typeface="Calibri" panose="020F0502020204030204"/>
              </a:rPr>
              <a:t> </a:t>
            </a:r>
            <a:endParaRPr lang="ru-RU" sz="2800" b="1" dirty="0" smtClean="0">
              <a:solidFill>
                <a:srgbClr val="FF6600"/>
              </a:solidFill>
              <a:latin typeface="Calibri" panose="020F0502020204030204"/>
            </a:endParaRPr>
          </a:p>
        </p:txBody>
      </p:sp>
      <p:pic>
        <p:nvPicPr>
          <p:cNvPr id="2" name="Picture 2" descr="C:\Users\Библиотека\Desktop\Geroi-752x4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1" y="2622720"/>
            <a:ext cx="4629477" cy="31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Библиотека\Desktop\Урок Победы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98" y="2622720"/>
            <a:ext cx="4146518" cy="31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Библиотека\Desktop\7 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07" y="104573"/>
            <a:ext cx="3175637" cy="213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519443" y="587161"/>
            <a:ext cx="790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-встречи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с ветеранами Великой Отечественной войны,</a:t>
            </a:r>
          </a:p>
          <a:p>
            <a:pPr lvl="0"/>
            <a:r>
              <a:rPr lang="ru-RU" sz="2400" b="1" dirty="0">
                <a:solidFill>
                  <a:prstClr val="white"/>
                </a:solidFill>
                <a:latin typeface="Calibri" panose="020F0502020204030204"/>
              </a:rPr>
              <a:t>т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ружениками тыла и жителями </a:t>
            </a:r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блокадного Ленинграда; </a:t>
            </a:r>
            <a:endParaRPr lang="ru-RU" sz="2400" b="1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8" y="1418158"/>
            <a:ext cx="2825870" cy="2054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041"/>
          <a:stretch/>
        </p:blipFill>
        <p:spPr>
          <a:xfrm>
            <a:off x="3620940" y="1504595"/>
            <a:ext cx="2563223" cy="2054616"/>
          </a:xfrm>
          <a:prstGeom prst="rect">
            <a:avLst/>
          </a:prstGeom>
        </p:spPr>
      </p:pic>
      <p:pic>
        <p:nvPicPr>
          <p:cNvPr id="6" name="Picture 4" descr="C:\Users\Библиотека\Desktop\10 А у ветерана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04" y="112187"/>
            <a:ext cx="2720502" cy="21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168" y="2531903"/>
            <a:ext cx="1222603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smtClean="0">
              <a:solidFill>
                <a:prstClr val="white"/>
              </a:solidFill>
            </a:endParaRPr>
          </a:p>
          <a:p>
            <a:pPr lvl="0"/>
            <a:endParaRPr lang="ru-RU" b="1" smtClean="0">
              <a:solidFill>
                <a:prstClr val="white"/>
              </a:solidFill>
            </a:endParaRPr>
          </a:p>
          <a:p>
            <a:pPr lvl="0"/>
            <a:endParaRPr lang="ru-RU" sz="2400" b="1">
              <a:solidFill>
                <a:prstClr val="white"/>
              </a:solidFill>
            </a:endParaRPr>
          </a:p>
          <a:p>
            <a:pPr lvl="0"/>
            <a:r>
              <a:rPr lang="ru-RU" sz="2400" b="1" smtClean="0">
                <a:solidFill>
                  <a:prstClr val="white"/>
                </a:solidFill>
              </a:rPr>
              <a:t>-  оформление стендов;</a:t>
            </a:r>
            <a:endParaRPr lang="ru-RU" sz="2400" b="1">
              <a:solidFill>
                <a:prstClr val="white"/>
              </a:solidFill>
            </a:endParaRPr>
          </a:p>
          <a:p>
            <a:pPr lvl="0"/>
            <a:r>
              <a:rPr lang="ru-RU" b="1" smtClean="0">
                <a:solidFill>
                  <a:prstClr val="white"/>
                </a:solidFill>
              </a:rPr>
              <a:t> 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r="11883" b="9420"/>
          <a:stretch/>
        </p:blipFill>
        <p:spPr>
          <a:xfrm>
            <a:off x="423168" y="4124528"/>
            <a:ext cx="4722764" cy="2537528"/>
          </a:xfrm>
          <a:prstGeom prst="rect">
            <a:avLst/>
          </a:prstGeom>
        </p:spPr>
      </p:pic>
      <p:pic>
        <p:nvPicPr>
          <p:cNvPr id="8" name="Picture 2" descr="C:\Users\Библиотека\Desktop\DSCN67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98" y="3599234"/>
            <a:ext cx="4896740" cy="32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16097" y="2445465"/>
            <a:ext cx="45403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mtClean="0">
              <a:solidFill>
                <a:prstClr val="white"/>
              </a:solidFill>
            </a:endParaRPr>
          </a:p>
          <a:p>
            <a:r>
              <a:rPr lang="ru-RU" sz="2400" b="1" smtClean="0">
                <a:solidFill>
                  <a:prstClr val="white"/>
                </a:solidFill>
              </a:rPr>
              <a:t>-  реставрация и обновление стендов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292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333705" y="882352"/>
            <a:ext cx="99960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Calibri" panose="020F0502020204030204"/>
              </a:rPr>
              <a:t>Методы подготовки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/>
              </a:rPr>
              <a:t>экскурсоводов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показ, рассказ,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беседа.</a:t>
            </a:r>
            <a:endParaRPr lang="ru-RU" sz="2400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lvl="0" algn="just"/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К 70-летию Победы ученики из поискового объединения собирали </a:t>
            </a:r>
          </a:p>
          <a:p>
            <a:pPr lvl="0" algn="just"/>
            <a:r>
              <a:rPr lang="ru-RU" sz="2400" b="1" dirty="0">
                <a:solidFill>
                  <a:prstClr val="white"/>
                </a:solidFill>
                <a:latin typeface="Calibri" panose="020F0502020204030204"/>
              </a:rPr>
              <a:t>м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атериалы об улицах г. Солигалича, названных в честь героев-земляков,</a:t>
            </a:r>
          </a:p>
          <a:p>
            <a:pPr lvl="0" algn="just"/>
            <a:r>
              <a:rPr lang="ru-RU" sz="2400" b="1" dirty="0">
                <a:solidFill>
                  <a:prstClr val="white"/>
                </a:solidFill>
                <a:latin typeface="Calibri" panose="020F0502020204030204"/>
              </a:rPr>
              <a:t>у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частников Великой Отечественной войны. По собранным материалам</a:t>
            </a:r>
          </a:p>
          <a:p>
            <a:pPr lvl="0" algn="just"/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проводятся интерактивные экскурсии: «Наши улицы – наши герои»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A4F0CF-DE89-46D7-8EAE-5893AE4E113B}"/>
              </a:ext>
            </a:extLst>
          </p:cNvPr>
          <p:cNvSpPr txBox="1"/>
          <p:nvPr/>
        </p:nvSpPr>
        <p:spPr>
          <a:xfrm>
            <a:off x="1727586" y="210416"/>
            <a:ext cx="838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Организация экскурсионной работы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P3100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9" y="2821345"/>
            <a:ext cx="5662961" cy="39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213036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66" y="2821344"/>
            <a:ext cx="5848454" cy="391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298079" y="336087"/>
            <a:ext cx="100977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В 2019 году проведена экскурсия по улице В.А. </a:t>
            </a:r>
            <a:r>
              <a:rPr lang="ru-RU" sz="2400" b="1" err="1" smtClean="0">
                <a:solidFill>
                  <a:prstClr val="white"/>
                </a:solidFill>
                <a:latin typeface="Calibri" panose="020F0502020204030204"/>
              </a:rPr>
              <a:t>Серогодского</a:t>
            </a:r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 –</a:t>
            </a:r>
          </a:p>
          <a:p>
            <a:pPr lvl="0"/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 Героя Советского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Союза к 100-летию со дня его рождения.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В проведении экскурсии принимал участие житель улицы </a:t>
            </a:r>
            <a:r>
              <a:rPr lang="ru-RU" sz="2400" b="1" dirty="0" err="1" smtClean="0">
                <a:solidFill>
                  <a:prstClr val="white"/>
                </a:solidFill>
                <a:latin typeface="Calibri" panose="020F0502020204030204"/>
              </a:rPr>
              <a:t>Головенин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 Н.Н.</a:t>
            </a:r>
          </a:p>
          <a:p>
            <a:pPr lvl="0"/>
            <a:endParaRPr lang="ru-RU" sz="2800" b="1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194" name="Picture 2" descr="P201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43" y="2355608"/>
            <a:ext cx="6392850" cy="43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Изображение">
            <a:extLst>
              <a:ext uri="{FF2B5EF4-FFF2-40B4-BE49-F238E27FC236}">
                <a16:creationId xmlns="" xmlns:a16="http://schemas.microsoft.com/office/drawing/2014/main" id="{346743CC-5B07-4874-BD78-0473CB25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2" y="2355608"/>
            <a:ext cx="3822659" cy="42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A4F0CF-DE89-46D7-8EAE-5893AE4E113B}"/>
              </a:ext>
            </a:extLst>
          </p:cNvPr>
          <p:cNvSpPr txBox="1"/>
          <p:nvPr/>
        </p:nvSpPr>
        <p:spPr>
          <a:xfrm>
            <a:off x="461975" y="263243"/>
            <a:ext cx="1106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Перечень мероприятий: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270275" y="909574"/>
            <a:ext cx="1162850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6600"/>
                </a:solidFill>
                <a:latin typeface="Calibri" panose="020F0502020204030204"/>
              </a:rPr>
              <a:t>1. Лекции-обзоры по выставкам:</a:t>
            </a: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- к 70-летию Победы в Великой Отечественной войне (2015 год)</a:t>
            </a: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- к 75-летию Ярославской коммунистической дивизии (2016 год)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- </a:t>
            </a:r>
            <a:r>
              <a:rPr lang="ru-RU" sz="2800" b="1" dirty="0" smtClean="0">
                <a:solidFill>
                  <a:prstClr val="white"/>
                </a:solidFill>
              </a:rPr>
              <a:t>к </a:t>
            </a:r>
            <a:r>
              <a:rPr lang="ru-RU" sz="2800" b="1" dirty="0">
                <a:solidFill>
                  <a:prstClr val="white"/>
                </a:solidFill>
              </a:rPr>
              <a:t>75-летию </a:t>
            </a:r>
            <a:r>
              <a:rPr lang="ru-RU" sz="2800" b="1" dirty="0" smtClean="0">
                <a:solidFill>
                  <a:prstClr val="white"/>
                </a:solidFill>
              </a:rPr>
              <a:t>окончания Сталинградской </a:t>
            </a:r>
            <a:r>
              <a:rPr lang="ru-RU" sz="2800" b="1" dirty="0">
                <a:solidFill>
                  <a:prstClr val="white"/>
                </a:solidFill>
              </a:rPr>
              <a:t>битвы (2018 год</a:t>
            </a:r>
            <a:r>
              <a:rPr lang="ru-RU" sz="2800" b="1" dirty="0" smtClean="0">
                <a:solidFill>
                  <a:prstClr val="white"/>
                </a:solidFill>
              </a:rPr>
              <a:t>)</a:t>
            </a:r>
          </a:p>
          <a:p>
            <a:r>
              <a:rPr lang="ru-RU" sz="2800" b="1" dirty="0" smtClean="0">
                <a:solidFill>
                  <a:prstClr val="white"/>
                </a:solidFill>
              </a:rPr>
              <a:t>- к 100-летию со дня рождения Героя Советского </a:t>
            </a:r>
          </a:p>
          <a:p>
            <a:r>
              <a:rPr lang="ru-RU" sz="2800" b="1" dirty="0" smtClean="0">
                <a:solidFill>
                  <a:prstClr val="white"/>
                </a:solidFill>
              </a:rPr>
              <a:t>Союза В.А. </a:t>
            </a:r>
            <a:r>
              <a:rPr lang="ru-RU" sz="2800" b="1" dirty="0" err="1" smtClean="0">
                <a:solidFill>
                  <a:prstClr val="white"/>
                </a:solidFill>
              </a:rPr>
              <a:t>Серогодского</a:t>
            </a:r>
            <a:r>
              <a:rPr lang="ru-RU" sz="2800" b="1" dirty="0" smtClean="0">
                <a:solidFill>
                  <a:prstClr val="white"/>
                </a:solidFill>
              </a:rPr>
              <a:t> (2019 год)</a:t>
            </a:r>
          </a:p>
          <a:p>
            <a:r>
              <a:rPr lang="ru-RU" sz="2800" b="1" dirty="0" smtClean="0">
                <a:solidFill>
                  <a:prstClr val="white"/>
                </a:solidFill>
              </a:rPr>
              <a:t>- к 100-летию со дня рождения Героя Советского Союза</a:t>
            </a:r>
          </a:p>
          <a:p>
            <a:r>
              <a:rPr lang="ru-RU" sz="2800" b="1" dirty="0" smtClean="0">
                <a:solidFill>
                  <a:prstClr val="white"/>
                </a:solidFill>
              </a:rPr>
              <a:t>А.П. Дудина (2019 год)</a:t>
            </a:r>
          </a:p>
          <a:p>
            <a:r>
              <a:rPr lang="ru-RU" sz="2800" b="1" dirty="0" smtClean="0">
                <a:solidFill>
                  <a:prstClr val="white"/>
                </a:solidFill>
              </a:rPr>
              <a:t>- Мероприятие к 100-летию Солигаличской средней школы </a:t>
            </a:r>
          </a:p>
          <a:p>
            <a:r>
              <a:rPr lang="ru-RU" sz="2800" b="1" dirty="0" smtClean="0">
                <a:solidFill>
                  <a:prstClr val="white"/>
                </a:solidFill>
              </a:rPr>
              <a:t>  «Четыре военных года в жизни школы» (2019 г.)</a:t>
            </a:r>
          </a:p>
          <a:p>
            <a:r>
              <a:rPr lang="ru-RU" sz="2800" b="1" dirty="0">
                <a:solidFill>
                  <a:srgbClr val="FF6600"/>
                </a:solidFill>
              </a:rPr>
              <a:t>2</a:t>
            </a:r>
            <a:r>
              <a:rPr lang="ru-RU" sz="2800" b="1" dirty="0" smtClean="0">
                <a:solidFill>
                  <a:srgbClr val="FF6600"/>
                </a:solidFill>
              </a:rPr>
              <a:t>. Выступления</a:t>
            </a:r>
            <a:r>
              <a:rPr lang="ru-RU" sz="2800" b="1" dirty="0" smtClean="0">
                <a:solidFill>
                  <a:prstClr val="white"/>
                </a:solidFill>
              </a:rPr>
              <a:t> по распространению опыта и проведению мероприятий </a:t>
            </a:r>
          </a:p>
          <a:p>
            <a:r>
              <a:rPr lang="ru-RU" sz="2800" b="1" dirty="0">
                <a:solidFill>
                  <a:prstClr val="white"/>
                </a:solidFill>
              </a:rPr>
              <a:t>п</a:t>
            </a:r>
            <a:r>
              <a:rPr lang="ru-RU" sz="2800" b="1" dirty="0" smtClean="0">
                <a:solidFill>
                  <a:prstClr val="white"/>
                </a:solidFill>
              </a:rPr>
              <a:t>атриотической направленности на районных методических </a:t>
            </a:r>
          </a:p>
          <a:p>
            <a:r>
              <a:rPr lang="ru-RU" sz="2800" b="1" dirty="0">
                <a:solidFill>
                  <a:prstClr val="white"/>
                </a:solidFill>
              </a:rPr>
              <a:t>о</a:t>
            </a:r>
            <a:r>
              <a:rPr lang="ru-RU" sz="2800" b="1" dirty="0" smtClean="0">
                <a:solidFill>
                  <a:prstClr val="white"/>
                </a:solidFill>
              </a:rPr>
              <a:t>бъединениях учителей и районных конференциях (2014-2020 гг.)</a:t>
            </a:r>
          </a:p>
          <a:p>
            <a:endParaRPr lang="ru-RU" sz="2800" b="1" dirty="0">
              <a:solidFill>
                <a:prstClr val="white"/>
              </a:solidFill>
            </a:endParaRPr>
          </a:p>
          <a:p>
            <a:pPr lvl="0"/>
            <a:endParaRPr lang="ru-RU" sz="2800" b="1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13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333705" y="585469"/>
            <a:ext cx="114708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В </a:t>
            </a:r>
            <a:r>
              <a:rPr lang="ru-RU" sz="2800" b="1" smtClean="0">
                <a:solidFill>
                  <a:prstClr val="white"/>
                </a:solidFill>
                <a:latin typeface="Calibri" panose="020F0502020204030204"/>
              </a:rPr>
              <a:t>мероприятиях  школьного-музейного уголка с 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интересом </a:t>
            </a:r>
            <a:r>
              <a:rPr lang="ru-RU" sz="2800" b="1" smtClean="0">
                <a:solidFill>
                  <a:prstClr val="white"/>
                </a:solidFill>
                <a:latin typeface="Calibri" panose="020F0502020204030204"/>
              </a:rPr>
              <a:t>принимают </a:t>
            </a:r>
          </a:p>
          <a:p>
            <a:pPr lvl="0"/>
            <a:r>
              <a:rPr lang="ru-RU" sz="2800" b="1" smtClean="0">
                <a:solidFill>
                  <a:prstClr val="white"/>
                </a:solidFill>
                <a:latin typeface="Calibri" panose="020F0502020204030204"/>
              </a:rPr>
              <a:t>участие не только ученики 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и учителя</a:t>
            </a:r>
            <a:r>
              <a:rPr lang="ru-RU" sz="2800" b="1" smtClean="0">
                <a:solidFill>
                  <a:prstClr val="white"/>
                </a:solidFill>
                <a:latin typeface="Calibri" panose="020F0502020204030204"/>
              </a:rPr>
              <a:t>,  население района, но и</a:t>
            </a:r>
          </a:p>
          <a:p>
            <a:pPr lvl="0"/>
            <a:r>
              <a:rPr lang="ru-RU" sz="2800" b="1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гости школы</a:t>
            </a:r>
          </a:p>
        </p:txBody>
      </p:sp>
      <p:pic>
        <p:nvPicPr>
          <p:cNvPr id="9218" name="Picture 2" descr="PC10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22" y="2130001"/>
            <a:ext cx="5463899" cy="41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8" y="2130001"/>
            <a:ext cx="6157147" cy="41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98114" y="2743199"/>
            <a:ext cx="3485322" cy="194807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Взаимодействие с местными объектами военного, культурного и исторического значения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6566" y="1327742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Духовно-просветительский центр «</a:t>
            </a:r>
            <a:r>
              <a:rPr lang="ru-RU" sz="2000" b="1" dirty="0" err="1" smtClean="0">
                <a:solidFill>
                  <a:schemeClr val="bg1"/>
                </a:solidFill>
              </a:rPr>
              <a:t>Солоница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8114" y="470251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Детско-ветеранская организация «Победа»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99662" y="1327742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МУК «Районная библиотека им. А.С. Пушкина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99662" y="4058664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Солигаличский краеведческий музей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им. Г.И. </a:t>
            </a:r>
            <a:r>
              <a:rPr lang="ru-RU" sz="2000" b="1" dirty="0" err="1" smtClean="0">
                <a:solidFill>
                  <a:schemeClr val="bg1"/>
                </a:solidFill>
              </a:rPr>
              <a:t>Невельского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566" y="4073666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Сельские музеи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0" name="Соединительная линия уступом 19"/>
          <p:cNvCxnSpPr>
            <a:stCxn id="3" idx="3"/>
            <a:endCxn id="12" idx="1"/>
          </p:cNvCxnSpPr>
          <p:nvPr/>
        </p:nvCxnSpPr>
        <p:spPr>
          <a:xfrm flipV="1">
            <a:off x="7783436" y="2228890"/>
            <a:ext cx="616226" cy="1488344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3" idx="3"/>
            <a:endCxn id="13" idx="1"/>
          </p:cNvCxnSpPr>
          <p:nvPr/>
        </p:nvCxnSpPr>
        <p:spPr>
          <a:xfrm>
            <a:off x="7783436" y="3717234"/>
            <a:ext cx="616226" cy="1242578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3" idx="1"/>
            <a:endCxn id="10" idx="3"/>
          </p:cNvCxnSpPr>
          <p:nvPr/>
        </p:nvCxnSpPr>
        <p:spPr>
          <a:xfrm rot="10800000">
            <a:off x="3681888" y="2228890"/>
            <a:ext cx="616226" cy="1488344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Соединительная линия уступом 2051"/>
          <p:cNvCxnSpPr>
            <a:stCxn id="3" idx="1"/>
            <a:endCxn id="15" idx="3"/>
          </p:cNvCxnSpPr>
          <p:nvPr/>
        </p:nvCxnSpPr>
        <p:spPr>
          <a:xfrm rot="10800000" flipV="1">
            <a:off x="3681888" y="3717234"/>
            <a:ext cx="616226" cy="1257580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>
            <a:stCxn id="3" idx="0"/>
            <a:endCxn id="11" idx="2"/>
          </p:cNvCxnSpPr>
          <p:nvPr/>
        </p:nvCxnSpPr>
        <p:spPr>
          <a:xfrm flipV="1">
            <a:off x="6040775" y="2272546"/>
            <a:ext cx="0" cy="47065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4240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35" y="132520"/>
            <a:ext cx="3711265" cy="33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Библиотека\Desktop\0028-016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60" y="132519"/>
            <a:ext cx="4799989" cy="33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иблиотека\Desktop\Совега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62" y="3594699"/>
            <a:ext cx="4588847" cy="31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Библиотека\Desktop\11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27" y="3595985"/>
            <a:ext cx="5098922" cy="31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698232" y="638428"/>
            <a:ext cx="4071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Положение 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школьном </a:t>
            </a:r>
          </a:p>
          <a:p>
            <a:pPr lvl="0" algn="ctr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музейном уголке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98" y="496111"/>
            <a:ext cx="4981014" cy="61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98114" y="2463239"/>
            <a:ext cx="3485322" cy="194807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Активные участники деятельности музейного уголка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035" y="2245840"/>
            <a:ext cx="3666419" cy="23614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Экскурсионная группа:</a:t>
            </a: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Алешенкова</a:t>
            </a:r>
            <a:r>
              <a:rPr lang="ru-RU" sz="2000" b="1" dirty="0" smtClean="0">
                <a:solidFill>
                  <a:schemeClr val="bg1"/>
                </a:solidFill>
              </a:rPr>
              <a:t> Алена (</a:t>
            </a:r>
            <a:r>
              <a:rPr lang="ru-RU" sz="2000" b="1" dirty="0" err="1">
                <a:solidFill>
                  <a:schemeClr val="bg1"/>
                </a:solidFill>
              </a:rPr>
              <a:t>в</a:t>
            </a:r>
            <a:r>
              <a:rPr lang="ru-RU" sz="2000" b="1" dirty="0" err="1" smtClean="0">
                <a:solidFill>
                  <a:schemeClr val="bg1"/>
                </a:solidFill>
              </a:rPr>
              <a:t>ып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Никонорова</a:t>
            </a:r>
            <a:r>
              <a:rPr lang="ru-RU" sz="2000" b="1" dirty="0" smtClean="0">
                <a:solidFill>
                  <a:schemeClr val="bg1"/>
                </a:solidFill>
              </a:rPr>
              <a:t> Екатерина (выпускница)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Соколова Юлия (11 </a:t>
            </a:r>
            <a:r>
              <a:rPr lang="ru-RU" sz="2000" b="1" dirty="0" err="1" smtClean="0">
                <a:solidFill>
                  <a:schemeClr val="bg1"/>
                </a:solidFill>
              </a:rPr>
              <a:t>кл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Васильев Иван (11 </a:t>
            </a:r>
            <a:r>
              <a:rPr lang="ru-RU" sz="2000" b="1" dirty="0" err="1" smtClean="0">
                <a:solidFill>
                  <a:schemeClr val="bg1"/>
                </a:solidFill>
              </a:rPr>
              <a:t>кл</a:t>
            </a:r>
            <a:r>
              <a:rPr lang="ru-RU" sz="2000" b="1" dirty="0">
                <a:solidFill>
                  <a:schemeClr val="bg1"/>
                </a:solidFill>
              </a:rPr>
              <a:t>)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8114" y="304597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Совет музейного уголка: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-     </a:t>
            </a:r>
            <a:r>
              <a:rPr lang="ru-RU" sz="2000" b="1" dirty="0" err="1" smtClean="0">
                <a:solidFill>
                  <a:schemeClr val="bg1"/>
                </a:solidFill>
              </a:rPr>
              <a:t>Крыгина</a:t>
            </a:r>
            <a:r>
              <a:rPr lang="ru-RU" sz="2000" b="1" dirty="0" smtClean="0">
                <a:solidFill>
                  <a:schemeClr val="bg1"/>
                </a:solidFill>
              </a:rPr>
              <a:t> Елизавета (9А)</a:t>
            </a: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Мищенок</a:t>
            </a:r>
            <a:r>
              <a:rPr lang="ru-RU" sz="2000" b="1" dirty="0" smtClean="0">
                <a:solidFill>
                  <a:schemeClr val="bg1"/>
                </a:solidFill>
              </a:rPr>
              <a:t> Оксана (9А)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Реброва Анна (9А)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Реброва Мария (9А)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03096" y="2256568"/>
            <a:ext cx="3790121" cy="236141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Поисковая группа: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Кудрявцева Валентина (8В)</a:t>
            </a: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Начиналов</a:t>
            </a:r>
            <a:r>
              <a:rPr lang="ru-RU" sz="2000" b="1" dirty="0" smtClean="0">
                <a:solidFill>
                  <a:schemeClr val="bg1"/>
                </a:solidFill>
              </a:rPr>
              <a:t> Вячеслав (11кл)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Евсеенко Антонина (9В)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Перова Валерия (7Б)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8114" y="4767656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Оформительская группа:</a:t>
            </a: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Пышкина</a:t>
            </a:r>
            <a:r>
              <a:rPr lang="ru-RU" sz="2000" b="1" dirty="0" smtClean="0">
                <a:solidFill>
                  <a:schemeClr val="bg1"/>
                </a:solidFill>
              </a:rPr>
              <a:t> Ксения (8Б)</a:t>
            </a: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Блохичев</a:t>
            </a:r>
            <a:r>
              <a:rPr lang="ru-RU" sz="2000" b="1" dirty="0" smtClean="0">
                <a:solidFill>
                  <a:schemeClr val="bg1"/>
                </a:solidFill>
              </a:rPr>
              <a:t> Данила (5А)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Веселов Захар (5Б)</a:t>
            </a:r>
          </a:p>
        </p:txBody>
      </p:sp>
      <p:cxnSp>
        <p:nvCxnSpPr>
          <p:cNvPr id="20" name="Соединительная линия уступом 19"/>
          <p:cNvCxnSpPr>
            <a:stCxn id="3" idx="3"/>
            <a:endCxn id="12" idx="1"/>
          </p:cNvCxnSpPr>
          <p:nvPr/>
        </p:nvCxnSpPr>
        <p:spPr>
          <a:xfrm>
            <a:off x="7783436" y="3437274"/>
            <a:ext cx="419660" cy="12700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3" idx="1"/>
            <a:endCxn id="10" idx="3"/>
          </p:cNvCxnSpPr>
          <p:nvPr/>
        </p:nvCxnSpPr>
        <p:spPr>
          <a:xfrm rot="10800000">
            <a:off x="3878454" y="3426546"/>
            <a:ext cx="419660" cy="10728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>
            <a:stCxn id="3" idx="0"/>
            <a:endCxn id="11" idx="2"/>
          </p:cNvCxnSpPr>
          <p:nvPr/>
        </p:nvCxnSpPr>
        <p:spPr>
          <a:xfrm flipV="1">
            <a:off x="6040775" y="2106892"/>
            <a:ext cx="0" cy="3563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 стрелкой 2050"/>
          <p:cNvCxnSpPr>
            <a:stCxn id="3" idx="2"/>
            <a:endCxn id="13" idx="0"/>
          </p:cNvCxnSpPr>
          <p:nvPr/>
        </p:nvCxnSpPr>
        <p:spPr>
          <a:xfrm>
            <a:off x="6040775" y="4411309"/>
            <a:ext cx="0" cy="3563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3689" r="7990" b="12889"/>
          <a:stretch/>
        </p:blipFill>
        <p:spPr>
          <a:xfrm>
            <a:off x="6352032" y="5992"/>
            <a:ext cx="5839968" cy="6852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296782" y="759081"/>
            <a:ext cx="593777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prstClr val="white"/>
                </a:solidFill>
              </a:rPr>
              <a:t>Кострова Светлана Николаевна</a:t>
            </a:r>
          </a:p>
          <a:p>
            <a:pPr lvl="0"/>
            <a:endParaRPr lang="ru-RU" sz="2400" b="1" smtClean="0">
              <a:solidFill>
                <a:prstClr val="white"/>
              </a:solidFill>
              <a:latin typeface="Calibri" panose="020F0502020204030204"/>
            </a:endParaRPr>
          </a:p>
          <a:p>
            <a:pPr lvl="0"/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Заведующий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Информационно-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библиотечным центром </a:t>
            </a:r>
          </a:p>
          <a:p>
            <a:pPr lvl="0"/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МКОУ «Солигаличская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СОШ» - с 2014 года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lvl="0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Дата рождения: 01.09.1971 г.</a:t>
            </a:r>
          </a:p>
          <a:p>
            <a:pPr lvl="0"/>
            <a:endParaRPr lang="ru-RU" sz="2400" b="1" smtClean="0">
              <a:solidFill>
                <a:prstClr val="white"/>
              </a:solidFill>
              <a:latin typeface="Calibri" panose="020F0502020204030204"/>
            </a:endParaRPr>
          </a:p>
          <a:p>
            <a:pPr lvl="0"/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В 1990 году закончила Галичское </a:t>
            </a:r>
          </a:p>
          <a:p>
            <a:pPr lvl="0"/>
            <a:r>
              <a:rPr lang="ru-RU" sz="2400" b="1">
                <a:solidFill>
                  <a:prstClr val="white"/>
                </a:solidFill>
                <a:latin typeface="Calibri" panose="020F0502020204030204"/>
              </a:rPr>
              <a:t>п</a:t>
            </a:r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едагогическое училище. Специальность:</a:t>
            </a:r>
          </a:p>
          <a:p>
            <a:pPr lvl="0"/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 учитель начальных классов. С 1990 г. по</a:t>
            </a:r>
          </a:p>
          <a:p>
            <a:pPr lvl="0"/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2006г -  заведующий Верхнеберезовецкой </a:t>
            </a:r>
          </a:p>
          <a:p>
            <a:pPr lvl="0"/>
            <a:r>
              <a:rPr lang="ru-RU" sz="2400" b="1">
                <a:solidFill>
                  <a:prstClr val="white"/>
                </a:solidFill>
                <a:latin typeface="Calibri" panose="020F0502020204030204"/>
              </a:rPr>
              <a:t>н</a:t>
            </a:r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ачальной школы Солигаличского района.</a:t>
            </a:r>
            <a:endParaRPr lang="ru-RU" sz="2400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lvl="0"/>
            <a:r>
              <a:rPr lang="ru-RU" sz="2400" b="1" smtClean="0">
                <a:solidFill>
                  <a:prstClr val="white"/>
                </a:solidFill>
                <a:latin typeface="Calibri" panose="020F0502020204030204"/>
              </a:rPr>
              <a:t>Увлечение: краеведение</a:t>
            </a:r>
            <a:endParaRPr lang="ru-RU" sz="2400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lvl="0"/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397073" y="794707"/>
            <a:ext cx="1165184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noProof="0" dirty="0" smtClean="0">
                <a:solidFill>
                  <a:srgbClr val="FF6600"/>
                </a:solidFill>
                <a:latin typeface="Calibri" panose="020F0502020204030204"/>
              </a:rPr>
              <a:t>Дата создания: </a:t>
            </a:r>
            <a:r>
              <a:rPr lang="ru-RU" sz="2800" b="1" noProof="0" dirty="0" smtClean="0">
                <a:solidFill>
                  <a:prstClr val="white"/>
                </a:solidFill>
                <a:latin typeface="Calibri" panose="020F0502020204030204"/>
              </a:rPr>
              <a:t>октябрь 2014 года</a:t>
            </a:r>
          </a:p>
          <a:p>
            <a:pPr lvl="0"/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Этапы деятельности:</a:t>
            </a:r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2014 г. – в школьной библиотеке создается поисково-исследовательское </a:t>
            </a: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объединение; ведется сбор информации и экспонатов, оформляются </a:t>
            </a:r>
          </a:p>
          <a:p>
            <a:pPr lvl="0"/>
            <a:r>
              <a:rPr lang="ru-RU" sz="2800" b="1" dirty="0">
                <a:solidFill>
                  <a:prstClr val="white"/>
                </a:solidFill>
                <a:latin typeface="Calibri" panose="020F0502020204030204"/>
              </a:rPr>
              <a:t>п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ервые выставки;</a:t>
            </a: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2015 г. – оформляются выставки, посвященные 70-летию Победы </a:t>
            </a:r>
          </a:p>
          <a:p>
            <a:pPr lvl="0"/>
            <a:r>
              <a:rPr lang="ru-RU" sz="2800" b="1" dirty="0">
                <a:solidFill>
                  <a:prstClr val="white"/>
                </a:solidFill>
                <a:latin typeface="Calibri" panose="020F0502020204030204"/>
              </a:rPr>
              <a:t>в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 Великой Отечественной войне; налаживаются контакты с краеведами;</a:t>
            </a: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2016 г. – развивается научно-исследовательская деятельность; </a:t>
            </a:r>
          </a:p>
          <a:p>
            <a:pPr lvl="0"/>
            <a:r>
              <a:rPr lang="ru-RU" sz="2800" b="1" dirty="0">
                <a:solidFill>
                  <a:prstClr val="white"/>
                </a:solidFill>
                <a:latin typeface="Calibri" panose="020F0502020204030204"/>
              </a:rPr>
              <a:t>п</a:t>
            </a:r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ополняется численность экспонатов музейного уголка;</a:t>
            </a: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2017 г. – вводится экскурсионная деятельность;</a:t>
            </a:r>
          </a:p>
          <a:p>
            <a:pPr lvl="0"/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2018-2020 гг. – систематически проходят выставки, посвященные</a:t>
            </a:r>
          </a:p>
          <a:p>
            <a:pPr lvl="0"/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памятным 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датам Великой Отечественной войны</a:t>
            </a:r>
          </a:p>
          <a:p>
            <a:pPr lvl="0"/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Достижения: </a:t>
            </a:r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материалы музейного уголка используются во всех</a:t>
            </a:r>
          </a:p>
          <a:p>
            <a:pPr lvl="0"/>
            <a:r>
              <a:rPr lang="ru-RU" sz="2800" b="1" dirty="0">
                <a:solidFill>
                  <a:prstClr val="white"/>
                </a:solidFill>
                <a:latin typeface="Calibri" panose="020F0502020204030204"/>
              </a:rPr>
              <a:t>ш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кольных мероприятиях патриотической направленности</a:t>
            </a:r>
            <a:endParaRPr kumimoji="0" lang="ru-RU" sz="2800" b="1" i="0" u="none" strike="noStrike" kern="1200" cap="none" spc="0" normalizeH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A4F0CF-DE89-46D7-8EAE-5893AE4E113B}"/>
              </a:ext>
            </a:extLst>
          </p:cNvPr>
          <p:cNvSpPr txBox="1"/>
          <p:nvPr/>
        </p:nvSpPr>
        <p:spPr>
          <a:xfrm>
            <a:off x="2223971" y="246041"/>
            <a:ext cx="735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Краткая история музейного уголка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опия Sc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56" y="1033778"/>
            <a:ext cx="3921731" cy="57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18" y="1033778"/>
            <a:ext cx="4231273" cy="5707490"/>
          </a:xfrm>
          <a:prstGeom prst="rect">
            <a:avLst/>
          </a:prstGeom>
        </p:spPr>
      </p:pic>
      <p:pic>
        <p:nvPicPr>
          <p:cNvPr id="1026" name="Picture 2" descr="Изображение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" y="1033778"/>
            <a:ext cx="4042441" cy="57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442928" y="262347"/>
            <a:ext cx="212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noProof="0" dirty="0" smtClean="0">
                <a:solidFill>
                  <a:srgbClr val="FF6600"/>
                </a:solidFill>
                <a:latin typeface="Calibri" panose="020F0502020204030204"/>
              </a:rPr>
              <a:t>Достижения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31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98114" y="2837615"/>
            <a:ext cx="3485322" cy="139810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Направления деятельности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6566" y="1327742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Участие в учебно-воспитательном процессе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8114" y="470251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Поисково-исследовательское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99662" y="1327742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Выставочное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99662" y="4058664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Просветительское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67200" y="4800789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Издательское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566" y="4073666"/>
            <a:ext cx="3485322" cy="18022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Встречи с интересными людьми, тружениками тыла, ветеранами ВОВ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040775" y="2240492"/>
            <a:ext cx="0" cy="56506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>
            <a:off x="6040775" y="4235720"/>
            <a:ext cx="0" cy="4688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3" idx="3"/>
            <a:endCxn id="12" idx="1"/>
          </p:cNvCxnSpPr>
          <p:nvPr/>
        </p:nvCxnSpPr>
        <p:spPr>
          <a:xfrm flipV="1">
            <a:off x="7783436" y="2228890"/>
            <a:ext cx="616226" cy="1307778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3" idx="3"/>
            <a:endCxn id="13" idx="1"/>
          </p:cNvCxnSpPr>
          <p:nvPr/>
        </p:nvCxnSpPr>
        <p:spPr>
          <a:xfrm>
            <a:off x="7783436" y="3536668"/>
            <a:ext cx="616226" cy="1423144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3" idx="1"/>
            <a:endCxn id="10" idx="3"/>
          </p:cNvCxnSpPr>
          <p:nvPr/>
        </p:nvCxnSpPr>
        <p:spPr>
          <a:xfrm rot="10800000">
            <a:off x="3681888" y="2228890"/>
            <a:ext cx="616226" cy="1307778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Соединительная линия уступом 2051"/>
          <p:cNvCxnSpPr>
            <a:stCxn id="3" idx="1"/>
            <a:endCxn id="15" idx="3"/>
          </p:cNvCxnSpPr>
          <p:nvPr/>
        </p:nvCxnSpPr>
        <p:spPr>
          <a:xfrm rot="10800000" flipV="1">
            <a:off x="3681888" y="3536668"/>
            <a:ext cx="616226" cy="1438146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3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4140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3482025"/>
            <a:ext cx="4545330" cy="328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2010004">
            <a:extLst>
              <a:ext uri="{FF2B5EF4-FFF2-40B4-BE49-F238E27FC236}">
                <a16:creationId xmlns="" xmlns:a16="http://schemas.microsoft.com/office/drawing/2014/main" id="{EC0F5B8A-DD97-4554-9928-6E6F4CDA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36" y="3482026"/>
            <a:ext cx="4559081" cy="328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G_8711">
            <a:extLst>
              <a:ext uri="{FF2B5EF4-FFF2-40B4-BE49-F238E27FC236}">
                <a16:creationId xmlns="" xmlns:a16="http://schemas.microsoft.com/office/drawing/2014/main" id="{ADE269CC-DA0D-47AB-8053-E2168343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01" y="120017"/>
            <a:ext cx="4629452" cy="32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G_3945">
            <a:extLst>
              <a:ext uri="{FF2B5EF4-FFF2-40B4-BE49-F238E27FC236}">
                <a16:creationId xmlns="" xmlns:a16="http://schemas.microsoft.com/office/drawing/2014/main" id="{B601F015-059F-4705-B453-BBA88160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60" y="117216"/>
            <a:ext cx="4465983" cy="32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A4F0CF-DE89-46D7-8EAE-5893AE4E113B}"/>
              </a:ext>
            </a:extLst>
          </p:cNvPr>
          <p:cNvSpPr txBox="1"/>
          <p:nvPr/>
        </p:nvSpPr>
        <p:spPr>
          <a:xfrm>
            <a:off x="3829318" y="222291"/>
            <a:ext cx="453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Музейные экспонаты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769484" y="844238"/>
            <a:ext cx="1039149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noProof="0" dirty="0" smtClean="0">
                <a:solidFill>
                  <a:srgbClr val="FF6600"/>
                </a:solidFill>
                <a:latin typeface="Calibri" panose="020F0502020204030204"/>
              </a:rPr>
              <a:t>Численность музейных экспонатов: </a:t>
            </a:r>
            <a:r>
              <a:rPr lang="ru-RU" sz="2800" b="1" noProof="0" dirty="0" smtClean="0">
                <a:solidFill>
                  <a:prstClr val="white"/>
                </a:solidFill>
                <a:latin typeface="Calibri" panose="020F0502020204030204"/>
              </a:rPr>
              <a:t>73</a:t>
            </a:r>
          </a:p>
          <a:p>
            <a:pPr lvl="0"/>
            <a:r>
              <a:rPr lang="ru-RU" sz="2400" b="1" noProof="0" dirty="0" smtClean="0">
                <a:solidFill>
                  <a:prstClr val="white"/>
                </a:solidFill>
                <a:latin typeface="Calibri" panose="020F0502020204030204"/>
              </a:rPr>
              <a:t>Для выставок экспонаты предоставляются местным населением, </a:t>
            </a:r>
          </a:p>
          <a:p>
            <a:pPr lvl="0"/>
            <a:r>
              <a:rPr lang="ru-RU" sz="2400" b="1" noProof="0" dirty="0" smtClean="0">
                <a:solidFill>
                  <a:prstClr val="white"/>
                </a:solidFill>
                <a:latin typeface="Calibri" panose="020F0502020204030204"/>
              </a:rPr>
              <a:t>краеведами на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в</a:t>
            </a:r>
            <a:r>
              <a:rPr kumimoji="0" lang="ru-RU" sz="24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ремя</a:t>
            </a:r>
            <a:r>
              <a:rPr kumimoji="0" lang="ru-RU" sz="2400" b="1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, по окончании выставок возвращаются.</a:t>
            </a:r>
          </a:p>
          <a:p>
            <a:pPr lvl="0"/>
            <a:r>
              <a:rPr lang="ru-RU" sz="2400" b="1" baseline="0" noProof="0" dirty="0" smtClean="0">
                <a:solidFill>
                  <a:prstClr val="white"/>
                </a:solidFill>
                <a:latin typeface="Calibri" panose="020F0502020204030204"/>
              </a:rPr>
              <a:t>Наиболее </a:t>
            </a:r>
            <a:r>
              <a:rPr lang="ru-RU" sz="2400" b="1" baseline="0" noProof="0" smtClean="0">
                <a:solidFill>
                  <a:prstClr val="white"/>
                </a:solidFill>
                <a:latin typeface="Calibri" panose="020F0502020204030204"/>
              </a:rPr>
              <a:t>ценные экспонаты музейного уголка:</a:t>
            </a:r>
            <a:r>
              <a:rPr lang="ru-RU" sz="2400" b="1" noProof="0" smtClean="0">
                <a:solidFill>
                  <a:prstClr val="white"/>
                </a:solidFill>
                <a:latin typeface="Calibri" panose="020F0502020204030204"/>
              </a:rPr>
              <a:t> 1.</a:t>
            </a:r>
            <a:r>
              <a:rPr kumimoji="0" lang="ru-RU" sz="2400" b="1" i="0" u="none" strike="noStrike" kern="1200" cap="none" spc="0" normalizeH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Красноармейская книжка</a:t>
            </a:r>
          </a:p>
          <a:p>
            <a:pPr lvl="0"/>
            <a:r>
              <a:rPr kumimoji="0" lang="ru-RU" sz="2400" b="1" i="0" u="none" strike="noStrike" kern="1200" cap="none" spc="0" normalizeH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рядового Шипелева </a:t>
            </a:r>
            <a:r>
              <a:rPr kumimoji="0" lang="ru-RU" sz="2400" b="1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Андрея Павловича уроженца Солигаличского района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0" t="29783" r="29343" b="31948"/>
          <a:stretch/>
        </p:blipFill>
        <p:spPr>
          <a:xfrm>
            <a:off x="1398877" y="2984002"/>
            <a:ext cx="2772873" cy="3713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29091" r="14089" b="32467"/>
          <a:stretch/>
        </p:blipFill>
        <p:spPr>
          <a:xfrm>
            <a:off x="5011386" y="3091005"/>
            <a:ext cx="5119256" cy="36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508226" y="309849"/>
            <a:ext cx="11133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noProof="0" dirty="0" smtClean="0">
                <a:solidFill>
                  <a:prstClr val="white"/>
                </a:solidFill>
                <a:latin typeface="Calibri" panose="020F0502020204030204"/>
              </a:rPr>
              <a:t>2. Личный дневник ученика Солигаличской средней школы 1941 года</a:t>
            </a:r>
          </a:p>
          <a:p>
            <a:pPr lvl="0"/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Кудрявцева</a:t>
            </a:r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Бориса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2" y="1434644"/>
            <a:ext cx="4385097" cy="5352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23" y="1434644"/>
            <a:ext cx="5843016" cy="2112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B9529D-011E-4573-A971-FD565EE5865F}"/>
              </a:ext>
            </a:extLst>
          </p:cNvPr>
          <p:cNvSpPr txBox="1"/>
          <p:nvPr/>
        </p:nvSpPr>
        <p:spPr>
          <a:xfrm>
            <a:off x="5298707" y="4110649"/>
            <a:ext cx="58340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По окончании школы в 1942 году</a:t>
            </a:r>
          </a:p>
          <a:p>
            <a:pPr lvl="0"/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Кудрявцев Борис Павлович п</a:t>
            </a:r>
            <a:r>
              <a:rPr lang="ru-RU" sz="2800" b="1" noProof="0" dirty="0" err="1" smtClean="0">
                <a:solidFill>
                  <a:prstClr val="white"/>
                </a:solidFill>
                <a:latin typeface="Calibri" panose="020F0502020204030204"/>
              </a:rPr>
              <a:t>ризван</a:t>
            </a:r>
            <a:endParaRPr lang="ru-RU" sz="2800" b="1" noProof="0" dirty="0" smtClean="0">
              <a:solidFill>
                <a:prstClr val="white"/>
              </a:solidFill>
              <a:latin typeface="Calibri" panose="020F0502020204030204"/>
            </a:endParaRPr>
          </a:p>
          <a:p>
            <a:pPr lvl="0"/>
            <a:r>
              <a:rPr lang="ru-RU" sz="2800" b="1" noProof="0" dirty="0" smtClean="0">
                <a:solidFill>
                  <a:prstClr val="white"/>
                </a:solidFill>
                <a:latin typeface="Calibri" panose="020F0502020204030204"/>
              </a:rPr>
              <a:t>в ряды Советской армии. </a:t>
            </a:r>
          </a:p>
          <a:p>
            <a:pPr lvl="0"/>
            <a:r>
              <a:rPr lang="ru-RU" sz="2800" b="1" noProof="0" dirty="0" smtClean="0">
                <a:solidFill>
                  <a:prstClr val="white"/>
                </a:solidFill>
                <a:latin typeface="Calibri" panose="020F0502020204030204"/>
              </a:rPr>
              <a:t>Погиб в Польше в 1945 году.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54" y="5181600"/>
            <a:ext cx="1424604" cy="16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UX25FU4DC2SS-299-2584</_dlc_DocId>
    <_dlc_DocIdUrl xmlns="abdb83d0-779d-445a-a542-78c4e7e32ea9">
      <Url>http://www.eduportal44.ru/soligalich/shablon/_layouts/15/DocIdRedir.aspx?ID=UX25FU4DC2SS-299-2584</Url>
      <Description>UX25FU4DC2SS-299-2584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D16AAB-0EDA-4269-8E54-637F49D458B2}"/>
</file>

<file path=customXml/itemProps2.xml><?xml version="1.0" encoding="utf-8"?>
<ds:datastoreItem xmlns:ds="http://schemas.openxmlformats.org/officeDocument/2006/customXml" ds:itemID="{3F899A6A-9075-4DAC-A631-0CDDCBA7C383}"/>
</file>

<file path=customXml/itemProps3.xml><?xml version="1.0" encoding="utf-8"?>
<ds:datastoreItem xmlns:ds="http://schemas.openxmlformats.org/officeDocument/2006/customXml" ds:itemID="{474837C5-867A-4392-B45A-0875665D31C5}"/>
</file>

<file path=customXml/itemProps4.xml><?xml version="1.0" encoding="utf-8"?>
<ds:datastoreItem xmlns:ds="http://schemas.openxmlformats.org/officeDocument/2006/customXml" ds:itemID="{17B6CB2F-7295-49C4-8EE4-2210FB24D397}"/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745</Words>
  <Application>Microsoft Office PowerPoint</Application>
  <PresentationFormat>Широкоэкранный</PresentationFormat>
  <Paragraphs>137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72</cp:revision>
  <dcterms:created xsi:type="dcterms:W3CDTF">2019-02-25T20:02:36Z</dcterms:created>
  <dcterms:modified xsi:type="dcterms:W3CDTF">2020-03-05T14:58:32Z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7f3c5c93-2d70-4624-9ddc-34b6f88243bf</vt:lpwstr>
  </property>
</Properties>
</file>