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notesSlides/notesSlide5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4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814" r:id="rId1"/>
  </p:sldMasterIdLst>
  <p:notesMasterIdLst>
    <p:notesMasterId r:id="rId13"/>
  </p:notesMasterIdLst>
  <p:sldIdLst>
    <p:sldId id="256" r:id="rId2"/>
    <p:sldId id="258" r:id="rId3"/>
    <p:sldId id="272" r:id="rId4"/>
    <p:sldId id="274" r:id="rId5"/>
    <p:sldId id="275" r:id="rId6"/>
    <p:sldId id="260" r:id="rId7"/>
    <p:sldId id="269" r:id="rId8"/>
    <p:sldId id="270" r:id="rId9"/>
    <p:sldId id="271" r:id="rId10"/>
    <p:sldId id="262" r:id="rId11"/>
    <p:sldId id="273" r:id="rId12"/>
  </p:sldIdLst>
  <p:sldSz cx="9144000" cy="5143500" type="screen16x9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E1C0C"/>
    <a:srgbClr val="DAD0C5"/>
    <a:srgbClr val="660066"/>
    <a:srgbClr val="0066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890BF76-36C0-40CA-B3AB-5D00F385B2C3}">
  <a:tblStyle styleId="{1890BF76-36C0-40CA-B3AB-5D00F385B2C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48DAA116-2EE1-462E-83B5-0960925BA919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6" d="100"/>
          <a:sy n="56" d="100"/>
        </p:scale>
        <p:origin x="948" y="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customXml" Target="../customXml/item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hape 3">
            <a:extLst>
              <a:ext uri="{FF2B5EF4-FFF2-40B4-BE49-F238E27FC236}">
                <a16:creationId xmlns="" xmlns:a16="http://schemas.microsoft.com/office/drawing/2014/main" id="{3D7A29A8-4705-4E35-A5D1-51631C5581F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60000 65536"/>
              <a:gd name="T9" fmla="*/ 0 60000 65536"/>
              <a:gd name="T10" fmla="*/ 0 60000 65536"/>
              <a:gd name="T11" fmla="*/ 0 60000 65536"/>
              <a:gd name="T12" fmla="*/ 0 w 120000"/>
              <a:gd name="T13" fmla="*/ 0 h 120000"/>
              <a:gd name="T14" fmla="*/ 120000 w 120000"/>
              <a:gd name="T15" fmla="*/ 120000 h 12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" name="Shape 4">
            <a:extLst>
              <a:ext uri="{FF2B5EF4-FFF2-40B4-BE49-F238E27FC236}">
                <a16:creationId xmlns="" xmlns:a16="http://schemas.microsoft.com/office/drawing/2014/main" id="{E1FE2DCC-6D86-44CC-BE93-6FFC3D1C4A3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100"/>
              <a:buChar char="●"/>
              <a:defRPr sz="1100"/>
            </a:lvl1pPr>
            <a:lvl2pPr lvl="1">
              <a:spcBef>
                <a:spcPts val="0"/>
              </a:spcBef>
              <a:buSzPts val="1100"/>
              <a:buChar char="○"/>
              <a:defRPr sz="1100"/>
            </a:lvl2pPr>
            <a:lvl3pPr lvl="2">
              <a:spcBef>
                <a:spcPts val="0"/>
              </a:spcBef>
              <a:buSzPts val="1100"/>
              <a:buChar char="■"/>
              <a:defRPr sz="1100"/>
            </a:lvl3pPr>
            <a:lvl4pPr lvl="3">
              <a:spcBef>
                <a:spcPts val="0"/>
              </a:spcBef>
              <a:buSzPts val="1100"/>
              <a:buChar char="●"/>
              <a:defRPr sz="1100"/>
            </a:lvl4pPr>
            <a:lvl5pPr lvl="4">
              <a:spcBef>
                <a:spcPts val="0"/>
              </a:spcBef>
              <a:buSzPts val="1100"/>
              <a:buChar char="○"/>
              <a:defRPr sz="1100"/>
            </a:lvl5pPr>
            <a:lvl6pPr lvl="5">
              <a:spcBef>
                <a:spcPts val="0"/>
              </a:spcBef>
              <a:buSzPts val="1100"/>
              <a:buChar char="■"/>
              <a:defRPr sz="1100"/>
            </a:lvl6pPr>
            <a:lvl7pPr lvl="6">
              <a:spcBef>
                <a:spcPts val="0"/>
              </a:spcBef>
              <a:buSzPts val="1100"/>
              <a:buChar char="●"/>
              <a:defRPr sz="1100"/>
            </a:lvl7pPr>
            <a:lvl8pPr lvl="7">
              <a:spcBef>
                <a:spcPts val="0"/>
              </a:spcBef>
              <a:buSzPts val="1100"/>
              <a:buChar char="○"/>
              <a:defRPr sz="1100"/>
            </a:lvl8pPr>
            <a:lvl9pPr lvl="8">
              <a:spcBef>
                <a:spcPts val="0"/>
              </a:spcBef>
              <a:buSzPts val="1100"/>
              <a:buChar char="■"/>
              <a:defRPr sz="1100"/>
            </a:lvl9pPr>
          </a:lstStyle>
          <a:p>
            <a:pPr lvl="0"/>
            <a:endParaRPr noProof="0"/>
          </a:p>
        </p:txBody>
      </p:sp>
    </p:spTree>
    <p:extLst>
      <p:ext uri="{BB962C8B-B14F-4D97-AF65-F5344CB8AC3E}">
        <p14:creationId xmlns:p14="http://schemas.microsoft.com/office/powerpoint/2010/main" val="2213083429"/>
      </p:ext>
    </p:extLst>
  </p:cSld>
  <p:clrMap bg1="lt1" tx1="dk1" bg2="dk2" tx2="lt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hape 51">
            <a:extLst>
              <a:ext uri="{FF2B5EF4-FFF2-40B4-BE49-F238E27FC236}">
                <a16:creationId xmlns="" xmlns:a16="http://schemas.microsoft.com/office/drawing/2014/main" id="{4EAFDA7B-7653-4970-8F1D-0B8214630B4E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/>
        </p:spPr>
      </p:sp>
      <p:sp>
        <p:nvSpPr>
          <p:cNvPr id="5123" name="Shape 52">
            <a:extLst>
              <a:ext uri="{FF2B5EF4-FFF2-40B4-BE49-F238E27FC236}">
                <a16:creationId xmlns="" xmlns:a16="http://schemas.microsoft.com/office/drawing/2014/main" id="{75CD84BB-74FE-4561-A920-8FE3AD9C988F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994581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hape 63">
            <a:extLst>
              <a:ext uri="{FF2B5EF4-FFF2-40B4-BE49-F238E27FC236}">
                <a16:creationId xmlns="" xmlns:a16="http://schemas.microsoft.com/office/drawing/2014/main" id="{B7893C72-CDB7-45C8-BA2A-6E69600A7A5B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/>
        </p:spPr>
      </p:sp>
      <p:sp>
        <p:nvSpPr>
          <p:cNvPr id="7171" name="Shape 64">
            <a:extLst>
              <a:ext uri="{FF2B5EF4-FFF2-40B4-BE49-F238E27FC236}">
                <a16:creationId xmlns="" xmlns:a16="http://schemas.microsoft.com/office/drawing/2014/main" id="{61A2DDAD-176E-4D1D-AF58-58AC171700A9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586693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hape 74">
            <a:extLst>
              <a:ext uri="{FF2B5EF4-FFF2-40B4-BE49-F238E27FC236}">
                <a16:creationId xmlns="" xmlns:a16="http://schemas.microsoft.com/office/drawing/2014/main" id="{30B48D79-13DF-42B5-BE96-5DB66A8B739E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/>
        </p:spPr>
      </p:sp>
      <p:sp>
        <p:nvSpPr>
          <p:cNvPr id="10243" name="Shape 75">
            <a:extLst>
              <a:ext uri="{FF2B5EF4-FFF2-40B4-BE49-F238E27FC236}">
                <a16:creationId xmlns="" xmlns:a16="http://schemas.microsoft.com/office/drawing/2014/main" id="{67045CE1-4870-4B98-B261-3FCC14CBD31A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841906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>
            <a:extLst>
              <a:ext uri="{FF2B5EF4-FFF2-40B4-BE49-F238E27FC236}">
                <a16:creationId xmlns="" xmlns:a16="http://schemas.microsoft.com/office/drawing/2014/main" id="{A70CC11C-D05F-4C99-BD8F-292828525D4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Заметки 2">
            <a:extLst>
              <a:ext uri="{FF2B5EF4-FFF2-40B4-BE49-F238E27FC236}">
                <a16:creationId xmlns="" xmlns:a16="http://schemas.microsoft.com/office/drawing/2014/main" id="{B2BB6425-40B7-40F9-B67D-6B760E345F8F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867652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hape 86">
            <a:extLst>
              <a:ext uri="{FF2B5EF4-FFF2-40B4-BE49-F238E27FC236}">
                <a16:creationId xmlns="" xmlns:a16="http://schemas.microsoft.com/office/drawing/2014/main" id="{FB64E752-935A-44C0-AEBF-507C283EC53E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/>
        </p:spPr>
      </p:sp>
      <p:sp>
        <p:nvSpPr>
          <p:cNvPr id="16387" name="Shape 87">
            <a:extLst>
              <a:ext uri="{FF2B5EF4-FFF2-40B4-BE49-F238E27FC236}">
                <a16:creationId xmlns="" xmlns:a16="http://schemas.microsoft.com/office/drawing/2014/main" id="{0C8E4FA7-C7D1-41A8-8E63-8594CE5F5D3E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22704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826AF78-445C-4489-92AB-5123228AA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BAC19-3E9B-4706-AC86-863A4C992DA2}" type="datetimeFigureOut">
              <a:rPr lang="ru-RU"/>
              <a:pPr>
                <a:defRPr/>
              </a:pPr>
              <a:t>13.11.2018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ACD0663-01AB-49B8-81E4-172A77B53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D53718C-1B13-4654-97B5-291F0C598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A367F-C7B7-4D90-9EEB-CAF92F2AFC7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47317259"/>
      </p:ext>
    </p:extLst>
  </p:cSld>
  <p:clrMapOvr>
    <a:masterClrMapping/>
  </p:clrMapOvr>
  <p:transition spd="slow">
    <p:wipe/>
  </p:transition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96D4F70-90FD-4971-B588-BE92FDE79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A1F93D-8E4D-483E-8FFF-7F72996C7FC2}" type="datetimeFigureOut">
              <a:rPr lang="ru-RU"/>
              <a:pPr>
                <a:defRPr/>
              </a:pPr>
              <a:t>13.11.2018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FE5B091-507D-43EC-90E3-14B9CC537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FEA1275-05D9-4FA4-B0A3-B6B226FB3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259AA3-241D-49D2-A2D4-FC05E464CF2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36325692"/>
      </p:ext>
    </p:extLst>
  </p:cSld>
  <p:clrMapOvr>
    <a:masterClrMapping/>
  </p:clrMapOvr>
  <p:transition spd="slow">
    <p:wipe/>
  </p:transition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3CC85C0-1EFA-4414-8122-915E05389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E062F-006D-4B86-A6D3-97BF031085D5}" type="datetimeFigureOut">
              <a:rPr lang="ru-RU"/>
              <a:pPr>
                <a:defRPr/>
              </a:pPr>
              <a:t>13.11.2018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64053AD-AB3C-447A-BA6E-DC50A80C5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7868982-A1E6-4802-816A-63D3A436A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4D805-DE88-4FE7-B2C7-C59D69EE01B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37029873"/>
      </p:ext>
    </p:extLst>
  </p:cSld>
  <p:clrMapOvr>
    <a:masterClrMapping/>
  </p:clrMapOvr>
  <p:transition spd="slow">
    <p:wipe/>
  </p:transition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/>
          <a:lstStyle>
            <a:lvl1pPr lvl="0">
              <a:spcBef>
                <a:spcPts val="0"/>
              </a:spcBef>
              <a:buSzPts val="2800"/>
              <a:buNone/>
              <a:defRPr/>
            </a:lvl1pPr>
            <a:lvl2pPr lvl="1">
              <a:spcBef>
                <a:spcPts val="0"/>
              </a:spcBef>
              <a:buSzPts val="2800"/>
              <a:buNone/>
              <a:defRPr/>
            </a:lvl2pPr>
            <a:lvl3pPr lvl="2">
              <a:spcBef>
                <a:spcPts val="0"/>
              </a:spcBef>
              <a:buSzPts val="2800"/>
              <a:buNone/>
              <a:defRPr/>
            </a:lvl3pPr>
            <a:lvl4pPr lvl="3">
              <a:spcBef>
                <a:spcPts val="0"/>
              </a:spcBef>
              <a:buSzPts val="2800"/>
              <a:buNone/>
              <a:defRPr/>
            </a:lvl4pPr>
            <a:lvl5pPr lvl="4">
              <a:spcBef>
                <a:spcPts val="0"/>
              </a:spcBef>
              <a:buSzPts val="2800"/>
              <a:buNone/>
              <a:defRPr/>
            </a:lvl5pPr>
            <a:lvl6pPr lvl="5">
              <a:spcBef>
                <a:spcPts val="0"/>
              </a:spcBef>
              <a:buSzPts val="2800"/>
              <a:buNone/>
              <a:defRPr/>
            </a:lvl6pPr>
            <a:lvl7pPr lvl="6">
              <a:spcBef>
                <a:spcPts val="0"/>
              </a:spcBef>
              <a:buSzPts val="2800"/>
              <a:buNone/>
              <a:defRPr/>
            </a:lvl7pPr>
            <a:lvl8pPr lvl="7">
              <a:spcBef>
                <a:spcPts val="0"/>
              </a:spcBef>
              <a:buSzPts val="2800"/>
              <a:buNone/>
              <a:defRPr/>
            </a:lvl8pPr>
            <a:lvl9pPr lvl="8">
              <a:spcBef>
                <a:spcPts val="0"/>
              </a:spcBef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/>
          <a:lstStyle>
            <a:lvl1pPr lvl="0">
              <a:spcBef>
                <a:spcPts val="0"/>
              </a:spcBef>
              <a:buSzPts val="1800"/>
              <a:buChar char="●"/>
              <a:defRPr/>
            </a:lvl1pPr>
            <a:lvl2pPr lvl="1">
              <a:spcBef>
                <a:spcPts val="0"/>
              </a:spcBef>
              <a:buSzPts val="1400"/>
              <a:buChar char="○"/>
              <a:defRPr/>
            </a:lvl2pPr>
            <a:lvl3pPr lvl="2">
              <a:spcBef>
                <a:spcPts val="0"/>
              </a:spcBef>
              <a:buSzPts val="1400"/>
              <a:buChar char="■"/>
              <a:defRPr/>
            </a:lvl3pPr>
            <a:lvl4pPr lvl="3">
              <a:spcBef>
                <a:spcPts val="0"/>
              </a:spcBef>
              <a:buSzPts val="1400"/>
              <a:buChar char="●"/>
              <a:defRPr/>
            </a:lvl4pPr>
            <a:lvl5pPr lvl="4">
              <a:spcBef>
                <a:spcPts val="0"/>
              </a:spcBef>
              <a:buSzPts val="1400"/>
              <a:buChar char="○"/>
              <a:defRPr/>
            </a:lvl5pPr>
            <a:lvl6pPr lvl="5">
              <a:spcBef>
                <a:spcPts val="0"/>
              </a:spcBef>
              <a:buSzPts val="1400"/>
              <a:buChar char="■"/>
              <a:defRPr/>
            </a:lvl6pPr>
            <a:lvl7pPr lvl="6">
              <a:spcBef>
                <a:spcPts val="0"/>
              </a:spcBef>
              <a:buSzPts val="1400"/>
              <a:buChar char="●"/>
              <a:defRPr/>
            </a:lvl7pPr>
            <a:lvl8pPr lvl="7">
              <a:spcBef>
                <a:spcPts val="0"/>
              </a:spcBef>
              <a:buSzPts val="1400"/>
              <a:buChar char="○"/>
              <a:defRPr/>
            </a:lvl8pPr>
            <a:lvl9pPr lvl="8">
              <a:spcBef>
                <a:spcPts val="0"/>
              </a:spcBef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" name="Shape 19">
            <a:extLst>
              <a:ext uri="{FF2B5EF4-FFF2-40B4-BE49-F238E27FC236}">
                <a16:creationId xmlns="" xmlns:a16="http://schemas.microsoft.com/office/drawing/2014/main" id="{223924B9-931D-41C6-AFB3-4159F521D2FE}"/>
              </a:ext>
            </a:extLst>
          </p:cNvPr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 algn="l">
              <a:defRPr sz="14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D968966F-9BAD-4813-B348-9776B1C55E1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13064411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67BD706-DFF7-497D-A4CC-9D55776D2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B3DD1-ED14-4075-836F-7F2FBA9BD2F4}" type="datetimeFigureOut">
              <a:rPr lang="ru-RU"/>
              <a:pPr>
                <a:defRPr/>
              </a:pPr>
              <a:t>13.11.2018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BE7D9CE-1884-4414-8084-8D5A35FA0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A84AD13-A0C2-4ADA-BA20-4A125CD8A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5A786-BA0C-4302-8482-887560CE96E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08569471"/>
      </p:ext>
    </p:extLst>
  </p:cSld>
  <p:clrMapOvr>
    <a:masterClrMapping/>
  </p:clrMapOvr>
  <p:transition spd="slow">
    <p:wipe/>
  </p:transition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81138EC-A03B-40FE-AD02-B45F210AD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44A07-1654-4BB3-954D-D4FABA3C9D0E}" type="datetimeFigureOut">
              <a:rPr lang="ru-RU"/>
              <a:pPr>
                <a:defRPr/>
              </a:pPr>
              <a:t>13.11.2018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10D393F-C5D6-45FF-B82E-0E0841115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D8FF072-CA62-4734-88A4-2B576F05C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F204E-F0F9-431F-AE89-E6D5CA5E346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4771339"/>
      </p:ext>
    </p:extLst>
  </p:cSld>
  <p:clrMapOvr>
    <a:masterClrMapping/>
  </p:clrMapOvr>
  <p:transition spd="slow">
    <p:wipe/>
  </p:transition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="" xmlns:a16="http://schemas.microsoft.com/office/drawing/2014/main" id="{E3D444C0-39A3-40B5-AE83-72E1B8E69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7C039-2701-4BFB-8937-6CB23BE18168}" type="datetimeFigureOut">
              <a:rPr lang="ru-RU"/>
              <a:pPr>
                <a:defRPr/>
              </a:pPr>
              <a:t>13.11.2018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="" xmlns:a16="http://schemas.microsoft.com/office/drawing/2014/main" id="{9A8BC5E7-E412-4E1A-8B5E-52B2312F7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="" xmlns:a16="http://schemas.microsoft.com/office/drawing/2014/main" id="{08425CB4-6226-40B7-8DE4-0E3DA4FE6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EB193-7528-4275-AF2C-CD3C0E296F9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03893841"/>
      </p:ext>
    </p:extLst>
  </p:cSld>
  <p:clrMapOvr>
    <a:masterClrMapping/>
  </p:clrMapOvr>
  <p:transition spd="slow">
    <p:wipe/>
  </p:transition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="" xmlns:a16="http://schemas.microsoft.com/office/drawing/2014/main" id="{AD3B133D-17FD-44A7-A7DE-E94078721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F8DDCA-DE57-4285-B496-CA9355FE07D8}" type="datetimeFigureOut">
              <a:rPr lang="ru-RU"/>
              <a:pPr>
                <a:defRPr/>
              </a:pPr>
              <a:t>13.11.2018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="" xmlns:a16="http://schemas.microsoft.com/office/drawing/2014/main" id="{E6F39D10-67DE-432D-8C01-4BEA3F6E0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="" xmlns:a16="http://schemas.microsoft.com/office/drawing/2014/main" id="{4D71EBA3-0865-4E7B-9768-57998B5B6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87552-011C-4964-84B2-721B712BA8E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5891262"/>
      </p:ext>
    </p:extLst>
  </p:cSld>
  <p:clrMapOvr>
    <a:masterClrMapping/>
  </p:clrMapOvr>
  <p:transition spd="slow">
    <p:wipe/>
  </p:transition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="" xmlns:a16="http://schemas.microsoft.com/office/drawing/2014/main" id="{B5B3522A-E000-4891-A9E3-BAD22371C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4BE2D-1933-426D-A973-837A8FD37978}" type="datetimeFigureOut">
              <a:rPr lang="ru-RU"/>
              <a:pPr>
                <a:defRPr/>
              </a:pPr>
              <a:t>13.11.2018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="" xmlns:a16="http://schemas.microsoft.com/office/drawing/2014/main" id="{D0F191ED-1C6C-40FA-BE3E-E56C4B65F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="" xmlns:a16="http://schemas.microsoft.com/office/drawing/2014/main" id="{347EF6B7-F46F-4F6B-BA84-0B5979D66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27DED-6A7F-49A6-A622-352D8471C19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28023991"/>
      </p:ext>
    </p:extLst>
  </p:cSld>
  <p:clrMapOvr>
    <a:masterClrMapping/>
  </p:clrMapOvr>
  <p:transition spd="slow">
    <p:wipe/>
  </p:transition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="" xmlns:a16="http://schemas.microsoft.com/office/drawing/2014/main" id="{96421EC1-0031-4537-8ACC-CEAC6A1B5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B59618-84DA-4F64-B150-1C375353DEB4}" type="datetimeFigureOut">
              <a:rPr lang="ru-RU"/>
              <a:pPr>
                <a:defRPr/>
              </a:pPr>
              <a:t>13.11.2018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="" xmlns:a16="http://schemas.microsoft.com/office/drawing/2014/main" id="{CEDB4269-8B5B-4BB8-9EDB-C894CFB9C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="" xmlns:a16="http://schemas.microsoft.com/office/drawing/2014/main" id="{2253B498-284C-44A8-8913-01D8B7D59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6518B-6ED8-4F84-8EC8-A09D019B941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51729513"/>
      </p:ext>
    </p:extLst>
  </p:cSld>
  <p:clrMapOvr>
    <a:masterClrMapping/>
  </p:clrMapOvr>
  <p:transition spd="slow">
    <p:wipe/>
  </p:transition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="" xmlns:a16="http://schemas.microsoft.com/office/drawing/2014/main" id="{6FDBB285-8ED5-4E2C-95F4-BAD88A21D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A5FF2B-9B19-4456-91C9-91DAD0D05CF9}" type="datetimeFigureOut">
              <a:rPr lang="ru-RU"/>
              <a:pPr>
                <a:defRPr/>
              </a:pPr>
              <a:t>13.11.2018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="" xmlns:a16="http://schemas.microsoft.com/office/drawing/2014/main" id="{10D2C54C-5895-4255-93F9-B2CB684A3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="" xmlns:a16="http://schemas.microsoft.com/office/drawing/2014/main" id="{23E4BD10-B96A-4DD4-B7CA-167F034B3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58433-C808-4B42-B7C6-E60364A62AF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97028784"/>
      </p:ext>
    </p:extLst>
  </p:cSld>
  <p:clrMapOvr>
    <a:masterClrMapping/>
  </p:clrMapOvr>
  <p:transition spd="slow">
    <p:wipe/>
  </p:transition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="" xmlns:a16="http://schemas.microsoft.com/office/drawing/2014/main" id="{51BE508D-6D76-4ECD-A93C-25B6656D5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2E14F-B4B7-432D-A16D-43D75E21A17C}" type="datetimeFigureOut">
              <a:rPr lang="ru-RU"/>
              <a:pPr>
                <a:defRPr/>
              </a:pPr>
              <a:t>13.11.2018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="" xmlns:a16="http://schemas.microsoft.com/office/drawing/2014/main" id="{D6EDFC2E-90E7-460D-9D64-E94CC0AB5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="" xmlns:a16="http://schemas.microsoft.com/office/drawing/2014/main" id="{A99EED04-68B0-469B-BE50-A00E16C8B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35C58-AA2E-4DBA-8526-56AFCAAE9EF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07297269"/>
      </p:ext>
    </p:extLst>
  </p:cSld>
  <p:clrMapOvr>
    <a:masterClrMapping/>
  </p:clrMapOvr>
  <p:transition spd="slow">
    <p:wipe/>
  </p:transition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="" xmlns:a16="http://schemas.microsoft.com/office/drawing/2014/main" id="{82262E47-46B7-4558-87AF-B7CB9567C34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="" xmlns:a16="http://schemas.microsoft.com/office/drawing/2014/main" id="{4A781F86-69A0-41C2-8BF1-290A028D653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9BB363D-9FF2-407E-B4CD-E968F0FD77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  <a:sym typeface="Arial" charset="0"/>
              </a:defRPr>
            </a:lvl1pPr>
          </a:lstStyle>
          <a:p>
            <a:pPr>
              <a:defRPr/>
            </a:pPr>
            <a:fld id="{16D0D863-BF48-41B1-A20F-191F773F3966}" type="datetimeFigureOut">
              <a:rPr lang="ru-RU"/>
              <a:pPr>
                <a:defRPr/>
              </a:pPr>
              <a:t>13.11.2018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9C2A05D-ECE2-4191-AAFD-29A8B380D3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  <a:sym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9F0773B-A945-406C-A8F1-B8223AAFDF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19735C6-C6B7-477C-B23C-7747EC56C4D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  <p:sldLayoutId id="2147483865" r:id="rId12"/>
  </p:sldLayoutIdLst>
  <p:transition spd="slow">
    <p:wipe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2000"/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BC0B8A36-17F9-446B-B376-F9A145156ACE}"/>
              </a:ext>
            </a:extLst>
          </p:cNvPr>
          <p:cNvSpPr/>
          <p:nvPr/>
        </p:nvSpPr>
        <p:spPr>
          <a:xfrm>
            <a:off x="0" y="627534"/>
            <a:ext cx="9144000" cy="1620267"/>
          </a:xfrm>
          <a:prstGeom prst="rect">
            <a:avLst/>
          </a:prstGeom>
          <a:solidFill>
            <a:srgbClr val="DAD0C5">
              <a:alpha val="5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99" name="Shape 54">
            <a:extLst>
              <a:ext uri="{FF2B5EF4-FFF2-40B4-BE49-F238E27FC236}">
                <a16:creationId xmlns="" xmlns:a16="http://schemas.microsoft.com/office/drawing/2014/main" id="{DC7181C4-4061-4D6E-A5B9-EA0753F70F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1150" y="555526"/>
            <a:ext cx="8521700" cy="1692275"/>
          </a:xfrm>
        </p:spPr>
        <p:txBody>
          <a:bodyPr/>
          <a:lstStyle/>
          <a:p>
            <a:pPr eaLnBrk="1" hangingPunct="1">
              <a:buClr>
                <a:srgbClr val="000000"/>
              </a:buClr>
            </a:pPr>
            <a:r>
              <a:rPr lang="ru-RU" altLang="ru-RU" b="1" i="1" dirty="0">
                <a:solidFill>
                  <a:srgbClr val="7E1C0C"/>
                </a:solidFill>
                <a:latin typeface="+mn-lt"/>
                <a:cs typeface="Times New Roman" panose="02020603050405020304" pitchFamily="18" charset="0"/>
              </a:rPr>
              <a:t>Добровольческий проект «Доброе  сердце»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71C08B12-1551-4940-A658-BEDA287C0886}"/>
              </a:ext>
            </a:extLst>
          </p:cNvPr>
          <p:cNvSpPr/>
          <p:nvPr/>
        </p:nvSpPr>
        <p:spPr>
          <a:xfrm>
            <a:off x="5364088" y="3939901"/>
            <a:ext cx="3779912" cy="1080121"/>
          </a:xfrm>
          <a:prstGeom prst="rect">
            <a:avLst/>
          </a:prstGeom>
          <a:solidFill>
            <a:srgbClr val="DAD0C5">
              <a:alpha val="5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дзаголовок 1">
            <a:extLst>
              <a:ext uri="{FF2B5EF4-FFF2-40B4-BE49-F238E27FC236}">
                <a16:creationId xmlns="" xmlns:a16="http://schemas.microsoft.com/office/drawing/2014/main" id="{DC811303-88D1-4916-8BA6-19DD31D11E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64088" y="3939902"/>
            <a:ext cx="4441204" cy="1008063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1400" b="1" dirty="0" err="1">
                <a:solidFill>
                  <a:srgbClr val="7E1C0C"/>
                </a:solidFill>
                <a:cs typeface="Times New Roman" panose="02020603050405020304" pitchFamily="18" charset="0"/>
              </a:rPr>
              <a:t>Кострова</a:t>
            </a:r>
            <a:r>
              <a:rPr lang="ru-RU" sz="1400" b="1" dirty="0">
                <a:solidFill>
                  <a:srgbClr val="7E1C0C"/>
                </a:solidFill>
                <a:cs typeface="Times New Roman" panose="02020603050405020304" pitchFamily="18" charset="0"/>
              </a:rPr>
              <a:t> Светлана Николаевна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1400" b="1" dirty="0">
                <a:solidFill>
                  <a:srgbClr val="7E1C0C"/>
                </a:solidFill>
                <a:cs typeface="Times New Roman" panose="02020603050405020304" pitchFamily="18" charset="0"/>
              </a:rPr>
              <a:t>заведующий ИБЦ МКОУ «Солигаличская СОШ» 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1400" b="1" dirty="0">
                <a:solidFill>
                  <a:srgbClr val="7E1C0C"/>
                </a:solidFill>
                <a:cs typeface="Times New Roman" panose="02020603050405020304" pitchFamily="18" charset="0"/>
              </a:rPr>
              <a:t>Солигаличского муниципального района 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1400" b="1" dirty="0">
                <a:solidFill>
                  <a:srgbClr val="7E1C0C"/>
                </a:solidFill>
                <a:cs typeface="Times New Roman" panose="02020603050405020304" pitchFamily="18" charset="0"/>
              </a:rPr>
              <a:t>Костромской области</a:t>
            </a:r>
          </a:p>
        </p:txBody>
      </p:sp>
    </p:spTree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8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Shape 89">
            <a:extLst>
              <a:ext uri="{FF2B5EF4-FFF2-40B4-BE49-F238E27FC236}">
                <a16:creationId xmlns="" xmlns:a16="http://schemas.microsoft.com/office/drawing/2014/main" id="{6B73EE6D-A926-49BD-AE94-92E23B749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150" y="339502"/>
            <a:ext cx="8521700" cy="285750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</a:pPr>
            <a:r>
              <a:rPr lang="ru-RU" altLang="ru-RU" sz="2800" b="1" i="1" dirty="0">
                <a:solidFill>
                  <a:srgbClr val="7E1C0C"/>
                </a:solidFill>
                <a:latin typeface="+mn-lt"/>
                <a:cs typeface="Times New Roman" panose="02020603050405020304" pitchFamily="18" charset="0"/>
                <a:sym typeface="Times New Roman" panose="02020603050405020304" pitchFamily="18" charset="0"/>
              </a:rPr>
              <a:t>Ожидаемые результаты</a:t>
            </a:r>
            <a:endParaRPr lang="ru-RU" altLang="ru-RU" sz="2800" i="1" dirty="0">
              <a:solidFill>
                <a:srgbClr val="7E1C0C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3555" name="Shape 90">
            <a:extLst>
              <a:ext uri="{FF2B5EF4-FFF2-40B4-BE49-F238E27FC236}">
                <a16:creationId xmlns="" xmlns:a16="http://schemas.microsoft.com/office/drawing/2014/main" id="{8C61B021-1DCB-444E-9D54-4C6BB55CA28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95536" y="915566"/>
            <a:ext cx="8521700" cy="4378325"/>
          </a:xfrm>
        </p:spPr>
        <p:txBody>
          <a:bodyPr rtlCol="0">
            <a:noAutofit/>
          </a:bodyPr>
          <a:lstStyle/>
          <a:p>
            <a:pPr marL="114300" indent="0" eaLnBrk="1" fontAlgn="auto" hangingPunct="1">
              <a:spcBef>
                <a:spcPct val="0"/>
              </a:spcBef>
              <a:spcAft>
                <a:spcPts val="0"/>
              </a:spcAft>
              <a:buSzTx/>
              <a:buFont typeface="Arial" panose="020B0604020202020204" pitchFamily="34" charset="0"/>
              <a:buNone/>
              <a:defRPr/>
            </a:pPr>
            <a:r>
              <a:rPr lang="ru-RU" altLang="ru-RU" sz="2400" b="1" dirty="0">
                <a:solidFill>
                  <a:srgbClr val="7E1C0C"/>
                </a:solidFill>
                <a:cs typeface="Times New Roman" pitchFamily="18" charset="0"/>
              </a:rPr>
              <a:t>Данный проект поможет обучающимся:</a:t>
            </a:r>
          </a:p>
          <a:p>
            <a:pPr marL="114300" indent="0" eaLnBrk="1" fontAlgn="auto" hangingPunct="1">
              <a:spcBef>
                <a:spcPct val="0"/>
              </a:spcBef>
              <a:spcAft>
                <a:spcPts val="0"/>
              </a:spcAft>
              <a:buSzTx/>
              <a:buFont typeface="Arial" panose="020B0604020202020204" pitchFamily="34" charset="0"/>
              <a:buNone/>
              <a:defRPr/>
            </a:pPr>
            <a:endParaRPr lang="ru-RU" altLang="ru-RU" sz="2400" b="1" dirty="0">
              <a:solidFill>
                <a:srgbClr val="7E1C0C"/>
              </a:solidFill>
              <a:cs typeface="Times New Roman" pitchFamily="18" charset="0"/>
            </a:endParaRPr>
          </a:p>
          <a:p>
            <a:pPr marL="457200" eaLnBrk="1" fontAlgn="auto" hangingPunct="1">
              <a:spcBef>
                <a:spcPct val="0"/>
              </a:spcBef>
              <a:spcAft>
                <a:spcPts val="0"/>
              </a:spcAft>
              <a:buSzTx/>
              <a:buFont typeface="Wingdings" panose="05000000000000000000" pitchFamily="2" charset="2"/>
              <a:buChar char="ü"/>
              <a:defRPr/>
            </a:pPr>
            <a:r>
              <a:rPr lang="ru-RU" altLang="ru-RU" sz="2400" b="1" dirty="0">
                <a:solidFill>
                  <a:srgbClr val="7E1C0C"/>
                </a:solidFill>
                <a:cs typeface="Times New Roman" pitchFamily="18" charset="0"/>
              </a:rPr>
              <a:t>видеть людей, </a:t>
            </a:r>
            <a:r>
              <a:rPr lang="ru-RU" altLang="ru-RU" sz="2400" b="1" dirty="0" smtClean="0">
                <a:solidFill>
                  <a:srgbClr val="7E1C0C"/>
                </a:solidFill>
                <a:cs typeface="Times New Roman" pitchFamily="18" charset="0"/>
              </a:rPr>
              <a:t>нуждающихся </a:t>
            </a:r>
            <a:r>
              <a:rPr lang="ru-RU" altLang="ru-RU" sz="2400" b="1" dirty="0">
                <a:solidFill>
                  <a:srgbClr val="7E1C0C"/>
                </a:solidFill>
                <a:cs typeface="Times New Roman" pitchFamily="18" charset="0"/>
              </a:rPr>
              <a:t>в </a:t>
            </a:r>
            <a:r>
              <a:rPr lang="ru-RU" altLang="ru-RU" sz="2400" b="1" dirty="0" smtClean="0">
                <a:solidFill>
                  <a:srgbClr val="7E1C0C"/>
                </a:solidFill>
                <a:cs typeface="Times New Roman" pitchFamily="18" charset="0"/>
              </a:rPr>
              <a:t>помощи, </a:t>
            </a:r>
            <a:endParaRPr lang="ru-RU" altLang="ru-RU" sz="2400" b="1" dirty="0">
              <a:solidFill>
                <a:srgbClr val="7E1C0C"/>
              </a:solidFill>
              <a:cs typeface="Times New Roman" pitchFamily="18" charset="0"/>
            </a:endParaRPr>
          </a:p>
          <a:p>
            <a:pPr marL="114300" indent="0" eaLnBrk="1" fontAlgn="auto" hangingPunct="1">
              <a:spcBef>
                <a:spcPct val="0"/>
              </a:spcBef>
              <a:spcAft>
                <a:spcPts val="0"/>
              </a:spcAft>
              <a:buSzTx/>
              <a:buNone/>
              <a:defRPr/>
            </a:pPr>
            <a:r>
              <a:rPr lang="ru-RU" altLang="ru-RU" sz="2400" b="1" dirty="0">
                <a:solidFill>
                  <a:srgbClr val="7E1C0C"/>
                </a:solidFill>
                <a:cs typeface="Times New Roman" pitchFamily="18" charset="0"/>
              </a:rPr>
              <a:t>уметь оказать помощь</a:t>
            </a:r>
          </a:p>
          <a:p>
            <a:pPr marL="457200" eaLnBrk="1" fontAlgn="auto" hangingPunct="1">
              <a:spcBef>
                <a:spcPct val="0"/>
              </a:spcBef>
              <a:spcAft>
                <a:spcPts val="0"/>
              </a:spcAft>
              <a:buSzTx/>
              <a:buFont typeface="Wingdings" panose="05000000000000000000" pitchFamily="2" charset="2"/>
              <a:buChar char="ü"/>
              <a:defRPr/>
            </a:pPr>
            <a:r>
              <a:rPr lang="ru-RU" altLang="ru-RU" sz="2400" b="1" dirty="0">
                <a:solidFill>
                  <a:srgbClr val="7E1C0C"/>
                </a:solidFill>
                <a:cs typeface="Times New Roman" pitchFamily="18" charset="0"/>
              </a:rPr>
              <a:t>осознать свою значимость в жизни общества и выполнении гражданского долга</a:t>
            </a:r>
          </a:p>
          <a:p>
            <a:pPr marL="457200" eaLnBrk="1" fontAlgn="auto" hangingPunct="1">
              <a:spcBef>
                <a:spcPct val="0"/>
              </a:spcBef>
              <a:spcAft>
                <a:spcPts val="0"/>
              </a:spcAft>
              <a:buSzTx/>
              <a:buFont typeface="Wingdings" panose="05000000000000000000" pitchFamily="2" charset="2"/>
              <a:buChar char="ü"/>
              <a:defRPr/>
            </a:pPr>
            <a:r>
              <a:rPr lang="ru-RU" altLang="ru-RU" sz="2400" b="1" dirty="0">
                <a:solidFill>
                  <a:srgbClr val="7E1C0C"/>
                </a:solidFill>
                <a:cs typeface="Times New Roman" pitchFamily="18" charset="0"/>
              </a:rPr>
              <a:t>достичь гармонии в общении с окружающими</a:t>
            </a:r>
          </a:p>
          <a:p>
            <a:pPr marL="457200" eaLnBrk="1" fontAlgn="auto" hangingPunct="1">
              <a:spcBef>
                <a:spcPct val="0"/>
              </a:spcBef>
              <a:spcAft>
                <a:spcPts val="0"/>
              </a:spcAft>
              <a:buSzTx/>
              <a:buFont typeface="Wingdings" panose="05000000000000000000" pitchFamily="2" charset="2"/>
              <a:buChar char="ü"/>
              <a:defRPr/>
            </a:pPr>
            <a:r>
              <a:rPr lang="ru-RU" altLang="ru-RU" sz="2400" b="1" dirty="0">
                <a:solidFill>
                  <a:srgbClr val="7E1C0C"/>
                </a:solidFill>
                <a:cs typeface="Times New Roman" pitchFamily="18" charset="0"/>
              </a:rPr>
              <a:t>развить творческие качества личности и потребность в чтении</a:t>
            </a:r>
          </a:p>
          <a:p>
            <a:pPr marL="457200" eaLnBrk="1" fontAlgn="auto" hangingPunct="1">
              <a:spcBef>
                <a:spcPct val="0"/>
              </a:spcBef>
              <a:spcAft>
                <a:spcPts val="0"/>
              </a:spcAft>
              <a:buSzTx/>
              <a:buFont typeface="Wingdings" panose="05000000000000000000" pitchFamily="2" charset="2"/>
              <a:buChar char="ü"/>
              <a:defRPr/>
            </a:pPr>
            <a:r>
              <a:rPr lang="ru-RU" altLang="ru-RU" sz="2400" b="1" dirty="0">
                <a:solidFill>
                  <a:srgbClr val="7E1C0C"/>
                </a:solidFill>
                <a:cs typeface="Times New Roman" pitchFamily="18" charset="0"/>
              </a:rPr>
              <a:t>создать </a:t>
            </a:r>
            <a:r>
              <a:rPr lang="ru-RU" altLang="ru-RU" sz="2400" b="1" dirty="0" err="1">
                <a:solidFill>
                  <a:srgbClr val="7E1C0C"/>
                </a:solidFill>
                <a:cs typeface="Times New Roman" pitchFamily="18" charset="0"/>
              </a:rPr>
              <a:t>безбарьерную</a:t>
            </a:r>
            <a:r>
              <a:rPr lang="ru-RU" altLang="ru-RU" sz="2400" b="1" dirty="0">
                <a:solidFill>
                  <a:srgbClr val="7E1C0C"/>
                </a:solidFill>
                <a:cs typeface="Times New Roman" pitchFamily="18" charset="0"/>
              </a:rPr>
              <a:t> среду в общении</a:t>
            </a:r>
          </a:p>
          <a:p>
            <a:pPr marL="457200" eaLnBrk="1" fontAlgn="auto" hangingPunct="1">
              <a:spcBef>
                <a:spcPct val="0"/>
              </a:spcBef>
              <a:spcAft>
                <a:spcPts val="0"/>
              </a:spcAft>
              <a:buSzTx/>
              <a:buFont typeface="Wingdings" panose="05000000000000000000" pitchFamily="2" charset="2"/>
              <a:buChar char="v"/>
              <a:defRPr/>
            </a:pPr>
            <a:endParaRPr lang="ru-RU" alt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9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2DE9077-B170-44E3-A686-351BB717C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150" y="444500"/>
            <a:ext cx="8521700" cy="57308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7411" name="Текст 2">
            <a:extLst>
              <a:ext uri="{FF2B5EF4-FFF2-40B4-BE49-F238E27FC236}">
                <a16:creationId xmlns="" xmlns:a16="http://schemas.microsoft.com/office/drawing/2014/main" id="{F42B38FD-102D-4233-B0C8-6FF4494323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150" y="1152525"/>
            <a:ext cx="8521700" cy="34163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17413" name="Прямоугольник 8">
            <a:extLst>
              <a:ext uri="{FF2B5EF4-FFF2-40B4-BE49-F238E27FC236}">
                <a16:creationId xmlns="" xmlns:a16="http://schemas.microsoft.com/office/drawing/2014/main" id="{EA8D3318-6E6B-4F1B-B4A0-D21E1C09EA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3219450"/>
            <a:ext cx="457200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br>
              <a:rPr lang="ru-RU" altLang="ru-RU" sz="140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ru-RU" altLang="ru-RU" sz="140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ru-RU" altLang="ru-RU" sz="140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ru-RU" altLang="ru-RU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0F78A590-DA67-4C5B-A2EB-9FB51FC6AA3F}"/>
              </a:ext>
            </a:extLst>
          </p:cNvPr>
          <p:cNvSpPr/>
          <p:nvPr/>
        </p:nvSpPr>
        <p:spPr>
          <a:xfrm>
            <a:off x="16947" y="1848475"/>
            <a:ext cx="9127054" cy="132343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40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+mn-lt"/>
                <a:cs typeface="Arial" charset="0"/>
                <a:sym typeface="Arial" charset="0"/>
              </a:rPr>
              <a:t>Помогая окружающим, вы помогаете прежде всего себе!</a:t>
            </a:r>
          </a:p>
        </p:txBody>
      </p:sp>
    </p:spTree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7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hape 66">
            <a:extLst>
              <a:ext uri="{FF2B5EF4-FFF2-40B4-BE49-F238E27FC236}">
                <a16:creationId xmlns="" xmlns:a16="http://schemas.microsoft.com/office/drawing/2014/main" id="{962D673A-C4D6-449C-8BB2-E5C5F5F2987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23850" y="195263"/>
            <a:ext cx="8448675" cy="4679950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defRPr/>
            </a:pPr>
            <a:r>
              <a:rPr lang="ru-RU" altLang="ru-RU" sz="1800" b="1" dirty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/>
            </a:r>
            <a:br>
              <a:rPr lang="ru-RU" altLang="ru-RU" sz="1800" b="1" dirty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</a:br>
            <a:r>
              <a:rPr lang="ru-RU" altLang="ru-RU" sz="1800" b="1" dirty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/>
            </a:r>
            <a:br>
              <a:rPr lang="ru-RU" altLang="ru-RU" sz="1800" b="1" dirty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</a:br>
            <a:r>
              <a:rPr lang="ru-RU" altLang="ru-RU" sz="1800" b="1" dirty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/>
            </a:r>
            <a:br>
              <a:rPr lang="ru-RU" altLang="ru-RU" sz="1800" b="1" dirty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</a:br>
            <a:r>
              <a:rPr lang="ru-RU" altLang="ru-RU" sz="1800" b="1" dirty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/>
            </a:r>
            <a:br>
              <a:rPr lang="ru-RU" altLang="ru-RU" sz="1800" b="1" dirty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</a:br>
            <a:r>
              <a:rPr lang="ru-RU" altLang="ru-RU" sz="2700" b="1" dirty="0">
                <a:solidFill>
                  <a:srgbClr val="7E1C0C"/>
                </a:solidFill>
                <a:latin typeface="+mn-lt"/>
                <a:cs typeface="Times New Roman" pitchFamily="18" charset="0"/>
                <a:sym typeface="Times New Roman" pitchFamily="18" charset="0"/>
              </a:rPr>
              <a:t>Цель проекта: воспитание личности общественно-активной, гуманной, творческой</a:t>
            </a:r>
            <a:r>
              <a:rPr lang="ru-RU" altLang="ru-RU" sz="2000" b="1" dirty="0">
                <a:solidFill>
                  <a:srgbClr val="7E1C0C"/>
                </a:solidFill>
                <a:latin typeface="+mn-lt"/>
                <a:cs typeface="Times New Roman" panose="02020603050405020304" pitchFamily="18" charset="0"/>
              </a:rPr>
              <a:t/>
            </a:r>
            <a:br>
              <a:rPr lang="ru-RU" altLang="ru-RU" sz="2000" b="1" dirty="0">
                <a:solidFill>
                  <a:srgbClr val="7E1C0C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altLang="ru-RU" sz="2000" b="1" dirty="0">
                <a:solidFill>
                  <a:srgbClr val="7E1C0C"/>
                </a:solidFill>
                <a:latin typeface="+mn-lt"/>
                <a:cs typeface="Times New Roman" panose="02020603050405020304" pitchFamily="18" charset="0"/>
              </a:rPr>
              <a:t/>
            </a:r>
            <a:br>
              <a:rPr lang="ru-RU" altLang="ru-RU" sz="2000" b="1" dirty="0">
                <a:solidFill>
                  <a:srgbClr val="7E1C0C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altLang="ru-RU" sz="2700" b="1" dirty="0">
                <a:solidFill>
                  <a:srgbClr val="7E1C0C"/>
                </a:solidFill>
                <a:latin typeface="+mn-lt"/>
                <a:cs typeface="Times New Roman" panose="02020603050405020304" pitchFamily="18" charset="0"/>
              </a:rPr>
              <a:t>Задачи проекта:</a:t>
            </a:r>
            <a:br>
              <a:rPr lang="ru-RU" altLang="ru-RU" sz="2700" b="1" dirty="0">
                <a:solidFill>
                  <a:srgbClr val="7E1C0C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altLang="ru-RU" sz="2000" b="1" dirty="0">
                <a:solidFill>
                  <a:srgbClr val="7E1C0C"/>
                </a:solidFill>
                <a:latin typeface="+mn-lt"/>
                <a:cs typeface="Times New Roman" panose="02020603050405020304" pitchFamily="18" charset="0"/>
              </a:rPr>
              <a:t>1. Проявлять гуманное отношение к инвалидам, обездоленным, престарелым людям и другим детям посредством сотрудничества детей и взрослых </a:t>
            </a:r>
            <a:br>
              <a:rPr lang="ru-RU" altLang="ru-RU" sz="2000" b="1" dirty="0">
                <a:solidFill>
                  <a:srgbClr val="7E1C0C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altLang="ru-RU" sz="2000" b="1" dirty="0">
                <a:solidFill>
                  <a:srgbClr val="7E1C0C"/>
                </a:solidFill>
                <a:latin typeface="+mn-lt"/>
                <a:cs typeface="Times New Roman" panose="02020603050405020304" pitchFamily="18" charset="0"/>
              </a:rPr>
              <a:t/>
            </a:r>
            <a:br>
              <a:rPr lang="ru-RU" altLang="ru-RU" sz="2000" b="1" dirty="0">
                <a:solidFill>
                  <a:srgbClr val="7E1C0C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altLang="ru-RU" sz="2000" b="1" dirty="0">
                <a:solidFill>
                  <a:srgbClr val="7E1C0C"/>
                </a:solidFill>
                <a:latin typeface="+mn-lt"/>
                <a:cs typeface="Times New Roman" panose="02020603050405020304" pitchFamily="18" charset="0"/>
              </a:rPr>
              <a:t>2. Обогащать эмоциональный мир учащихся нравственными переживаниями и формировать у них нравственные чувства, чувства глубокого уважения к жизни и людям</a:t>
            </a:r>
            <a:br>
              <a:rPr lang="ru-RU" altLang="ru-RU" sz="2000" b="1" dirty="0">
                <a:solidFill>
                  <a:srgbClr val="7E1C0C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altLang="ru-RU" sz="2000" b="1" dirty="0">
                <a:solidFill>
                  <a:srgbClr val="7E1C0C"/>
                </a:solidFill>
                <a:latin typeface="+mn-lt"/>
                <a:cs typeface="Times New Roman" panose="02020603050405020304" pitchFamily="18" charset="0"/>
              </a:rPr>
              <a:t/>
            </a:r>
            <a:br>
              <a:rPr lang="ru-RU" altLang="ru-RU" sz="2000" b="1" dirty="0">
                <a:solidFill>
                  <a:srgbClr val="7E1C0C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altLang="ru-RU" sz="2000" b="1" dirty="0">
                <a:solidFill>
                  <a:srgbClr val="7E1C0C"/>
                </a:solidFill>
                <a:latin typeface="+mn-lt"/>
                <a:cs typeface="Times New Roman" panose="02020603050405020304" pitchFamily="18" charset="0"/>
              </a:rPr>
              <a:t>3. Способствовать нравственному и общественно-активному </a:t>
            </a:r>
            <a:r>
              <a:rPr lang="ru-RU" altLang="ru-RU" sz="2000" b="1">
                <a:solidFill>
                  <a:srgbClr val="7E1C0C"/>
                </a:solidFill>
                <a:latin typeface="+mn-lt"/>
                <a:cs typeface="Times New Roman" panose="02020603050405020304" pitchFamily="18" charset="0"/>
              </a:rPr>
              <a:t>самовоспитанию </a:t>
            </a:r>
            <a:r>
              <a:rPr lang="ru-RU" altLang="ru-RU" sz="2000" b="1" smtClean="0">
                <a:solidFill>
                  <a:srgbClr val="7E1C0C"/>
                </a:solidFill>
                <a:latin typeface="+mn-lt"/>
                <a:cs typeface="Times New Roman" panose="02020603050405020304" pitchFamily="18" charset="0"/>
              </a:rPr>
              <a:t>учащихся </a:t>
            </a:r>
            <a:r>
              <a:rPr lang="ru-RU" altLang="ru-RU" sz="20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0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itchFamily="18" charset="0"/>
              </a:rPr>
              <a:t/>
            </a:r>
            <a:br>
              <a:rPr lang="ru-RU" altLang="ru-RU" sz="20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itchFamily="18" charset="0"/>
              </a:rPr>
            </a:br>
            <a:r>
              <a:rPr lang="ru-RU" alt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itchFamily="18" charset="0"/>
              </a:rPr>
              <a:t/>
            </a:r>
            <a:br>
              <a:rPr lang="ru-RU" alt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itchFamily="18" charset="0"/>
              </a:rPr>
            </a:b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itchFamily="18" charset="0"/>
              </a:rPr>
              <a:t/>
            </a:r>
            <a:b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itchFamily="18" charset="0"/>
              </a:rPr>
            </a:b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itchFamily="18" charset="0"/>
              </a:rPr>
              <a:t/>
            </a:r>
            <a:b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itchFamily="18" charset="0"/>
              </a:rPr>
            </a:br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itchFamily="18" charset="0"/>
            </a:endParaRPr>
          </a:p>
        </p:txBody>
      </p:sp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Заголовок 1">
            <a:extLst>
              <a:ext uri="{FF2B5EF4-FFF2-40B4-BE49-F238E27FC236}">
                <a16:creationId xmlns="" xmlns:a16="http://schemas.microsoft.com/office/drawing/2014/main" id="{23101C10-7F3C-4D78-B90F-7CD4B80D4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150" y="195263"/>
            <a:ext cx="8521700" cy="573087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altLang="ru-RU" sz="2800" b="1" dirty="0">
                <a:solidFill>
                  <a:srgbClr val="7E1C0C"/>
                </a:solidFill>
                <a:latin typeface="+mn-lt"/>
                <a:cs typeface="Times New Roman" panose="02020603050405020304" pitchFamily="18" charset="0"/>
                <a:sym typeface="Times New Roman" panose="02020603050405020304" pitchFamily="18" charset="0"/>
              </a:rPr>
              <a:t>Механизм реализации</a:t>
            </a:r>
            <a:endParaRPr lang="ru-RU" altLang="ru-RU" sz="2800" dirty="0">
              <a:solidFill>
                <a:srgbClr val="7E1C0C"/>
              </a:solidFill>
              <a:latin typeface="+mn-lt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37F8C91-A014-45CC-B6D7-866FC8E73A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9447" y="1131590"/>
            <a:ext cx="8521700" cy="3311822"/>
          </a:xfrm>
        </p:spPr>
        <p:txBody>
          <a:bodyPr rtlCol="0">
            <a:normAutofit fontScale="25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altLang="ru-RU" sz="9600" b="1" dirty="0">
                <a:solidFill>
                  <a:srgbClr val="7E1C0C"/>
                </a:solidFill>
                <a:cs typeface="Times New Roman" panose="02020603050405020304" pitchFamily="18" charset="0"/>
                <a:sym typeface="Times New Roman" pitchFamily="18" charset="0"/>
              </a:rPr>
              <a:t>Организационный:</a:t>
            </a:r>
            <a:r>
              <a:rPr lang="ru-RU" altLang="ru-RU" sz="6400" dirty="0">
                <a:solidFill>
                  <a:srgbClr val="7E1C0C"/>
                </a:solidFill>
                <a:cs typeface="Times New Roman" panose="02020603050405020304" pitchFamily="18" charset="0"/>
                <a:sym typeface="Times New Roman" pitchFamily="18" charset="0"/>
              </a:rPr>
              <a:t/>
            </a:r>
            <a:br>
              <a:rPr lang="ru-RU" altLang="ru-RU" sz="6400" dirty="0">
                <a:solidFill>
                  <a:srgbClr val="7E1C0C"/>
                </a:solidFill>
                <a:cs typeface="Times New Roman" panose="02020603050405020304" pitchFamily="18" charset="0"/>
                <a:sym typeface="Times New Roman" pitchFamily="18" charset="0"/>
              </a:rPr>
            </a:br>
            <a:endParaRPr lang="ru-RU" altLang="ru-RU" sz="6400" dirty="0">
              <a:solidFill>
                <a:srgbClr val="7E1C0C"/>
              </a:solidFill>
              <a:cs typeface="Times New Roman" panose="02020603050405020304" pitchFamily="18" charset="0"/>
              <a:sym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altLang="ru-RU" sz="9600" dirty="0">
                <a:solidFill>
                  <a:srgbClr val="7E1C0C"/>
                </a:solidFill>
                <a:cs typeface="Times New Roman" panose="02020603050405020304" pitchFamily="18" charset="0"/>
                <a:sym typeface="Times New Roman" pitchFamily="18" charset="0"/>
              </a:rPr>
              <a:t>Цель: на основе сотрудничества детей (привлечение детей «группы риска») и взрослых создать психолого-педагогическое пространство для успешной работы по проекту</a:t>
            </a:r>
            <a:br>
              <a:rPr lang="ru-RU" altLang="ru-RU" sz="9600" dirty="0">
                <a:solidFill>
                  <a:srgbClr val="7E1C0C"/>
                </a:solidFill>
                <a:cs typeface="Times New Roman" panose="02020603050405020304" pitchFamily="18" charset="0"/>
                <a:sym typeface="Times New Roman" pitchFamily="18" charset="0"/>
              </a:rPr>
            </a:br>
            <a:endParaRPr lang="ru-RU" altLang="ru-RU" sz="9600" dirty="0">
              <a:solidFill>
                <a:srgbClr val="7E1C0C"/>
              </a:solidFill>
              <a:cs typeface="Times New Roman" panose="02020603050405020304" pitchFamily="18" charset="0"/>
              <a:sym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altLang="ru-RU" sz="9600" dirty="0">
                <a:solidFill>
                  <a:srgbClr val="7E1C0C"/>
                </a:solidFill>
                <a:cs typeface="Times New Roman" panose="02020603050405020304" pitchFamily="18" charset="0"/>
                <a:sym typeface="Times New Roman" pitchFamily="18" charset="0"/>
              </a:rPr>
              <a:t>Задачи:</a:t>
            </a:r>
            <a:br>
              <a:rPr lang="ru-RU" altLang="ru-RU" sz="9600" dirty="0">
                <a:solidFill>
                  <a:srgbClr val="7E1C0C"/>
                </a:solidFill>
                <a:cs typeface="Times New Roman" panose="02020603050405020304" pitchFamily="18" charset="0"/>
                <a:sym typeface="Times New Roman" pitchFamily="18" charset="0"/>
              </a:rPr>
            </a:br>
            <a:r>
              <a:rPr lang="ru-RU" altLang="ru-RU" sz="9600" dirty="0">
                <a:solidFill>
                  <a:srgbClr val="7E1C0C"/>
                </a:solidFill>
                <a:cs typeface="Times New Roman" panose="02020603050405020304" pitchFamily="18" charset="0"/>
                <a:sym typeface="Times New Roman" pitchFamily="18" charset="0"/>
              </a:rPr>
              <a:t>Вовлечение учащихся, ребят «группы риска»,  родителей, педагогов в деятельность по реализации проекта</a:t>
            </a:r>
            <a:br>
              <a:rPr lang="ru-RU" altLang="ru-RU" sz="9600" dirty="0">
                <a:solidFill>
                  <a:srgbClr val="7E1C0C"/>
                </a:solidFill>
                <a:cs typeface="Times New Roman" panose="02020603050405020304" pitchFamily="18" charset="0"/>
                <a:sym typeface="Times New Roman" pitchFamily="18" charset="0"/>
              </a:rPr>
            </a:br>
            <a:r>
              <a:rPr lang="ru-RU" altLang="ru-RU" sz="9600" dirty="0">
                <a:solidFill>
                  <a:srgbClr val="7E1C0C"/>
                </a:solidFill>
                <a:cs typeface="Times New Roman" panose="02020603050405020304" pitchFamily="18" charset="0"/>
                <a:sym typeface="Times New Roman" pitchFamily="18" charset="0"/>
              </a:rPr>
              <a:t>Организация работы участников проекта</a:t>
            </a:r>
            <a:br>
              <a:rPr lang="ru-RU" altLang="ru-RU" sz="9600" dirty="0">
                <a:solidFill>
                  <a:srgbClr val="7E1C0C"/>
                </a:solidFill>
                <a:cs typeface="Times New Roman" panose="02020603050405020304" pitchFamily="18" charset="0"/>
                <a:sym typeface="Times New Roman" pitchFamily="18" charset="0"/>
              </a:rPr>
            </a:br>
            <a:r>
              <a:rPr lang="ru-RU" altLang="ru-RU" sz="9600" dirty="0">
                <a:solidFill>
                  <a:srgbClr val="7E1C0C"/>
                </a:solidFill>
                <a:cs typeface="Times New Roman" panose="02020603050405020304" pitchFamily="18" charset="0"/>
                <a:sym typeface="Times New Roman" pitchFamily="18" charset="0"/>
              </a:rPr>
              <a:t>Создание комфортного микроклимата для успешного взаимодействия взрослых и детей</a:t>
            </a:r>
            <a:r>
              <a:rPr lang="ru-RU" altLang="ru-RU" sz="6400" dirty="0">
                <a:solidFill>
                  <a:srgbClr val="7E1C0C"/>
                </a:solidFill>
                <a:cs typeface="Times New Roman" panose="02020603050405020304" pitchFamily="18" charset="0"/>
                <a:sym typeface="Times New Roman" pitchFamily="18" charset="0"/>
              </a:rPr>
              <a:t/>
            </a:r>
            <a:br>
              <a:rPr lang="ru-RU" altLang="ru-RU" sz="6400" dirty="0">
                <a:solidFill>
                  <a:srgbClr val="7E1C0C"/>
                </a:solidFill>
                <a:cs typeface="Times New Roman" panose="02020603050405020304" pitchFamily="18" charset="0"/>
                <a:sym typeface="Times New Roman" pitchFamily="18" charset="0"/>
              </a:rPr>
            </a:br>
            <a:endParaRPr lang="ru-RU" dirty="0"/>
          </a:p>
        </p:txBody>
      </p:sp>
    </p:spTree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Заголовок 1">
            <a:extLst>
              <a:ext uri="{FF2B5EF4-FFF2-40B4-BE49-F238E27FC236}">
                <a16:creationId xmlns="" xmlns:a16="http://schemas.microsoft.com/office/drawing/2014/main" id="{23101C10-7F3C-4D78-B90F-7CD4B80D4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150" y="195263"/>
            <a:ext cx="8521700" cy="573087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altLang="ru-RU" sz="2800" b="1" dirty="0">
                <a:solidFill>
                  <a:srgbClr val="7E1C0C"/>
                </a:solidFill>
                <a:latin typeface="+mn-lt"/>
                <a:cs typeface="Times New Roman" panose="02020603050405020304" pitchFamily="18" charset="0"/>
                <a:sym typeface="Times New Roman" panose="02020603050405020304" pitchFamily="18" charset="0"/>
              </a:rPr>
              <a:t>Механизм реализации</a:t>
            </a:r>
            <a:endParaRPr lang="ru-RU" altLang="ru-RU" sz="2800" dirty="0">
              <a:solidFill>
                <a:srgbClr val="7E1C0C"/>
              </a:solidFill>
              <a:latin typeface="+mn-lt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37F8C91-A014-45CC-B6D7-866FC8E73A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150" y="627856"/>
            <a:ext cx="8521700" cy="3887787"/>
          </a:xfrm>
        </p:spPr>
        <p:txBody>
          <a:bodyPr rtlCol="0">
            <a:normAutofit fontScale="25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altLang="ru-RU" sz="6400" dirty="0">
                <a:solidFill>
                  <a:srgbClr val="7E1C0C"/>
                </a:solidFill>
                <a:cs typeface="Times New Roman" panose="02020603050405020304" pitchFamily="18" charset="0"/>
                <a:sym typeface="Times New Roman" pitchFamily="18" charset="0"/>
              </a:rPr>
              <a:t/>
            </a:r>
            <a:br>
              <a:rPr lang="ru-RU" altLang="ru-RU" sz="6400" dirty="0">
                <a:solidFill>
                  <a:srgbClr val="7E1C0C"/>
                </a:solidFill>
                <a:cs typeface="Times New Roman" panose="02020603050405020304" pitchFamily="18" charset="0"/>
                <a:sym typeface="Times New Roman" pitchFamily="18" charset="0"/>
              </a:rPr>
            </a:br>
            <a:r>
              <a:rPr lang="ru-RU" altLang="ru-RU" sz="9600" b="1" dirty="0">
                <a:solidFill>
                  <a:srgbClr val="7E1C0C"/>
                </a:solidFill>
                <a:cs typeface="Times New Roman" panose="02020603050405020304" pitchFamily="18" charset="0"/>
              </a:rPr>
              <a:t>Практический:</a:t>
            </a: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ru-RU" altLang="ru-RU" sz="9600" b="1" dirty="0">
              <a:solidFill>
                <a:srgbClr val="7E1C0C"/>
              </a:solidFill>
              <a:cs typeface="Times New Roman" panose="02020603050405020304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altLang="ru-RU" sz="9600" dirty="0">
                <a:solidFill>
                  <a:srgbClr val="7E1C0C"/>
                </a:solidFill>
                <a:cs typeface="Times New Roman" panose="02020603050405020304" pitchFamily="18" charset="0"/>
              </a:rPr>
              <a:t>Цель: на основе сотрудничества детей (привлечение «детей группы риска) и взрослых развивать социальную активность и ответственность через участие в реализации проекта</a:t>
            </a: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ru-RU" altLang="ru-RU" sz="9600" dirty="0">
              <a:solidFill>
                <a:srgbClr val="7E1C0C"/>
              </a:solidFill>
              <a:cs typeface="Times New Roman" panose="02020603050405020304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altLang="ru-RU" sz="9600" dirty="0">
                <a:solidFill>
                  <a:srgbClr val="7E1C0C"/>
                </a:solidFill>
                <a:cs typeface="Times New Roman" panose="02020603050405020304" pitchFamily="18" charset="0"/>
              </a:rPr>
              <a:t>Задачи:        </a:t>
            </a: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altLang="ru-RU" sz="9600" dirty="0">
                <a:solidFill>
                  <a:srgbClr val="7E1C0C"/>
                </a:solidFill>
                <a:cs typeface="Times New Roman" panose="02020603050405020304" pitchFamily="18" charset="0"/>
              </a:rPr>
              <a:t>Систематическое накопление и обогащение опыта нравственного поведения учащихся и ребят «группы риска» путем организации их практической деятельности</a:t>
            </a: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altLang="ru-RU" sz="9600" dirty="0">
                <a:solidFill>
                  <a:srgbClr val="7E1C0C"/>
                </a:solidFill>
                <a:cs typeface="Times New Roman" panose="02020603050405020304" pitchFamily="18" charset="0"/>
              </a:rPr>
              <a:t>Побуждать учащихся и ребят «группы риска» задуматься о смысле жизни, о добре и зле</a:t>
            </a: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altLang="ru-RU" sz="9600" dirty="0">
                <a:solidFill>
                  <a:srgbClr val="7E1C0C"/>
                </a:solidFill>
                <a:cs typeface="Times New Roman" panose="02020603050405020304" pitchFamily="18" charset="0"/>
              </a:rPr>
              <a:t>Воспитывать уважительное отношение к людям с ограниченными возможностями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179014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Заголовок 1">
            <a:extLst>
              <a:ext uri="{FF2B5EF4-FFF2-40B4-BE49-F238E27FC236}">
                <a16:creationId xmlns="" xmlns:a16="http://schemas.microsoft.com/office/drawing/2014/main" id="{23101C10-7F3C-4D78-B90F-7CD4B80D4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150" y="195263"/>
            <a:ext cx="8521700" cy="573087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altLang="ru-RU" sz="2800" b="1" dirty="0">
                <a:solidFill>
                  <a:srgbClr val="7E1C0C"/>
                </a:solidFill>
                <a:latin typeface="+mn-lt"/>
                <a:cs typeface="Times New Roman" panose="02020603050405020304" pitchFamily="18" charset="0"/>
                <a:sym typeface="Times New Roman" panose="02020603050405020304" pitchFamily="18" charset="0"/>
              </a:rPr>
              <a:t>Механизм реализации</a:t>
            </a:r>
            <a:endParaRPr lang="ru-RU" altLang="ru-RU" sz="2800" dirty="0">
              <a:solidFill>
                <a:srgbClr val="7E1C0C"/>
              </a:solidFill>
              <a:latin typeface="+mn-lt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37F8C91-A014-45CC-B6D7-866FC8E73A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150" y="700088"/>
            <a:ext cx="8521700" cy="3383829"/>
          </a:xfrm>
        </p:spPr>
        <p:txBody>
          <a:bodyPr rtlCol="0">
            <a:normAutofit fontScale="62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sz="4400" b="1" dirty="0">
                <a:solidFill>
                  <a:srgbClr val="7E1C0C"/>
                </a:solidFill>
                <a:cs typeface="Times New Roman" panose="02020603050405020304" pitchFamily="18" charset="0"/>
              </a:rPr>
              <a:t>Обобщающий: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altLang="ru-RU" sz="4400" b="1" dirty="0">
              <a:solidFill>
                <a:srgbClr val="7E1C0C"/>
              </a:solidFill>
              <a:cs typeface="Times New Roman" panose="02020603050405020304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sz="4400" dirty="0">
                <a:solidFill>
                  <a:srgbClr val="7E1C0C"/>
                </a:solidFill>
                <a:cs typeface="Times New Roman" panose="02020603050405020304" pitchFamily="18" charset="0"/>
              </a:rPr>
              <a:t>На данном этапе подводятся итоги работы.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sz="4400" dirty="0">
                <a:solidFill>
                  <a:srgbClr val="7E1C0C"/>
                </a:solidFill>
                <a:cs typeface="Times New Roman" panose="02020603050405020304" pitchFamily="18" charset="0"/>
              </a:rPr>
              <a:t>Проводится заседание всех участников проекта.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sz="4400" dirty="0">
                <a:solidFill>
                  <a:srgbClr val="7E1C0C"/>
                </a:solidFill>
                <a:cs typeface="Times New Roman" panose="02020603050405020304" pitchFamily="18" charset="0"/>
              </a:rPr>
              <a:t>Организовываются классные ученические и родительские собрания с целью анализа работы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sz="4400" dirty="0">
                <a:solidFill>
                  <a:srgbClr val="7E1C0C"/>
                </a:solidFill>
                <a:cs typeface="Times New Roman" panose="02020603050405020304" pitchFamily="18" charset="0"/>
              </a:rPr>
              <a:t>Проводится мониторинговая работа «Эффективность и результативность реализации проекта»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1275115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7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hape 77">
            <a:extLst>
              <a:ext uri="{FF2B5EF4-FFF2-40B4-BE49-F238E27FC236}">
                <a16:creationId xmlns="" xmlns:a16="http://schemas.microsoft.com/office/drawing/2014/main" id="{B49D20A4-218E-44A6-8AAE-59AA52146DC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150" y="0"/>
            <a:ext cx="8521700" cy="48101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lnSpc>
                <a:spcPct val="130000"/>
              </a:lnSpc>
              <a:spcBef>
                <a:spcPct val="0"/>
              </a:spcBef>
              <a:spcAft>
                <a:spcPts val="800"/>
              </a:spcAft>
              <a:buClr>
                <a:srgbClr val="000000"/>
              </a:buClr>
              <a:defRPr/>
            </a:pPr>
            <a:r>
              <a:rPr lang="ru-RU" altLang="ru-RU" sz="1800" b="1" dirty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ru-RU" altLang="ru-RU" sz="3100" b="1" i="1" dirty="0">
                <a:solidFill>
                  <a:srgbClr val="7E1C0C"/>
                </a:solidFill>
                <a:latin typeface="+mn-lt"/>
                <a:cs typeface="Times New Roman" pitchFamily="18" charset="0"/>
                <a:sym typeface="Times New Roman" pitchFamily="18" charset="0"/>
              </a:rPr>
              <a:t>Формы реализации проекта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8E532603-0F1B-4941-9B4B-39740ACC224B}"/>
              </a:ext>
            </a:extLst>
          </p:cNvPr>
          <p:cNvSpPr/>
          <p:nvPr/>
        </p:nvSpPr>
        <p:spPr>
          <a:xfrm>
            <a:off x="246063" y="384175"/>
            <a:ext cx="8893175" cy="48418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 eaLnBrk="1" hangingPunct="1">
              <a:lnSpc>
                <a:spcPts val="1400"/>
              </a:lnSpc>
              <a:spcAft>
                <a:spcPts val="800"/>
              </a:spcAft>
              <a:buFontTx/>
              <a:buAutoNum type="arabicPeriod"/>
              <a:defRPr/>
            </a:pPr>
            <a:r>
              <a:rPr lang="ru-RU" sz="1600" b="1" dirty="0">
                <a:solidFill>
                  <a:srgbClr val="7E1C0C"/>
                </a:solidFill>
                <a:latin typeface="+mn-lt"/>
                <a:cs typeface="Times New Roman" pitchFamily="18" charset="0"/>
                <a:sym typeface="Times New Roman" pitchFamily="18" charset="0"/>
              </a:rPr>
              <a:t>Акции: </a:t>
            </a:r>
          </a:p>
          <a:p>
            <a:pPr algn="just" eaLnBrk="1" hangingPunct="1">
              <a:lnSpc>
                <a:spcPts val="1400"/>
              </a:lnSpc>
              <a:spcAft>
                <a:spcPts val="800"/>
              </a:spcAft>
              <a:defRPr/>
            </a:pPr>
            <a:r>
              <a:rPr lang="ru-RU" sz="1600" b="1" dirty="0">
                <a:solidFill>
                  <a:srgbClr val="7E1C0C"/>
                </a:solidFill>
                <a:latin typeface="+mn-lt"/>
                <a:cs typeface="Times New Roman" pitchFamily="18" charset="0"/>
                <a:sym typeface="Times New Roman" pitchFamily="18" charset="0"/>
              </a:rPr>
              <a:t>«Вдовья память»  (к 75-летию Победы в Сталинградской битве);</a:t>
            </a:r>
          </a:p>
          <a:p>
            <a:pPr algn="just" eaLnBrk="1" hangingPunct="1">
              <a:lnSpc>
                <a:spcPts val="1400"/>
              </a:lnSpc>
              <a:spcAft>
                <a:spcPts val="800"/>
              </a:spcAft>
              <a:defRPr/>
            </a:pPr>
            <a:r>
              <a:rPr lang="ru-RU" sz="1600" b="1" dirty="0">
                <a:solidFill>
                  <a:srgbClr val="7E1C0C"/>
                </a:solidFill>
                <a:latin typeface="+mn-lt"/>
                <a:cs typeface="Times New Roman" pitchFamily="18" charset="0"/>
                <a:sym typeface="Times New Roman" pitchFamily="18" charset="0"/>
              </a:rPr>
              <a:t>«День подарков просто так» (старшие ребята дарят подарки малышам);</a:t>
            </a:r>
          </a:p>
          <a:p>
            <a:pPr algn="just" eaLnBrk="1" hangingPunct="1">
              <a:lnSpc>
                <a:spcPts val="1400"/>
              </a:lnSpc>
              <a:spcAft>
                <a:spcPts val="800"/>
              </a:spcAft>
              <a:defRPr/>
            </a:pPr>
            <a:r>
              <a:rPr lang="ru-RU" sz="1600" b="1" dirty="0">
                <a:solidFill>
                  <a:srgbClr val="7E1C0C"/>
                </a:solidFill>
                <a:latin typeface="+mn-lt"/>
                <a:cs typeface="Times New Roman" pitchFamily="18" charset="0"/>
                <a:sym typeface="Times New Roman" pitchFamily="18" charset="0"/>
              </a:rPr>
              <a:t>«Жизнь дар – примите её. Жизнь одна – берегите её» (изготовление для населения буклетов, памяток - 18 мая день памяти жертв СПИДа);</a:t>
            </a:r>
          </a:p>
          <a:p>
            <a:pPr algn="just" eaLnBrk="1" hangingPunct="1">
              <a:lnSpc>
                <a:spcPts val="1400"/>
              </a:lnSpc>
              <a:spcAft>
                <a:spcPts val="800"/>
              </a:spcAft>
              <a:defRPr/>
            </a:pPr>
            <a:r>
              <a:rPr lang="ru-RU" sz="1600" b="1" dirty="0">
                <a:solidFill>
                  <a:srgbClr val="7E1C0C"/>
                </a:solidFill>
                <a:latin typeface="+mn-lt"/>
                <a:cs typeface="Times New Roman" pitchFamily="18" charset="0"/>
                <a:sym typeface="Arial" charset="0"/>
              </a:rPr>
              <a:t>Акция «Поздравь больного ребенка с международным днем защиты Детей».</a:t>
            </a:r>
          </a:p>
          <a:p>
            <a:pPr algn="just" eaLnBrk="1" hangingPunct="1">
              <a:lnSpc>
                <a:spcPts val="1400"/>
              </a:lnSpc>
              <a:spcAft>
                <a:spcPts val="800"/>
              </a:spcAft>
              <a:defRPr/>
            </a:pPr>
            <a:r>
              <a:rPr lang="ru-RU" sz="1600" b="1" dirty="0">
                <a:solidFill>
                  <a:srgbClr val="7E1C0C"/>
                </a:solidFill>
                <a:latin typeface="+mn-lt"/>
                <a:cs typeface="Times New Roman" pitchFamily="18" charset="0"/>
                <a:sym typeface="Times New Roman" pitchFamily="18" charset="0"/>
              </a:rPr>
              <a:t>2. Беседы: </a:t>
            </a:r>
          </a:p>
          <a:p>
            <a:pPr algn="just" eaLnBrk="1" hangingPunct="1">
              <a:lnSpc>
                <a:spcPts val="1400"/>
              </a:lnSpc>
              <a:spcAft>
                <a:spcPts val="800"/>
              </a:spcAft>
              <a:defRPr/>
            </a:pPr>
            <a:r>
              <a:rPr lang="ru-RU" sz="1600" b="1" dirty="0">
                <a:solidFill>
                  <a:srgbClr val="7E1C0C"/>
                </a:solidFill>
                <a:latin typeface="+mn-lt"/>
                <a:cs typeface="Times New Roman" pitchFamily="18" charset="0"/>
                <a:sym typeface="Times New Roman" pitchFamily="18" charset="0"/>
              </a:rPr>
              <a:t>«К добру и пониманию открыты!»;</a:t>
            </a:r>
          </a:p>
          <a:p>
            <a:pPr algn="just">
              <a:lnSpc>
                <a:spcPts val="1400"/>
              </a:lnSpc>
              <a:defRPr/>
            </a:pPr>
            <a:r>
              <a:rPr lang="ru-RU" sz="1600" b="1" dirty="0">
                <a:solidFill>
                  <a:srgbClr val="7E1C0C"/>
                </a:solidFill>
                <a:latin typeface="+mn-lt"/>
                <a:cs typeface="Times New Roman" pitchFamily="18" charset="0"/>
                <a:sym typeface="Times New Roman" pitchFamily="18" charset="0"/>
              </a:rPr>
              <a:t>«Поделись прочитанным» (беседа с ветеранами и инвалидами о прочитанных книгах).</a:t>
            </a:r>
          </a:p>
          <a:p>
            <a:pPr algn="just">
              <a:lnSpc>
                <a:spcPts val="1400"/>
              </a:lnSpc>
              <a:defRPr/>
            </a:pPr>
            <a:endParaRPr lang="ru-RU" sz="1600" b="1" dirty="0">
              <a:solidFill>
                <a:srgbClr val="7E1C0C"/>
              </a:solidFill>
              <a:latin typeface="+mn-lt"/>
              <a:cs typeface="Times New Roman" pitchFamily="18" charset="0"/>
              <a:sym typeface="Times New Roman" pitchFamily="18" charset="0"/>
            </a:endParaRPr>
          </a:p>
          <a:p>
            <a:pPr algn="just" eaLnBrk="1" hangingPunct="1">
              <a:lnSpc>
                <a:spcPts val="1400"/>
              </a:lnSpc>
              <a:spcAft>
                <a:spcPts val="800"/>
              </a:spcAft>
              <a:defRPr/>
            </a:pPr>
            <a:r>
              <a:rPr lang="ru-RU" sz="1600" b="1" dirty="0">
                <a:solidFill>
                  <a:srgbClr val="7E1C0C"/>
                </a:solidFill>
                <a:latin typeface="+mn-lt"/>
                <a:cs typeface="Times New Roman" pitchFamily="18" charset="0"/>
                <a:sym typeface="Times New Roman" pitchFamily="18" charset="0"/>
              </a:rPr>
              <a:t>3. Литературная викторина по страницам знаменитой повести А. П. Гайдара «Про Тимура и его команду».</a:t>
            </a:r>
          </a:p>
          <a:p>
            <a:pPr algn="just" eaLnBrk="1" hangingPunct="1">
              <a:lnSpc>
                <a:spcPts val="1400"/>
              </a:lnSpc>
              <a:spcAft>
                <a:spcPts val="800"/>
              </a:spcAft>
              <a:defRPr/>
            </a:pPr>
            <a:r>
              <a:rPr lang="ru-RU" sz="1600" b="1" dirty="0">
                <a:solidFill>
                  <a:srgbClr val="7E1C0C"/>
                </a:solidFill>
                <a:latin typeface="+mn-lt"/>
                <a:cs typeface="Times New Roman" pitchFamily="18" charset="0"/>
                <a:sym typeface="Times New Roman" pitchFamily="18" charset="0"/>
              </a:rPr>
              <a:t>4. Выставки газетных и журнальных статей на тему милосердия «Щедрое сердце»</a:t>
            </a:r>
          </a:p>
          <a:p>
            <a:pPr algn="just" eaLnBrk="1" hangingPunct="1">
              <a:lnSpc>
                <a:spcPts val="1400"/>
              </a:lnSpc>
              <a:spcAft>
                <a:spcPts val="800"/>
              </a:spcAft>
              <a:defRPr/>
            </a:pPr>
            <a:r>
              <a:rPr lang="ru-RU" sz="1600" b="1" dirty="0">
                <a:solidFill>
                  <a:srgbClr val="7E1C0C"/>
                </a:solidFill>
                <a:latin typeface="+mn-lt"/>
                <a:cs typeface="Times New Roman" pitchFamily="18" charset="0"/>
                <a:sym typeface="Times New Roman" pitchFamily="18" charset="0"/>
              </a:rPr>
              <a:t>5. </a:t>
            </a:r>
            <a:r>
              <a:rPr lang="ru-RU" sz="1600" b="1" dirty="0">
                <a:solidFill>
                  <a:srgbClr val="7E1C0C"/>
                </a:solidFill>
                <a:latin typeface="+mn-lt"/>
                <a:cs typeface="Times New Roman" pitchFamily="18" charset="0"/>
                <a:sym typeface="Arial" charset="0"/>
              </a:rPr>
              <a:t>Развлекательная программа «Неразлучные друзья – взрослые и дети», мероприятие к Дню пожилых людей «Бабушки и внуки». </a:t>
            </a:r>
          </a:p>
          <a:p>
            <a:pPr algn="just">
              <a:lnSpc>
                <a:spcPts val="1400"/>
              </a:lnSpc>
              <a:defRPr/>
            </a:pPr>
            <a:r>
              <a:rPr lang="ru-RU" sz="1600" b="1" dirty="0">
                <a:solidFill>
                  <a:srgbClr val="7E1C0C"/>
                </a:solidFill>
                <a:latin typeface="+mn-lt"/>
                <a:cs typeface="Times New Roman" pitchFamily="18" charset="0"/>
                <a:sym typeface="Times New Roman" pitchFamily="18" charset="0"/>
              </a:rPr>
              <a:t>6. Классный час о понятии толерантность «Посели добро в своём сердце»,  урок милосердия» </a:t>
            </a:r>
          </a:p>
          <a:p>
            <a:pPr algn="just">
              <a:lnSpc>
                <a:spcPts val="1400"/>
              </a:lnSpc>
              <a:defRPr/>
            </a:pPr>
            <a:r>
              <a:rPr lang="ru-RU" sz="1600" b="1" dirty="0">
                <a:solidFill>
                  <a:srgbClr val="7E1C0C"/>
                </a:solidFill>
                <a:latin typeface="+mn-lt"/>
                <a:cs typeface="Times New Roman" pitchFamily="18" charset="0"/>
                <a:sym typeface="Times New Roman" pitchFamily="18" charset="0"/>
              </a:rPr>
              <a:t>(Материал по литературе, посвящённый анализу рассказа Ф.М. Достоевского «Мальчик у Христа на ёлке»).</a:t>
            </a:r>
          </a:p>
          <a:p>
            <a:pPr algn="just">
              <a:defRPr/>
            </a:pPr>
            <a:r>
              <a:rPr lang="ru-RU" sz="1600" b="1" dirty="0">
                <a:solidFill>
                  <a:srgbClr val="7E1C0C"/>
                </a:solidFill>
                <a:latin typeface="+mn-lt"/>
                <a:cs typeface="Times New Roman" pitchFamily="18" charset="0"/>
                <a:sym typeface="Times New Roman" pitchFamily="18" charset="0"/>
              </a:rPr>
              <a:t>7. </a:t>
            </a:r>
            <a:r>
              <a:rPr lang="ru-RU" sz="1600" b="1" dirty="0">
                <a:solidFill>
                  <a:srgbClr val="7E1C0C"/>
                </a:solidFill>
                <a:latin typeface="+mn-lt"/>
                <a:cs typeface="Times New Roman" pitchFamily="18" charset="0"/>
                <a:sym typeface="Arial" charset="0"/>
              </a:rPr>
              <a:t>Библиотечное обслуживание пожилых и инвалидов на дому «С заботой о читателях. Книги на дом».</a:t>
            </a:r>
            <a:endParaRPr lang="ru-RU" sz="1600" b="1" dirty="0">
              <a:solidFill>
                <a:srgbClr val="7E1C0C"/>
              </a:solidFill>
              <a:latin typeface="+mn-lt"/>
              <a:cs typeface="Times New Roman" pitchFamily="18" charset="0"/>
              <a:sym typeface="Times New Roman" pitchFamily="18" charset="0"/>
            </a:endParaRPr>
          </a:p>
        </p:txBody>
      </p:sp>
    </p:spTree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6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Заголовок 1">
            <a:extLst>
              <a:ext uri="{FF2B5EF4-FFF2-40B4-BE49-F238E27FC236}">
                <a16:creationId xmlns="" xmlns:a16="http://schemas.microsoft.com/office/drawing/2014/main" id="{A83A1193-77C9-419E-99EF-6403F7100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150" y="126206"/>
            <a:ext cx="8521700" cy="573088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altLang="ru-RU" sz="2800" b="1" i="1" dirty="0">
                <a:solidFill>
                  <a:srgbClr val="7E1C0C"/>
                </a:solidFill>
                <a:latin typeface="+mn-lt"/>
                <a:cs typeface="Times New Roman" panose="02020603050405020304" pitchFamily="18" charset="0"/>
                <a:sym typeface="Times New Roman" panose="02020603050405020304" pitchFamily="18" charset="0"/>
              </a:rPr>
              <a:t>Акция «Вдовья память»</a:t>
            </a:r>
            <a:endParaRPr lang="ru-RU" altLang="ru-RU" sz="2800" b="1" dirty="0">
              <a:solidFill>
                <a:srgbClr val="7E1C0C"/>
              </a:solidFill>
              <a:latin typeface="+mn-lt"/>
            </a:endParaRPr>
          </a:p>
        </p:txBody>
      </p:sp>
      <p:pic>
        <p:nvPicPr>
          <p:cNvPr id="11268" name="Picture 5" descr="http://soligalich.smi44.ru/wp-content/uploads/2018/01/Volontyory-752x440.jpg">
            <a:extLst>
              <a:ext uri="{FF2B5EF4-FFF2-40B4-BE49-F238E27FC236}">
                <a16:creationId xmlns="" xmlns:a16="http://schemas.microsoft.com/office/drawing/2014/main" id="{9BCBAC76-D300-4544-86D3-21C52F6DF6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812800"/>
            <a:ext cx="3303587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7" descr="SAM_0237.JPG">
            <a:extLst>
              <a:ext uri="{FF2B5EF4-FFF2-40B4-BE49-F238E27FC236}">
                <a16:creationId xmlns="" xmlns:a16="http://schemas.microsoft.com/office/drawing/2014/main" id="{F9DE2E93-0E70-432B-8D22-9E0A1E793D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7" b="7288"/>
          <a:stretch>
            <a:fillRect/>
          </a:stretch>
        </p:blipFill>
        <p:spPr bwMode="auto">
          <a:xfrm>
            <a:off x="6938963" y="412750"/>
            <a:ext cx="1984375" cy="230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9" descr="http://www.eduportal44.ru/soligalich/shablon/SiteAssets/DocLib30/%D0%A7%D0%B5%D1%82%D1%8B%D1%80%D0%B5%20%D0%B2%D0%BE%D0%B5%D0%BD%D0%BD%D1%8B%D1%85%20%D0%B3%D0%BE%D0%B4%D0%B0%20%D0%B2%20%D0%B6%D0%B8%D0%B7%D0%BD%D0%B8%20%D1%88%D0%BA%D0%BE%D0%BB%D1%8B.%20%D0%A3%D1%87%D0%B8%D1%82%D0%B5%D0%BB%D1%8F%20%D0%B8%20%D1%83%D1%87%D0%B5%D0%BD%D0%B8%D0%BA%D0%B8%20%D0%A1%D0%BE%D0%BB%D0%B8%D0%B3%D0%B0%D0%BB%D0%B8%D1%87%D1%81%D0%BA%D0%BE%D0%B9%20%D1%81%D1%80%D0%B5%D0%B4%D0%BD%D0%B5%D0%B9%20%D1%88%D0%BA%D0%BE%D0%BB%D1%8B%20-%20%D1%83%D1%87%D0%B0%D1%81%D1%82%D0%BD%D0%B8%D0%BA%D0%B8%20%D0%92%D0%B5%D0%BB%D0%B8%D0%BA%D0%BE%D0%B9%20%D0%9E%D1%82%D0%B5%D1%87%D0%B5%D1%81%D1%82%D0%B2%D0%B5%D0%BD%D0%BD%D0%BE%D0%B9%20%D0%B2%D0%BE%D0%B9%D0%BD%D1%8B/P4250203.JPG">
            <a:extLst>
              <a:ext uri="{FF2B5EF4-FFF2-40B4-BE49-F238E27FC236}">
                <a16:creationId xmlns="" xmlns:a16="http://schemas.microsoft.com/office/drawing/2014/main" id="{ACC6234B-4EA8-479E-A800-EE22DCBF97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5313" y="2805113"/>
            <a:ext cx="1998662" cy="211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11" descr="SAM_0233.JPG">
            <a:extLst>
              <a:ext uri="{FF2B5EF4-FFF2-40B4-BE49-F238E27FC236}">
                <a16:creationId xmlns="" xmlns:a16="http://schemas.microsoft.com/office/drawing/2014/main" id="{6A81651A-C6D4-4CE9-849E-2A9C692920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45" b="19621"/>
          <a:stretch>
            <a:fillRect/>
          </a:stretch>
        </p:blipFill>
        <p:spPr bwMode="auto">
          <a:xfrm>
            <a:off x="3556000" y="812800"/>
            <a:ext cx="3168650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13" descr="P1310207.JPG">
            <a:extLst>
              <a:ext uri="{FF2B5EF4-FFF2-40B4-BE49-F238E27FC236}">
                <a16:creationId xmlns="" xmlns:a16="http://schemas.microsoft.com/office/drawing/2014/main" id="{077ED3F7-30B0-4893-961B-00B2D8F502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2957513"/>
            <a:ext cx="2566987" cy="192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15" descr="DSC00465.JPG">
            <a:extLst>
              <a:ext uri="{FF2B5EF4-FFF2-40B4-BE49-F238E27FC236}">
                <a16:creationId xmlns="" xmlns:a16="http://schemas.microsoft.com/office/drawing/2014/main" id="{E14A951B-C429-4403-8882-1238BA3344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9" t="40051" r="29382" b="19495"/>
          <a:stretch>
            <a:fillRect/>
          </a:stretch>
        </p:blipFill>
        <p:spPr bwMode="auto">
          <a:xfrm>
            <a:off x="106363" y="3068638"/>
            <a:ext cx="3965575" cy="184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6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Заголовок 1">
            <a:extLst>
              <a:ext uri="{FF2B5EF4-FFF2-40B4-BE49-F238E27FC236}">
                <a16:creationId xmlns="" xmlns:a16="http://schemas.microsoft.com/office/drawing/2014/main" id="{8C6796EA-D199-4DF7-876A-A36AD2833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943" y="177648"/>
            <a:ext cx="8520113" cy="573087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altLang="ru-RU" sz="2800" b="1" i="1" dirty="0">
                <a:solidFill>
                  <a:srgbClr val="7E1C0C"/>
                </a:solidFill>
                <a:latin typeface="+mn-lt"/>
                <a:cs typeface="Times New Roman" panose="02020603050405020304" pitchFamily="18" charset="0"/>
                <a:sym typeface="Times New Roman" panose="02020603050405020304" pitchFamily="18" charset="0"/>
              </a:rPr>
              <a:t>Акция «День подарков просто так»</a:t>
            </a:r>
            <a:br>
              <a:rPr lang="ru-RU" altLang="ru-RU" sz="2800" b="1" i="1" dirty="0">
                <a:solidFill>
                  <a:srgbClr val="7E1C0C"/>
                </a:solidFill>
                <a:latin typeface="+mn-lt"/>
                <a:cs typeface="Times New Roman" panose="02020603050405020304" pitchFamily="18" charset="0"/>
                <a:sym typeface="Times New Roman" panose="02020603050405020304" pitchFamily="18" charset="0"/>
              </a:rPr>
            </a:br>
            <a:endParaRPr lang="ru-RU" altLang="ru-RU" sz="2800" b="1" i="1" dirty="0">
              <a:solidFill>
                <a:srgbClr val="7E1C0C"/>
              </a:solidFill>
              <a:latin typeface="+mn-lt"/>
            </a:endParaRPr>
          </a:p>
        </p:txBody>
      </p:sp>
      <p:pic>
        <p:nvPicPr>
          <p:cNvPr id="12292" name="Picture 2" descr="P2190216.JPG">
            <a:extLst>
              <a:ext uri="{FF2B5EF4-FFF2-40B4-BE49-F238E27FC236}">
                <a16:creationId xmlns="" xmlns:a16="http://schemas.microsoft.com/office/drawing/2014/main" id="{0EC3D48D-AD60-4FBC-BD51-86367AB7A4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39" r="5727"/>
          <a:stretch>
            <a:fillRect/>
          </a:stretch>
        </p:blipFill>
        <p:spPr bwMode="auto">
          <a:xfrm>
            <a:off x="763588" y="538163"/>
            <a:ext cx="2984500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4" descr="P2160210.JPG">
            <a:extLst>
              <a:ext uri="{FF2B5EF4-FFF2-40B4-BE49-F238E27FC236}">
                <a16:creationId xmlns="" xmlns:a16="http://schemas.microsoft.com/office/drawing/2014/main" id="{B1522716-57AD-4922-8F86-C7A877431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3" y="2973388"/>
            <a:ext cx="3041650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 descr="P9200174.JPG">
            <a:extLst>
              <a:ext uri="{FF2B5EF4-FFF2-40B4-BE49-F238E27FC236}">
                <a16:creationId xmlns="" xmlns:a16="http://schemas.microsoft.com/office/drawing/2014/main" id="{46DAA928-4348-4AA7-A64B-D2C374BDE0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9" b="23380"/>
          <a:stretch>
            <a:fillRect/>
          </a:stretch>
        </p:blipFill>
        <p:spPr bwMode="auto">
          <a:xfrm>
            <a:off x="4308475" y="3003550"/>
            <a:ext cx="4329113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8" descr="P5150077.JPG">
            <a:extLst>
              <a:ext uri="{FF2B5EF4-FFF2-40B4-BE49-F238E27FC236}">
                <a16:creationId xmlns="" xmlns:a16="http://schemas.microsoft.com/office/drawing/2014/main" id="{1EA4ADC7-2124-4EBD-B3D9-391998AA48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40" b="12473"/>
          <a:stretch>
            <a:fillRect/>
          </a:stretch>
        </p:blipFill>
        <p:spPr bwMode="auto">
          <a:xfrm>
            <a:off x="4464050" y="546100"/>
            <a:ext cx="3946525" cy="225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7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84B9B22-51CE-47EA-A6C0-B929C6B69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8520" y="424226"/>
            <a:ext cx="4833938" cy="39211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800"/>
              </a:spcAft>
              <a:defRPr/>
            </a:pPr>
            <a:r>
              <a:rPr lang="ru-RU" sz="1800" b="1" i="1" dirty="0">
                <a:solidFill>
                  <a:srgbClr val="7E1C0C"/>
                </a:solidFill>
                <a:latin typeface="+mn-lt"/>
                <a:cs typeface="Times New Roman" pitchFamily="18" charset="0"/>
                <a:sym typeface="Times New Roman" pitchFamily="18" charset="0"/>
              </a:rPr>
              <a:t>Беседы «К добру и пониманию открыты!», «Поделись прочитанным»</a:t>
            </a:r>
            <a:r>
              <a:rPr lang="ru-RU" sz="2200" dirty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/>
            </a:r>
            <a:br>
              <a:rPr lang="ru-RU" sz="2200" dirty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</a:br>
            <a:endParaRPr lang="ru-RU" dirty="0"/>
          </a:p>
        </p:txBody>
      </p:sp>
      <p:pic>
        <p:nvPicPr>
          <p:cNvPr id="13316" name="Picture 2" descr="P2020080.JPG">
            <a:extLst>
              <a:ext uri="{FF2B5EF4-FFF2-40B4-BE49-F238E27FC236}">
                <a16:creationId xmlns="" xmlns:a16="http://schemas.microsoft.com/office/drawing/2014/main" id="{8F445FF9-261D-48AF-B8C3-C8132F5200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1" b="20126"/>
          <a:stretch>
            <a:fillRect/>
          </a:stretch>
        </p:blipFill>
        <p:spPr bwMode="auto">
          <a:xfrm>
            <a:off x="323850" y="785813"/>
            <a:ext cx="3859213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6" descr="PB220221.JPG">
            <a:extLst>
              <a:ext uri="{FF2B5EF4-FFF2-40B4-BE49-F238E27FC236}">
                <a16:creationId xmlns="" xmlns:a16="http://schemas.microsoft.com/office/drawing/2014/main" id="{F407E92D-144C-4BF9-8C98-DA1F1D66BF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68" r="23479" b="11159"/>
          <a:stretch>
            <a:fillRect/>
          </a:stretch>
        </p:blipFill>
        <p:spPr bwMode="auto">
          <a:xfrm>
            <a:off x="203200" y="2955925"/>
            <a:ext cx="3979863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8" descr="PA070193.JPG">
            <a:extLst>
              <a:ext uri="{FF2B5EF4-FFF2-40B4-BE49-F238E27FC236}">
                <a16:creationId xmlns="" xmlns:a16="http://schemas.microsoft.com/office/drawing/2014/main" id="{7053C8FB-DC98-4554-AB7F-7F52BA6272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2" t="14929" r="-4012" b="7553"/>
          <a:stretch>
            <a:fillRect/>
          </a:stretch>
        </p:blipFill>
        <p:spPr bwMode="auto">
          <a:xfrm>
            <a:off x="4940300" y="3028950"/>
            <a:ext cx="3311525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Заголовок 1">
            <a:extLst>
              <a:ext uri="{FF2B5EF4-FFF2-40B4-BE49-F238E27FC236}">
                <a16:creationId xmlns="" xmlns:a16="http://schemas.microsoft.com/office/drawing/2014/main" id="{BD3D748A-B0A5-4937-B2EF-8EAAC3DCEC17}"/>
              </a:ext>
            </a:extLst>
          </p:cNvPr>
          <p:cNvSpPr txBox="1">
            <a:spLocks/>
          </p:cNvSpPr>
          <p:nvPr/>
        </p:nvSpPr>
        <p:spPr bwMode="auto">
          <a:xfrm>
            <a:off x="4337050" y="-92075"/>
            <a:ext cx="46990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ts val="800"/>
              </a:spcAft>
              <a:buSzPts val="2800"/>
              <a:buFontTx/>
              <a:buNone/>
            </a:pPr>
            <a:r>
              <a:rPr lang="ru-RU" altLang="ru-RU" sz="1600" b="1" i="1" dirty="0">
                <a:solidFill>
                  <a:srgbClr val="7E1C0C"/>
                </a:solidFill>
                <a:latin typeface="+mn-lt"/>
                <a:ea typeface="Arial" panose="020B060402020202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Литературная викторина по страницам знаменитой повести А. П. Гайдара «Про Тимура и его команду»</a:t>
            </a:r>
          </a:p>
        </p:txBody>
      </p:sp>
      <p:pic>
        <p:nvPicPr>
          <p:cNvPr id="13320" name="Picture 10" descr="P4030122.JPG">
            <a:extLst>
              <a:ext uri="{FF2B5EF4-FFF2-40B4-BE49-F238E27FC236}">
                <a16:creationId xmlns="" xmlns:a16="http://schemas.microsoft.com/office/drawing/2014/main" id="{7CC200EA-A1FE-494E-95B1-93CC7FAAAD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4" t="33636"/>
          <a:stretch>
            <a:fillRect/>
          </a:stretch>
        </p:blipFill>
        <p:spPr bwMode="auto">
          <a:xfrm>
            <a:off x="4581525" y="873125"/>
            <a:ext cx="4140200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Тема Office">
  <a:themeElements>
    <a:clrScheme name="Другая 16">
      <a:dk1>
        <a:sysClr val="windowText" lastClr="000000"/>
      </a:dk1>
      <a:lt1>
        <a:srgbClr val="FBF99D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abdb83d0-779d-445a-a542-78c4e7e32ea9">UX25FU4DC2SS-299-1539</_dlc_DocId>
    <_dlc_DocIdUrl xmlns="abdb83d0-779d-445a-a542-78c4e7e32ea9">
      <Url>http://www.eduportal44.ru/soligalich/shablon/_layouts/15/DocIdRedir.aspx?ID=UX25FU4DC2SS-299-1539</Url>
      <Description>UX25FU4DC2SS-299-1539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A446008AEDCEE84CB7C482180BF9D09A" ma:contentTypeVersion="1" ma:contentTypeDescription="Создание документа." ma:contentTypeScope="" ma:versionID="64f8da8877053b832dba57171a24fbd5">
  <xsd:schema xmlns:xsd="http://www.w3.org/2001/XMLSchema" xmlns:xs="http://www.w3.org/2001/XMLSchema" xmlns:p="http://schemas.microsoft.com/office/2006/metadata/properties" xmlns:ns2="abdb83d0-779d-445a-a542-78c4e7e32ea9" targetNamespace="http://schemas.microsoft.com/office/2006/metadata/properties" ma:root="true" ma:fieldsID="caa7888a296d7a675a193ad356a4c418" ns2:_="">
    <xsd:import namespace="abdb83d0-779d-445a-a542-78c4e7e32ea9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db83d0-779d-445a-a542-78c4e7e32ea9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4E2D4790-16ED-4279-9B03-A922535C5E58}"/>
</file>

<file path=customXml/itemProps2.xml><?xml version="1.0" encoding="utf-8"?>
<ds:datastoreItem xmlns:ds="http://schemas.openxmlformats.org/officeDocument/2006/customXml" ds:itemID="{C12FCD83-B5DE-4BFA-ACEE-A3D815DE5610}"/>
</file>

<file path=customXml/itemProps3.xml><?xml version="1.0" encoding="utf-8"?>
<ds:datastoreItem xmlns:ds="http://schemas.openxmlformats.org/officeDocument/2006/customXml" ds:itemID="{F6A64BFB-49B7-4DC0-8E01-3BAD2AA223FF}"/>
</file>

<file path=customXml/itemProps4.xml><?xml version="1.0" encoding="utf-8"?>
<ds:datastoreItem xmlns:ds="http://schemas.openxmlformats.org/officeDocument/2006/customXml" ds:itemID="{9CBBFD31-3725-48DA-A584-CD56CBE391E9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600</TotalTime>
  <Words>367</Words>
  <Application>Microsoft Office PowerPoint</Application>
  <PresentationFormat>Экран (16:9)</PresentationFormat>
  <Paragraphs>57</Paragraphs>
  <Slides>11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Times New Roman</vt:lpstr>
      <vt:lpstr>Wingdings</vt:lpstr>
      <vt:lpstr>Тема Office</vt:lpstr>
      <vt:lpstr>Добровольческий проект «Доброе  сердце»</vt:lpstr>
      <vt:lpstr>    Цель проекта: воспитание личности общественно-активной, гуманной, творческой  Задачи проекта: 1. Проявлять гуманное отношение к инвалидам, обездоленным, престарелым людям и другим детям посредством сотрудничества детей и взрослых   2. Обогащать эмоциональный мир учащихся нравственными переживаниями и формировать у них нравственные чувства, чувства глубокого уважения к жизни и людям  3. Способствовать нравственному и общественно-активному самовоспитанию учащихся      </vt:lpstr>
      <vt:lpstr>Механизм реализации</vt:lpstr>
      <vt:lpstr>Механизм реализации</vt:lpstr>
      <vt:lpstr>Механизм реализации</vt:lpstr>
      <vt:lpstr> Формы реализации проекта</vt:lpstr>
      <vt:lpstr>Акция «Вдовья память»</vt:lpstr>
      <vt:lpstr>Акция «День подарков просто так» </vt:lpstr>
      <vt:lpstr>Беседы «К добру и пониманию открыты!», «Поделись прочитанным» </vt:lpstr>
      <vt:lpstr>Ожидаемые результаты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Доброе  сердце</dc:title>
  <dc:creator>завуч</dc:creator>
  <cp:lastModifiedBy>user</cp:lastModifiedBy>
  <cp:revision>80</cp:revision>
  <dcterms:modified xsi:type="dcterms:W3CDTF">2018-11-13T03:36:00Z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0x010100A446008AEDCEE84CB7C482180BF9D09A</vt:lpwstr>
  </property>
  <property fmtid="{D5CDD505-2E9C-101B-9397-08002B2CF9AE}" pid="3" name="_dlc_DocIdItemGuid">
    <vt:lpwstr>41dca466-6684-43e6-94fc-cf73b66a8eb2</vt:lpwstr>
  </property>
</Properties>
</file>