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BC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104" d="100"/>
          <a:sy n="104" d="100"/>
        </p:scale>
        <p:origin x="126" y="1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7594-D78B-48AB-9EC0-5220F2DE08A8}" type="datetimeFigureOut">
              <a:rPr lang="ru-RU" smtClean="0"/>
              <a:t>16.02.2022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696215"/>
            <a:ext cx="3540988" cy="2000469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3420290" y="0"/>
            <a:ext cx="8842049" cy="6858000"/>
          </a:xfrm>
          <a:prstGeom prst="rect">
            <a:avLst/>
          </a:prstGeom>
          <a:solidFill>
            <a:srgbClr val="26BC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3681554" y="997432"/>
            <a:ext cx="21435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entury Gothic" panose="020B0502020202020204" pitchFamily="34" charset="0"/>
              </a:rPr>
              <a:t>Тема:</a:t>
            </a: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3681554" y="4012490"/>
            <a:ext cx="192873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cap="none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entury Gothic" panose="020B0502020202020204" pitchFamily="34" charset="0"/>
              </a:rPr>
              <a:t>Спикер:</a:t>
            </a: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3681554" y="98182"/>
            <a:ext cx="817884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spc="50" dirty="0">
                <a:ln w="9525" cmpd="sng">
                  <a:noFill/>
                  <a:prstDash val="solid"/>
                </a:ln>
                <a:solidFill>
                  <a:srgbClr val="FFC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entury Gothic" panose="020B0502020202020204" pitchFamily="34" charset="0"/>
              </a:rPr>
              <a:t>Наставничество в дополнительном образовании</a:t>
            </a:r>
            <a:endParaRPr lang="ru-RU" sz="2400" b="1" cap="none" spc="50" dirty="0">
              <a:ln w="9525" cmpd="sng">
                <a:noFill/>
                <a:prstDash val="solid"/>
              </a:ln>
              <a:solidFill>
                <a:srgbClr val="FFC00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Century Gothic" panose="020B0502020202020204" pitchFamily="34" charset="0"/>
            </a:endParaRPr>
          </a:p>
        </p:txBody>
      </p:sp>
      <p:pic>
        <p:nvPicPr>
          <p:cNvPr id="12" name="Picture 8" descr="Конкурс творческих работ «Наставник нашего времени» — Сайт педагогического  колледжа №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056" b="90000" l="1987" r="59272">
                        <a14:foregroundMark x1="12914" y1="43889" x2="12914" y2="43889"/>
                        <a14:foregroundMark x1="28311" y1="19444" x2="28311" y2="19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855" y="1786920"/>
            <a:ext cx="57531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/_layouts/images/titlegraphic.gif&#10;/koiro/Images1/logo_inst.jpg&#10;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6634"/>
            <a:ext cx="3356106" cy="737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171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7594-D78B-48AB-9EC0-5220F2DE08A8}" type="datetimeFigureOut">
              <a:rPr lang="ru-RU" smtClean="0"/>
              <a:t>16.02.2022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06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7594-D78B-48AB-9EC0-5220F2DE08A8}" type="datetimeFigureOut">
              <a:rPr lang="ru-RU" smtClean="0"/>
              <a:t>16.02.2022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161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7594-D78B-48AB-9EC0-5220F2DE08A8}" type="datetimeFigureOut">
              <a:rPr lang="ru-RU" smtClean="0"/>
              <a:t>16.02.2022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8" descr="Конкурс творческих работ «Наставник нашего времени» — Сайт педагогического  колледжа №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056" b="90000" l="1987" r="59272">
                        <a14:foregroundMark x1="12914" y1="43889" x2="12914" y2="43889"/>
                        <a14:foregroundMark x1="28311" y1="19444" x2="28311" y2="19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7078"/>
            <a:ext cx="1961077" cy="1168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6515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7594-D78B-48AB-9EC0-5220F2DE08A8}" type="datetimeFigureOut">
              <a:rPr lang="ru-RU" smtClean="0"/>
              <a:t>16.02.2022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746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7594-D78B-48AB-9EC0-5220F2DE08A8}" type="datetimeFigureOut">
              <a:rPr lang="ru-RU" smtClean="0"/>
              <a:t>16.02.2022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Picture 8" descr="Конкурс творческих работ «Наставник нашего времени» — Сайт педагогического  колледжа №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056" b="90000" l="1987" r="59272">
                        <a14:foregroundMark x1="12914" y1="43889" x2="12914" y2="43889"/>
                        <a14:foregroundMark x1="28311" y1="19444" x2="28311" y2="19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7078"/>
            <a:ext cx="1961077" cy="1168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9893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7594-D78B-48AB-9EC0-5220F2DE08A8}" type="datetimeFigureOut">
              <a:rPr lang="ru-RU" smtClean="0"/>
              <a:t>16.02.2022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t>‹#›</a:t>
            </a:fld>
            <a:endParaRPr lang="ru-RU"/>
          </a:p>
        </p:txBody>
      </p:sp>
      <p:pic>
        <p:nvPicPr>
          <p:cNvPr id="11" name="Picture 8" descr="Конкурс творческих работ «Наставник нашего времени» — Сайт педагогического  колледжа №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056" b="90000" l="1987" r="59272">
                        <a14:foregroundMark x1="12914" y1="43889" x2="12914" y2="43889"/>
                        <a14:foregroundMark x1="28311" y1="19444" x2="28311" y2="19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7078"/>
            <a:ext cx="1961077" cy="1168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423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7594-D78B-48AB-9EC0-5220F2DE08A8}" type="datetimeFigureOut">
              <a:rPr lang="ru-RU" smtClean="0"/>
              <a:t>16.02.2022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t>‹#›</a:t>
            </a:fld>
            <a:endParaRPr lang="ru-RU"/>
          </a:p>
        </p:txBody>
      </p:sp>
      <p:pic>
        <p:nvPicPr>
          <p:cNvPr id="6" name="Picture 8" descr="Конкурс творческих работ «Наставник нашего времени» — Сайт педагогического  колледжа №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056" b="90000" l="1987" r="59272">
                        <a14:foregroundMark x1="12914" y1="43889" x2="12914" y2="43889"/>
                        <a14:foregroundMark x1="28311" y1="19444" x2="28311" y2="19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7078"/>
            <a:ext cx="1961077" cy="1168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1488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7594-D78B-48AB-9EC0-5220F2DE08A8}" type="datetimeFigureOut">
              <a:rPr lang="ru-RU" smtClean="0"/>
              <a:t>16.02.2022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302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7594-D78B-48AB-9EC0-5220F2DE08A8}" type="datetimeFigureOut">
              <a:rPr lang="ru-RU" smtClean="0"/>
              <a:t>16.02.2022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4287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7594-D78B-48AB-9EC0-5220F2DE08A8}" type="datetimeFigureOut">
              <a:rPr lang="ru-RU" smtClean="0"/>
              <a:t>16.02.2022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461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07594-D78B-48AB-9EC0-5220F2DE08A8}" type="datetimeFigureOut">
              <a:rPr lang="ru-RU" smtClean="0"/>
              <a:t>16.02.2022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EEAE5-DB12-4CE5-910A-F9EE3BB13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928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96215"/>
            <a:ext cx="3540988" cy="200046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420290" y="0"/>
            <a:ext cx="8842049" cy="6858000"/>
          </a:xfrm>
          <a:prstGeom prst="rect">
            <a:avLst/>
          </a:prstGeom>
          <a:solidFill>
            <a:srgbClr val="26BC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81554" y="997432"/>
            <a:ext cx="21435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entury Gothic" panose="020B0502020202020204" pitchFamily="34" charset="0"/>
              </a:rPr>
              <a:t>Тема: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681554" y="4012490"/>
            <a:ext cx="192873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cap="none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entury Gothic" panose="020B0502020202020204" pitchFamily="34" charset="0"/>
              </a:rPr>
              <a:t>Спикер: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681554" y="98182"/>
            <a:ext cx="817884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spc="50" dirty="0">
                <a:ln w="9525" cmpd="sng">
                  <a:noFill/>
                  <a:prstDash val="solid"/>
                </a:ln>
                <a:solidFill>
                  <a:srgbClr val="FFC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entury Gothic" panose="020B0502020202020204" pitchFamily="34" charset="0"/>
              </a:rPr>
              <a:t>Наставничество в дополнительном образовании</a:t>
            </a:r>
            <a:endParaRPr lang="ru-RU" sz="2400" b="1" cap="none" spc="50" dirty="0">
              <a:ln w="9525" cmpd="sng">
                <a:noFill/>
                <a:prstDash val="solid"/>
              </a:ln>
              <a:solidFill>
                <a:srgbClr val="FFC00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Century Gothic" panose="020B0502020202020204" pitchFamily="34" charset="0"/>
            </a:endParaRPr>
          </a:p>
        </p:txBody>
      </p:sp>
      <p:pic>
        <p:nvPicPr>
          <p:cNvPr id="1032" name="Picture 8" descr="Конкурс творческих работ «Наставник нашего времени» — Сайт педагогического  колледжа №1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056" b="90000" l="1987" r="59272">
                        <a14:foregroundMark x1="12914" y1="43889" x2="12914" y2="43889"/>
                        <a14:foregroundMark x1="28311" y1="19444" x2="28311" y2="19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855" y="1786920"/>
            <a:ext cx="57531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825090" y="1495514"/>
            <a:ext cx="517334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Цикл наставничества. Система действий наставника. Образовательное событие в деятельности наставника, особенности проектирования и организации образовательных событий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871551" y="4475629"/>
            <a:ext cx="51733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Дувакина Александра Александровна, старший методист Центра естественнонаучного  развития «</a:t>
            </a:r>
            <a:r>
              <a:rPr lang="ru-RU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ЭКОсфера</a:t>
            </a:r>
            <a:r>
              <a:rPr lang="ru-RU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103436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783B5A-4460-487D-8454-595119F24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7582" y="2591089"/>
            <a:ext cx="10515600" cy="1325563"/>
          </a:xfrm>
        </p:spPr>
        <p:txBody>
          <a:bodyPr>
            <a:normAutofit/>
          </a:bodyPr>
          <a:lstStyle/>
          <a:p>
            <a:r>
              <a:rPr lang="ru-RU" sz="6000" dirty="0"/>
              <a:t>Образовательное событие - ?</a:t>
            </a:r>
          </a:p>
        </p:txBody>
      </p:sp>
    </p:spTree>
    <p:extLst>
      <p:ext uri="{BB962C8B-B14F-4D97-AF65-F5344CB8AC3E}">
        <p14:creationId xmlns:p14="http://schemas.microsoft.com/office/powerpoint/2010/main" val="97158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783B5A-4460-487D-8454-595119F24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Образовательное событие - 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D4161F-8299-452E-9BD0-54E35E0D7F32}"/>
              </a:ext>
            </a:extLst>
          </p:cNvPr>
          <p:cNvSpPr txBox="1"/>
          <p:nvPr/>
        </p:nvSpPr>
        <p:spPr>
          <a:xfrm>
            <a:off x="411018" y="1690688"/>
            <a:ext cx="11369963" cy="45436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Образовательное событие – это обучение в действии. Оно предполагает включение в инициативные формы порождения и оформления знания. В событии имеют место разные формы коммуникации, интерес к созданию и презентации конкретного продукта.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Образовательное событие – изменение, оцениваемое человеком как значимое для его образования и активно включенное в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межсобытийные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связи, способ инициирования образовательной активности участников, деятельностного включения в различные формы  коммуникации, интереса к созданию и презентации продуктов  деятельности.</a:t>
            </a: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Крылова Н.Б.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Образовательное событие - процедура, в ходе которой ребенок осваивает новую для него деятельность (или новую роль в уже известной деятельности) в специально организованной среде, носящей активный характер, в ходе которого учащийся вовлекается в групповую деятельность по созданию образовательного продукта.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Образовательное событие - специальная форма организации и реализации образовательной деятельности, выстроенная как интенсивная встреча реальной и идеальной форм порождения и оформления знания» </a:t>
            </a: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Д.Б. Эльконин</a:t>
            </a:r>
          </a:p>
        </p:txBody>
      </p:sp>
    </p:spTree>
    <p:extLst>
      <p:ext uri="{BB962C8B-B14F-4D97-AF65-F5344CB8AC3E}">
        <p14:creationId xmlns:p14="http://schemas.microsoft.com/office/powerpoint/2010/main" val="3212047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E9123C-B9BE-4F08-9FDF-14B4F761E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/>
              <a:t>Принципы составления программы наставничества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A9BE06-6A72-4D12-826A-CC0B4979A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постановка реальных задач и путей их достижения;</a:t>
            </a:r>
          </a:p>
          <a:p>
            <a:r>
              <a:rPr lang="ru-RU" dirty="0"/>
              <a:t>методологическое, информационное и технологическое</a:t>
            </a:r>
          </a:p>
          <a:p>
            <a:pPr marL="0" indent="0">
              <a:buNone/>
            </a:pPr>
            <a:r>
              <a:rPr lang="ru-RU" dirty="0"/>
              <a:t>обеспечение этого процесса;</a:t>
            </a:r>
          </a:p>
          <a:p>
            <a:r>
              <a:rPr lang="ru-RU" dirty="0"/>
              <a:t>взаимная заинтересованность сторон;</a:t>
            </a:r>
          </a:p>
          <a:p>
            <a:r>
              <a:rPr lang="ru-RU" dirty="0"/>
              <a:t>административный контроль за процессом наставничества;</a:t>
            </a:r>
          </a:p>
          <a:p>
            <a:r>
              <a:rPr lang="ru-RU" dirty="0"/>
              <a:t>наличие методики оценки результатов;</a:t>
            </a:r>
          </a:p>
          <a:p>
            <a:r>
              <a:rPr lang="ru-RU" dirty="0"/>
              <a:t>обоснованные требования к процессу наставничества, к личности</a:t>
            </a:r>
          </a:p>
          <a:p>
            <a:pPr marL="0" indent="0">
              <a:buNone/>
            </a:pPr>
            <a:r>
              <a:rPr lang="ru-RU" dirty="0"/>
              <a:t>наставника.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8564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40DB02-DADA-4B22-BDD6-61D684B68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4 этап. Реализация плана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B5BAC71-C4B4-41BD-B966-BBAD2965CD7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790" t="14624" r="11811" b="22524"/>
          <a:stretch/>
        </p:blipFill>
        <p:spPr bwMode="auto">
          <a:xfrm>
            <a:off x="1080656" y="1469607"/>
            <a:ext cx="9513454" cy="50232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828760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40DB02-DADA-4B22-BDD6-61D684B68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4 этап. Реализация плана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DB007CD-01EB-408A-AF74-E8202217F1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165"/>
          <a:stretch/>
        </p:blipFill>
        <p:spPr>
          <a:xfrm>
            <a:off x="517236" y="1487112"/>
            <a:ext cx="10836564" cy="5005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7656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268F0F-6405-4F66-A327-3F863C1D6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Формулировка цели, задачи для наставляемого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B2BE6B-4CA4-403B-BED1-5C70EB48E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результаты работы должны быть:</a:t>
            </a:r>
          </a:p>
          <a:p>
            <a:r>
              <a:rPr lang="ru-RU" dirty="0"/>
              <a:t>конкретными (</a:t>
            </a:r>
            <a:r>
              <a:rPr lang="ru-RU" dirty="0" err="1"/>
              <a:t>specific</a:t>
            </a:r>
            <a:r>
              <a:rPr lang="ru-RU" dirty="0"/>
              <a:t>),</a:t>
            </a:r>
          </a:p>
          <a:p>
            <a:r>
              <a:rPr lang="ru-RU" dirty="0"/>
              <a:t>измеримыми (</a:t>
            </a:r>
            <a:r>
              <a:rPr lang="ru-RU" dirty="0" err="1"/>
              <a:t>measurable</a:t>
            </a:r>
            <a:r>
              <a:rPr lang="ru-RU" dirty="0"/>
              <a:t>),</a:t>
            </a:r>
          </a:p>
          <a:p>
            <a:r>
              <a:rPr lang="ru-RU" dirty="0"/>
              <a:t>достижимыми (</a:t>
            </a:r>
            <a:r>
              <a:rPr lang="ru-RU" dirty="0" err="1"/>
              <a:t>attainable</a:t>
            </a:r>
            <a:r>
              <a:rPr lang="ru-RU" dirty="0"/>
              <a:t>),</a:t>
            </a:r>
          </a:p>
          <a:p>
            <a:r>
              <a:rPr lang="ru-RU" dirty="0"/>
              <a:t>значимыми (</a:t>
            </a:r>
            <a:r>
              <a:rPr lang="ru-RU" dirty="0" err="1"/>
              <a:t>relevant</a:t>
            </a:r>
            <a:r>
              <a:rPr lang="ru-RU" dirty="0"/>
              <a:t>),</a:t>
            </a:r>
          </a:p>
          <a:p>
            <a:r>
              <a:rPr lang="ru-RU" dirty="0"/>
              <a:t>соотносимыми с конкретным сроком (</a:t>
            </a:r>
            <a:r>
              <a:rPr lang="ru-RU" dirty="0" err="1"/>
              <a:t>time-bounded</a:t>
            </a:r>
            <a:r>
              <a:rPr lang="ru-RU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07440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DE4DF2-C0E9-4B68-ABAE-5EBBF0FC7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ru-RU" dirty="0"/>
              <a:t>5 этап. Диагностика результатов</a:t>
            </a: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095FF24B-AA41-4746-80C4-C07AF8E91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054" y="1108364"/>
            <a:ext cx="11369963" cy="4780567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6400" b="1" dirty="0"/>
              <a:t>Анкета наставляемого. «Результат»</a:t>
            </a:r>
          </a:p>
          <a:p>
            <a:pPr marL="0" indent="0">
              <a:buNone/>
            </a:pPr>
            <a:r>
              <a:rPr lang="ru-RU" sz="4800" dirty="0"/>
              <a:t> 1. Сталкивались ли Вы раньше с программой наставничества? [да/нет]</a:t>
            </a:r>
          </a:p>
          <a:p>
            <a:pPr marL="0" indent="0">
              <a:buNone/>
            </a:pPr>
            <a:r>
              <a:rPr lang="ru-RU" sz="4800" dirty="0"/>
              <a:t> 2. Если да, то где? _____________________________________________</a:t>
            </a:r>
          </a:p>
          <a:p>
            <a:pPr marL="0" indent="0">
              <a:buNone/>
            </a:pPr>
            <a:r>
              <a:rPr lang="ru-RU" sz="4800" dirty="0"/>
              <a:t> Оцените в баллах от 1 до 10, где 1 – самый низший балл, а 10 – самый высокий. </a:t>
            </a:r>
          </a:p>
          <a:p>
            <a:pPr marL="0" indent="0">
              <a:buNone/>
            </a:pPr>
            <a:r>
              <a:rPr lang="ru-RU" sz="4800" dirty="0"/>
              <a:t>3. Эффективность программы наставничества 1 2 3 4 5 6 7 8 9 1 0</a:t>
            </a:r>
          </a:p>
          <a:p>
            <a:pPr marL="0" indent="0">
              <a:buNone/>
            </a:pPr>
            <a:r>
              <a:rPr lang="ru-RU" sz="4800" dirty="0"/>
              <a:t> 4. Насколько комфортно было работать в программе наставничества? 1 2 3 4 5 6 7 8 9 1 0</a:t>
            </a:r>
          </a:p>
          <a:p>
            <a:pPr marL="0" indent="0">
              <a:buNone/>
            </a:pPr>
            <a:r>
              <a:rPr lang="ru-RU" sz="4800" dirty="0"/>
              <a:t> 5. Качество организационных мероприятий (знакомство с коллективом, рабочим местом, должностными обязанностями и квалификационными требованиями) 1 2 3 4 5 6 7 8 9 1 0 </a:t>
            </a:r>
          </a:p>
          <a:p>
            <a:pPr marL="0" indent="0">
              <a:buNone/>
            </a:pPr>
            <a:r>
              <a:rPr lang="ru-RU" sz="4800" dirty="0"/>
              <a:t>6. Полезность программы профессиональной и должностной адаптации 1 2 3 4 5 6 7 8 9 1 0 </a:t>
            </a:r>
          </a:p>
          <a:p>
            <a:pPr marL="0" indent="0">
              <a:buNone/>
            </a:pPr>
            <a:r>
              <a:rPr lang="ru-RU" sz="4800" dirty="0"/>
              <a:t>7. Организованные для Вас мероприятия по развитию конкретных профессиональных навыков (посещение и ведение открытых уроков, семинары, </a:t>
            </a:r>
            <a:r>
              <a:rPr lang="ru-RU" sz="4800" dirty="0" err="1"/>
              <a:t>вебинары</a:t>
            </a:r>
            <a:r>
              <a:rPr lang="ru-RU" sz="4800" dirty="0"/>
              <a:t>, участие в конкурсах) 1 2 3 4 5 6 7 8 9 1 0 </a:t>
            </a:r>
          </a:p>
          <a:p>
            <a:pPr marL="0" indent="0">
              <a:buNone/>
            </a:pPr>
            <a:r>
              <a:rPr lang="ru-RU" sz="4800" dirty="0"/>
              <a:t>8. Качество передачи Вам необходимых теоретических знаний 1 2 3 4 5 6 7 8 9 1 0 </a:t>
            </a:r>
          </a:p>
          <a:p>
            <a:pPr marL="0" indent="0">
              <a:buNone/>
            </a:pPr>
            <a:r>
              <a:rPr lang="ru-RU" sz="4800" dirty="0"/>
              <a:t>9. Качество передачи Вам необходимых практических навыков 1 2 3 4 5 6 7 8 9 1 0 </a:t>
            </a:r>
          </a:p>
          <a:p>
            <a:pPr marL="0" indent="0">
              <a:buNone/>
            </a:pPr>
            <a:r>
              <a:rPr lang="ru-RU" sz="4800" dirty="0"/>
              <a:t>10. Качество программы профессиональной адаптации 1 2 3 4 5 6 7 8 9 1 0 </a:t>
            </a:r>
          </a:p>
          <a:p>
            <a:pPr marL="0" indent="0">
              <a:buNone/>
            </a:pPr>
            <a:r>
              <a:rPr lang="ru-RU" sz="4800" dirty="0"/>
              <a:t>11. Ощущение поддержки от наставника 1 2 3 4 5 6 7 8 9 1 0 </a:t>
            </a:r>
          </a:p>
          <a:p>
            <a:pPr marL="0" indent="0">
              <a:buNone/>
            </a:pPr>
            <a:r>
              <a:rPr lang="ru-RU" sz="4800" dirty="0"/>
              <a:t>12. Насколько Вы довольны вашей совместной работой? 1 2 3 4 5 6 7 8 9 1 0 </a:t>
            </a:r>
          </a:p>
          <a:p>
            <a:pPr marL="0" indent="0">
              <a:buNone/>
            </a:pPr>
            <a:r>
              <a:rPr lang="ru-RU" sz="4800" dirty="0"/>
              <a:t>13. Что Вы ожидали от программы и своей роли? _____________________________________________________________ </a:t>
            </a:r>
          </a:p>
          <a:p>
            <a:pPr marL="0" indent="0">
              <a:buNone/>
            </a:pPr>
            <a:r>
              <a:rPr lang="ru-RU" sz="4800" dirty="0"/>
              <a:t>14. Насколько оправдались Ваши ожидания? 1 2 3 4 5 6 7 8 9 10 </a:t>
            </a:r>
          </a:p>
          <a:p>
            <a:pPr marL="0" indent="0">
              <a:buNone/>
            </a:pPr>
            <a:r>
              <a:rPr lang="ru-RU" sz="4800" dirty="0"/>
              <a:t>15. Что особенно ценно для Вас было в программе? _______________________________________________________</a:t>
            </a:r>
          </a:p>
          <a:p>
            <a:pPr marL="0" indent="0">
              <a:buNone/>
            </a:pPr>
            <a:r>
              <a:rPr lang="ru-RU" sz="4800" dirty="0"/>
              <a:t>16. Чего Вам не хватило в программе/что хотелось бы изменить? </a:t>
            </a:r>
          </a:p>
          <a:p>
            <a:pPr marL="0" indent="0">
              <a:buNone/>
            </a:pPr>
            <a:r>
              <a:rPr lang="ru-RU" sz="4800" dirty="0"/>
              <a:t>17. Как часто проводились мероприятия по развитию конкретных профессиональных навыков (посещение и ведение открытых уроков, семинары, </a:t>
            </a:r>
            <a:r>
              <a:rPr lang="ru-RU" sz="4800" dirty="0" err="1"/>
              <a:t>вебинары</a:t>
            </a:r>
            <a:r>
              <a:rPr lang="ru-RU" sz="4800" dirty="0"/>
              <a:t>, участие в конкурсах) Очень часто. Часто. Редко. 1-2.</a:t>
            </a:r>
          </a:p>
          <a:p>
            <a:pPr marL="0" indent="0">
              <a:buNone/>
            </a:pPr>
            <a:r>
              <a:rPr lang="ru-RU" sz="4800" b="1" dirty="0"/>
              <a:t>Текст заключения. </a:t>
            </a:r>
            <a:r>
              <a:rPr lang="ru-RU" sz="4800" dirty="0"/>
              <a:t>1. Вопросы 1,2, 13 – 17. 2</a:t>
            </a:r>
            <a:r>
              <a:rPr lang="ru-RU" sz="4800" b="1" dirty="0"/>
              <a:t>. </a:t>
            </a:r>
            <a:r>
              <a:rPr lang="ru-RU" sz="4800" dirty="0"/>
              <a:t>Уровень ожиданий. Макс. 110 баллов – 100 %. Менее 55 б. (50 %) – низкий, 56 – 82 б. (51 – 75 %) – средний, 83-110 б. (более 75 %) – высокий уровень. </a:t>
            </a:r>
            <a:r>
              <a:rPr lang="ru-RU" sz="4800" b="1" dirty="0"/>
              <a:t>3. Сравнительный анализ. 4. Выводы. 5.Рекомендации.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29297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185741-45AD-4D95-87D6-BE4B08153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9348"/>
          </a:xfrm>
        </p:spPr>
        <p:txBody>
          <a:bodyPr>
            <a:normAutofit fontScale="90000"/>
          </a:bodyPr>
          <a:lstStyle/>
          <a:p>
            <a:r>
              <a:rPr lang="ru-RU" dirty="0"/>
              <a:t>Практическая работа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3425136D-CC71-4982-A1D6-25F55A545F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183657"/>
              </p:ext>
            </p:extLst>
          </p:nvPr>
        </p:nvGraphicFramePr>
        <p:xfrm>
          <a:off x="711201" y="987562"/>
          <a:ext cx="7391399" cy="55931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5545">
                  <a:extLst>
                    <a:ext uri="{9D8B030D-6E8A-4147-A177-3AD203B41FA5}">
                      <a16:colId xmlns:a16="http://schemas.microsoft.com/office/drawing/2014/main" val="4194616718"/>
                    </a:ext>
                  </a:extLst>
                </a:gridCol>
                <a:gridCol w="1205545">
                  <a:extLst>
                    <a:ext uri="{9D8B030D-6E8A-4147-A177-3AD203B41FA5}">
                      <a16:colId xmlns:a16="http://schemas.microsoft.com/office/drawing/2014/main" val="1817776972"/>
                    </a:ext>
                  </a:extLst>
                </a:gridCol>
                <a:gridCol w="1206327">
                  <a:extLst>
                    <a:ext uri="{9D8B030D-6E8A-4147-A177-3AD203B41FA5}">
                      <a16:colId xmlns:a16="http://schemas.microsoft.com/office/drawing/2014/main" val="625051474"/>
                    </a:ext>
                  </a:extLst>
                </a:gridCol>
                <a:gridCol w="1257994">
                  <a:extLst>
                    <a:ext uri="{9D8B030D-6E8A-4147-A177-3AD203B41FA5}">
                      <a16:colId xmlns:a16="http://schemas.microsoft.com/office/drawing/2014/main" val="3676882558"/>
                    </a:ext>
                  </a:extLst>
                </a:gridCol>
                <a:gridCol w="1257994">
                  <a:extLst>
                    <a:ext uri="{9D8B030D-6E8A-4147-A177-3AD203B41FA5}">
                      <a16:colId xmlns:a16="http://schemas.microsoft.com/office/drawing/2014/main" val="2791485362"/>
                    </a:ext>
                  </a:extLst>
                </a:gridCol>
                <a:gridCol w="1257994">
                  <a:extLst>
                    <a:ext uri="{9D8B030D-6E8A-4147-A177-3AD203B41FA5}">
                      <a16:colId xmlns:a16="http://schemas.microsoft.com/office/drawing/2014/main" val="1262453612"/>
                    </a:ext>
                  </a:extLst>
                </a:gridCol>
              </a:tblGrid>
              <a:tr h="172697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Этапы работы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13" marR="56113" marT="0" marB="0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Форма наставничества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13" marR="5611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4893117"/>
                  </a:ext>
                </a:extLst>
              </a:tr>
              <a:tr h="3533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Учитель-учитель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13" marR="561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Ученик-ученик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13" marR="561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Студент-ученик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13" marR="561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Работодатель-ученик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13" marR="561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Работодатель-студент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13" marR="56113" marT="0" marB="0"/>
                </a:tc>
                <a:extLst>
                  <a:ext uri="{0D108BD9-81ED-4DB2-BD59-A6C34878D82A}">
                    <a16:rowId xmlns:a16="http://schemas.microsoft.com/office/drawing/2014/main" val="1065574551"/>
                  </a:ext>
                </a:extLst>
              </a:tr>
              <a:tr h="7147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1 этап. Определение смыслов и целей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13" marR="561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13" marR="561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13" marR="561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13" marR="561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13" marR="561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13" marR="56113" marT="0" marB="0"/>
                </a:tc>
                <a:extLst>
                  <a:ext uri="{0D108BD9-81ED-4DB2-BD59-A6C34878D82A}">
                    <a16:rowId xmlns:a16="http://schemas.microsoft.com/office/drawing/2014/main" val="933332140"/>
                  </a:ext>
                </a:extLst>
              </a:tr>
              <a:tr h="5340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2 этап. Диагностика затруднений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13" marR="561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13" marR="561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13" marR="561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13" marR="561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13" marR="561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13" marR="56113" marT="0" marB="0"/>
                </a:tc>
                <a:extLst>
                  <a:ext uri="{0D108BD9-81ED-4DB2-BD59-A6C34878D82A}">
                    <a16:rowId xmlns:a16="http://schemas.microsoft.com/office/drawing/2014/main" val="3321825500"/>
                  </a:ext>
                </a:extLst>
              </a:tr>
              <a:tr h="1256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3 этап. Проектирование и планирование программы наставничества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13" marR="561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13" marR="561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13" marR="561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13" marR="561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13" marR="561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13" marR="56113" marT="0" marB="0"/>
                </a:tc>
                <a:extLst>
                  <a:ext uri="{0D108BD9-81ED-4DB2-BD59-A6C34878D82A}">
                    <a16:rowId xmlns:a16="http://schemas.microsoft.com/office/drawing/2014/main" val="4072423088"/>
                  </a:ext>
                </a:extLst>
              </a:tr>
              <a:tr h="1256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4 этап. Планирование. Составление программы наставничества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13" marR="561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13" marR="561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13" marR="561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13" marR="561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13" marR="561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13" marR="56113" marT="0" marB="0"/>
                </a:tc>
                <a:extLst>
                  <a:ext uri="{0D108BD9-81ED-4DB2-BD59-A6C34878D82A}">
                    <a16:rowId xmlns:a16="http://schemas.microsoft.com/office/drawing/2014/main" val="3020645332"/>
                  </a:ext>
                </a:extLst>
              </a:tr>
              <a:tr h="5340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5 этап. Реализация плана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13" marR="561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13" marR="561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13" marR="561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13" marR="561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13" marR="561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13" marR="56113" marT="0" marB="0"/>
                </a:tc>
                <a:extLst>
                  <a:ext uri="{0D108BD9-81ED-4DB2-BD59-A6C34878D82A}">
                    <a16:rowId xmlns:a16="http://schemas.microsoft.com/office/drawing/2014/main" val="1153254832"/>
                  </a:ext>
                </a:extLst>
              </a:tr>
              <a:tr h="5340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6 этап. Диагностика результатов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13" marR="561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13" marR="561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13" marR="561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13" marR="561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13" marR="561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113" marR="56113" marT="0" marB="0"/>
                </a:tc>
                <a:extLst>
                  <a:ext uri="{0D108BD9-81ED-4DB2-BD59-A6C34878D82A}">
                    <a16:rowId xmlns:a16="http://schemas.microsoft.com/office/drawing/2014/main" val="324640846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56E5F10-8137-412B-BF94-CC384056EEF6}"/>
              </a:ext>
            </a:extLst>
          </p:cNvPr>
          <p:cNvSpPr txBox="1"/>
          <p:nvPr/>
        </p:nvSpPr>
        <p:spPr>
          <a:xfrm>
            <a:off x="8377381" y="987562"/>
            <a:ext cx="3251199" cy="44966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Задание: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Выбрать минимум 1 форму наставничества, которые могут реализовываться в ОО.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Определить цель и временные рамки для выбранной формы наставничества.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Описать мероприятия для выбранных форм наставничества в соответствии с основными этапами.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709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2246" y="365125"/>
            <a:ext cx="9721553" cy="1325563"/>
          </a:xfrm>
        </p:spPr>
        <p:txBody>
          <a:bodyPr/>
          <a:lstStyle/>
          <a:p>
            <a:r>
              <a:rPr lang="ru-RU" dirty="0"/>
              <a:t>Цикл (греч. </a:t>
            </a:r>
            <a:r>
              <a:rPr lang="en-US" dirty="0" err="1"/>
              <a:t>kyklos</a:t>
            </a:r>
            <a:r>
              <a:rPr lang="en-US" dirty="0"/>
              <a:t> – </a:t>
            </a:r>
            <a:r>
              <a:rPr lang="ru-RU" dirty="0"/>
              <a:t>круг)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совокупность каких-либо явлений, процессов, работ, составляющих законченный круг действия, развития чего-либо; </a:t>
            </a:r>
          </a:p>
          <a:p>
            <a:r>
              <a:rPr lang="ru-RU" dirty="0"/>
              <a:t>время для прохождения периодически возникающего явления или законченного круга событий;</a:t>
            </a:r>
          </a:p>
          <a:p>
            <a:r>
              <a:rPr lang="ru-RU" dirty="0"/>
              <a:t>совокупность связанных между собой явлений или дисциплин, последовательный ряд чего-либо;</a:t>
            </a:r>
          </a:p>
          <a:p>
            <a:r>
              <a:rPr lang="ru-RU" dirty="0"/>
              <a:t>ряд художественных, музыкальных произведений одного жанра;</a:t>
            </a:r>
          </a:p>
          <a:p>
            <a:r>
              <a:rPr lang="ru-RU" dirty="0"/>
              <a:t>в биологии – совокупность всех фаз развития организма до стадии зрелости</a:t>
            </a:r>
          </a:p>
        </p:txBody>
      </p:sp>
    </p:spTree>
    <p:extLst>
      <p:ext uri="{BB962C8B-B14F-4D97-AF65-F5344CB8AC3E}">
        <p14:creationId xmlns:p14="http://schemas.microsoft.com/office/powerpoint/2010/main" val="1014163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9B4C87-72BE-43AC-AC73-7B25071A9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Цикличность наставничества</a:t>
            </a:r>
          </a:p>
        </p:txBody>
      </p:sp>
      <p:pic>
        <p:nvPicPr>
          <p:cNvPr id="4" name="Объект 5">
            <a:extLst>
              <a:ext uri="{FF2B5EF4-FFF2-40B4-BE49-F238E27FC236}">
                <a16:creationId xmlns:a16="http://schemas.microsoft.com/office/drawing/2014/main" id="{BB662922-3E87-4D5E-BB97-4BC9C369A3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2433" y="1404960"/>
            <a:ext cx="3224136" cy="4513791"/>
          </a:xfr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5B8E0A2-4637-42BC-92D2-ED48F77FB7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4001" y="1980998"/>
            <a:ext cx="3779640" cy="3798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799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37A0AB-6EE5-4672-974D-5ACF2993B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1 этап. Определение смыслов и целей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2A0325-342C-4997-90A7-C227BA8BF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3091"/>
            <a:ext cx="10515600" cy="488387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Среди основных задач взаимодействия наставника с наставляемым можно выделить следующие: </a:t>
            </a:r>
          </a:p>
          <a:p>
            <a:pPr>
              <a:buFontTx/>
              <a:buChar char="-"/>
            </a:pPr>
            <a:r>
              <a:rPr lang="ru-RU" dirty="0"/>
              <a:t>способствовать формированию потребности заниматься анализом результатов своей профессиональной деятельности; </a:t>
            </a:r>
          </a:p>
          <a:p>
            <a:pPr>
              <a:buFontTx/>
              <a:buChar char="-"/>
            </a:pPr>
            <a:r>
              <a:rPr lang="ru-RU" dirty="0"/>
              <a:t>развивать интерес к методике построения и организации результативного учебного процесса; </a:t>
            </a:r>
          </a:p>
          <a:p>
            <a:pPr>
              <a:buFontTx/>
              <a:buChar char="-"/>
            </a:pPr>
            <a:r>
              <a:rPr lang="ru-RU" dirty="0"/>
              <a:t>ориентировать начинающего педагога на творческое использование в своей деятельности передового педагогического опыта; </a:t>
            </a:r>
          </a:p>
          <a:p>
            <a:pPr>
              <a:buFontTx/>
              <a:buChar char="-"/>
            </a:pPr>
            <a:r>
              <a:rPr lang="ru-RU" dirty="0"/>
              <a:t>прививать молодому специалисту в целях его закрепления в образовательной организации интерес к педагогической деятельности; </a:t>
            </a:r>
          </a:p>
          <a:p>
            <a:pPr>
              <a:buFontTx/>
              <a:buChar char="-"/>
            </a:pPr>
            <a:r>
              <a:rPr lang="ru-RU" dirty="0"/>
              <a:t>ускорить процесс профессионального становления педагога; </a:t>
            </a:r>
          </a:p>
          <a:p>
            <a:pPr>
              <a:buFontTx/>
              <a:buChar char="-"/>
            </a:pPr>
            <a:r>
              <a:rPr lang="ru-RU" dirty="0"/>
              <a:t>сформировать сообщество образовательной организации (как часть педагогического).</a:t>
            </a:r>
          </a:p>
        </p:txBody>
      </p:sp>
    </p:spTree>
    <p:extLst>
      <p:ext uri="{BB962C8B-B14F-4D97-AF65-F5344CB8AC3E}">
        <p14:creationId xmlns:p14="http://schemas.microsoft.com/office/powerpoint/2010/main" val="1903225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6191E8-09A7-4B3A-8747-86891C88C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0564" y="836179"/>
            <a:ext cx="10515600" cy="650875"/>
          </a:xfrm>
        </p:spPr>
        <p:txBody>
          <a:bodyPr>
            <a:normAutofit fontScale="90000"/>
          </a:bodyPr>
          <a:lstStyle/>
          <a:p>
            <a:r>
              <a:rPr lang="ru-RU" dirty="0"/>
              <a:t>2 этап. Диагностика затруднений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13EEAF-81C5-4D04-9E75-C1F114984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диагностика дефицитов, трудностей наставляемого</a:t>
            </a:r>
          </a:p>
          <a:p>
            <a:r>
              <a:rPr lang="ru-RU" dirty="0"/>
              <a:t>диагностика дефицитов, трудностей наставника</a:t>
            </a:r>
          </a:p>
          <a:p>
            <a:r>
              <a:rPr lang="ru-RU" dirty="0"/>
              <a:t>диагностика рисков и возможностей «окружающей среды» </a:t>
            </a:r>
          </a:p>
        </p:txBody>
      </p:sp>
    </p:spTree>
    <p:extLst>
      <p:ext uri="{BB962C8B-B14F-4D97-AF65-F5344CB8AC3E}">
        <p14:creationId xmlns:p14="http://schemas.microsoft.com/office/powerpoint/2010/main" val="3835732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436CD3-F0D6-44D7-9CFA-FA7CC8374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Анкета наставляемого. «Ожидания»</a:t>
            </a:r>
            <a:br>
              <a:rPr lang="ru-RU" dirty="0"/>
            </a:br>
            <a:endParaRPr lang="ru-RU" dirty="0"/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BAE38F1A-1613-4BE1-84C4-E0B173C4A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772" y="1353770"/>
            <a:ext cx="11602500" cy="542328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4800" dirty="0"/>
              <a:t>1. Сталкивались ли Вы раньше с программой наставничества? [да/нет]</a:t>
            </a:r>
          </a:p>
          <a:p>
            <a:pPr marL="0" indent="0">
              <a:buNone/>
            </a:pPr>
            <a:r>
              <a:rPr lang="ru-RU" sz="4800" dirty="0"/>
              <a:t> 2. Если да, то где?              </a:t>
            </a:r>
          </a:p>
          <a:p>
            <a:pPr marL="0" indent="0">
              <a:buNone/>
            </a:pPr>
            <a:r>
              <a:rPr lang="ru-RU" sz="4800" dirty="0"/>
              <a:t>Оцените в баллах от 1 до 10, где 1 – самый низший балл, а 10 – самый высокий.</a:t>
            </a:r>
          </a:p>
          <a:p>
            <a:pPr marL="0" indent="0">
              <a:buNone/>
            </a:pPr>
            <a:r>
              <a:rPr lang="ru-RU" sz="4800" dirty="0"/>
              <a:t> 3. Ожидаемая эффективность программы наставничества 1 2 3 4 5 6 7 8 9 10</a:t>
            </a:r>
          </a:p>
          <a:p>
            <a:pPr marL="0" indent="0">
              <a:buNone/>
            </a:pPr>
            <a:r>
              <a:rPr lang="ru-RU" sz="4800" dirty="0"/>
              <a:t>4. Оцените ожидаемый уровень комфорта при участии в программе наставничества? 1 2 3 4 5 6 7 8 9 10</a:t>
            </a:r>
          </a:p>
          <a:p>
            <a:pPr marL="0" indent="0">
              <a:buNone/>
            </a:pPr>
            <a:r>
              <a:rPr lang="ru-RU" sz="4800" dirty="0"/>
              <a:t>5. Ожидаемое качество организационных мероприятий (знакомство с коллективом, рабочим местом, должностными обязанностями и квалификационными требованиями) 1 2 3 4 5 6 7 8 9 10</a:t>
            </a:r>
          </a:p>
          <a:p>
            <a:pPr marL="0" indent="0">
              <a:buNone/>
            </a:pPr>
            <a:r>
              <a:rPr lang="ru-RU" sz="4800" dirty="0"/>
              <a:t> 6. Ожидаемая полезность программы профессиональной и должностной адаптации 1 2 3 4 5 6 7 8 9 10 </a:t>
            </a:r>
          </a:p>
          <a:p>
            <a:pPr marL="0" indent="0">
              <a:buNone/>
            </a:pPr>
            <a:r>
              <a:rPr lang="ru-RU" sz="4800" dirty="0"/>
              <a:t>7. Ожидаемая польза организованных для Вас мероприятий по развитию конкретных профессиональных навыков (посещение и ведение открытых уроков, семинары, </a:t>
            </a:r>
            <a:r>
              <a:rPr lang="ru-RU" sz="4800" dirty="0" err="1"/>
              <a:t>вебинары</a:t>
            </a:r>
            <a:r>
              <a:rPr lang="ru-RU" sz="4800" dirty="0"/>
              <a:t>, участие в конкурсах) 1 2 3 4 5 6 7 8 9 10</a:t>
            </a:r>
          </a:p>
          <a:p>
            <a:pPr marL="0" indent="0">
              <a:buNone/>
            </a:pPr>
            <a:r>
              <a:rPr lang="ru-RU" sz="4800" dirty="0"/>
              <a:t>8. Ожидаемое качество передачи Вам необходимых теоретических знаний 1 2 3 4 5 6 7 8 9 10 </a:t>
            </a:r>
          </a:p>
          <a:p>
            <a:pPr marL="0" indent="0">
              <a:buNone/>
            </a:pPr>
            <a:r>
              <a:rPr lang="ru-RU" sz="4800" dirty="0"/>
              <a:t>9. Ожидаемое качество передачи Вам необходимых практических навыков 1 2 3 4 5 6 7 8 9 10 </a:t>
            </a:r>
          </a:p>
          <a:p>
            <a:pPr marL="0" indent="0">
              <a:buNone/>
            </a:pPr>
            <a:r>
              <a:rPr lang="ru-RU" sz="4800" dirty="0"/>
              <a:t>10. Ожидаемое качество программы профессиональной адаптации 1 2 3 4 5 6 7 8 9 10 </a:t>
            </a:r>
          </a:p>
          <a:p>
            <a:pPr marL="0" indent="0">
              <a:buNone/>
            </a:pPr>
            <a:r>
              <a:rPr lang="ru-RU" sz="4800" dirty="0"/>
              <a:t>11. Насколько Вам важно ощущение поддержки от наставника? 1 2 3 4 5 6 7 8 9 10 </a:t>
            </a:r>
          </a:p>
          <a:p>
            <a:pPr marL="0" indent="0">
              <a:buNone/>
            </a:pPr>
            <a:r>
              <a:rPr lang="ru-RU" sz="4800" dirty="0"/>
              <a:t>12. Насколько Вам важно, чтобы Вы остались довольны совместной работой? 1 2 3 4 5 6 7 8 9 10</a:t>
            </a:r>
          </a:p>
          <a:p>
            <a:pPr marL="0" indent="0">
              <a:buNone/>
            </a:pPr>
            <a:r>
              <a:rPr lang="ru-RU" sz="4800" dirty="0"/>
              <a:t>13. Что Вы ожидаете от программы и своей роли? _____________________________________________________________ </a:t>
            </a:r>
          </a:p>
          <a:p>
            <a:pPr marL="0" indent="0">
              <a:buNone/>
            </a:pPr>
            <a:r>
              <a:rPr lang="ru-RU" sz="4800" dirty="0"/>
              <a:t>14. Что особенно ценно для Вас в программе? _____________________________________________________________</a:t>
            </a:r>
          </a:p>
          <a:p>
            <a:pPr marL="0" indent="0">
              <a:buNone/>
            </a:pPr>
            <a:r>
              <a:rPr lang="ru-RU" sz="4800" dirty="0"/>
              <a:t>15. Как часто Вы ожидаете проведение мероприятий по развитию конкретных профессиональных навыков (посещение и ведение открытых уроков, семинары, </a:t>
            </a:r>
            <a:r>
              <a:rPr lang="ru-RU" sz="4800" dirty="0" err="1"/>
              <a:t>вебинары</a:t>
            </a:r>
            <a:r>
              <a:rPr lang="ru-RU" sz="4800" dirty="0"/>
              <a:t>, участие в конкурсах)? Очень часто. </a:t>
            </a:r>
            <a:r>
              <a:rPr lang="ru-RU" sz="4800" dirty="0" err="1"/>
              <a:t>Часто</a:t>
            </a:r>
            <a:r>
              <a:rPr lang="ru-RU" sz="4800" dirty="0"/>
              <a:t>. Редко. 1-2 раза. Никогда.</a:t>
            </a:r>
          </a:p>
          <a:p>
            <a:pPr marL="0" indent="0">
              <a:buNone/>
            </a:pPr>
            <a:r>
              <a:rPr lang="ru-RU" sz="4800" dirty="0"/>
              <a:t>16. Рады ли Вы участвовать в программе? [да/нет]</a:t>
            </a:r>
          </a:p>
          <a:p>
            <a:pPr marL="0" indent="0">
              <a:buNone/>
            </a:pPr>
            <a:r>
              <a:rPr lang="ru-RU" sz="4800" b="1" dirty="0"/>
              <a:t>Текст заключения. </a:t>
            </a:r>
            <a:r>
              <a:rPr lang="ru-RU" sz="4800" dirty="0"/>
              <a:t>1. Вопросы 1, 2, 13 – 16. 2</a:t>
            </a:r>
            <a:r>
              <a:rPr lang="ru-RU" sz="4800" b="1" dirty="0"/>
              <a:t>. </a:t>
            </a:r>
            <a:r>
              <a:rPr lang="ru-RU" sz="4800" dirty="0"/>
              <a:t>Уровень ожиданий. Макс. 100 баллов – 100 %. Менее 50 б. (50 %) – низкий, 51 – 75 б. (51 – 75 %) – средний, 52-100 б. (более 75 %) – высокий уровень. </a:t>
            </a:r>
            <a:r>
              <a:rPr lang="ru-RU" sz="4800" b="1" dirty="0"/>
              <a:t>3. Рекомендации по программе наставничества.</a:t>
            </a:r>
          </a:p>
          <a:p>
            <a:pPr marL="0" indent="0">
              <a:buNone/>
            </a:pPr>
            <a:endParaRPr lang="ru-RU" sz="4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0349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0AF7F3-DF90-462D-8AE5-5AB81D657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Диагностика затруднений (дефицитов) наставника и наставляемого</a:t>
            </a: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AF3AB327-2931-45D4-804E-08E7D60E0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284" y="2198255"/>
            <a:ext cx="11589498" cy="3913514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r>
              <a:rPr lang="ru-RU" sz="7200" dirty="0"/>
              <a:t> </a:t>
            </a:r>
            <a:r>
              <a:rPr lang="ru-RU" sz="7200" b="1" dirty="0"/>
              <a:t>«Жесткие» и «мягкие» профессиональные навыки</a:t>
            </a:r>
          </a:p>
          <a:p>
            <a:pPr algn="just">
              <a:defRPr/>
            </a:pPr>
            <a:r>
              <a:rPr lang="ru-RU" sz="7200" b="1" dirty="0" err="1"/>
              <a:t>Hard</a:t>
            </a:r>
            <a:r>
              <a:rPr lang="ru-RU" sz="7200" b="1" dirty="0"/>
              <a:t> </a:t>
            </a:r>
            <a:r>
              <a:rPr lang="ru-RU" sz="7200" b="1" dirty="0" err="1"/>
              <a:t>skills</a:t>
            </a:r>
            <a:r>
              <a:rPr lang="ru-RU" sz="7200" b="1" dirty="0"/>
              <a:t> </a:t>
            </a:r>
            <a:r>
              <a:rPr lang="ru-RU" sz="7200" dirty="0"/>
              <a:t>- (англ. «жесткие» навыки) профессиональные навыки, которым можно научить и которые можно измерить. Для обучения </a:t>
            </a:r>
            <a:r>
              <a:rPr lang="ru-RU" sz="7200" dirty="0" err="1"/>
              <a:t>hard</a:t>
            </a:r>
            <a:r>
              <a:rPr lang="ru-RU" sz="7200" dirty="0"/>
              <a:t> </a:t>
            </a:r>
            <a:r>
              <a:rPr lang="ru-RU" sz="7200" dirty="0" err="1"/>
              <a:t>skills</a:t>
            </a:r>
            <a:r>
              <a:rPr lang="ru-RU" sz="7200" dirty="0"/>
              <a:t> необходимо усвоить знания и инструкции, качество обучения можно проверить с помощью экзамена. Примеры </a:t>
            </a:r>
            <a:r>
              <a:rPr lang="ru-RU" sz="7200" dirty="0" err="1"/>
              <a:t>hard</a:t>
            </a:r>
            <a:r>
              <a:rPr lang="ru-RU" sz="7200" dirty="0"/>
              <a:t> </a:t>
            </a:r>
            <a:r>
              <a:rPr lang="ru-RU" sz="7200" dirty="0" err="1"/>
              <a:t>skills</a:t>
            </a:r>
            <a:r>
              <a:rPr lang="ru-RU" sz="7200" dirty="0"/>
              <a:t>: набор текста на компьютере, вождение автомобиля, чтение, математика, знание иностранного языка, использование компьютерных программ.</a:t>
            </a:r>
          </a:p>
          <a:p>
            <a:pPr algn="just">
              <a:defRPr/>
            </a:pPr>
            <a:r>
              <a:rPr lang="ru-RU" sz="7200" b="1" dirty="0" err="1"/>
              <a:t>Soft</a:t>
            </a:r>
            <a:r>
              <a:rPr lang="ru-RU" sz="7200" b="1" dirty="0"/>
              <a:t> </a:t>
            </a:r>
            <a:r>
              <a:rPr lang="ru-RU" sz="7200" b="1" dirty="0" err="1"/>
              <a:t>skills</a:t>
            </a:r>
            <a:r>
              <a:rPr lang="ru-RU" sz="7200" b="1" dirty="0"/>
              <a:t> </a:t>
            </a:r>
            <a:r>
              <a:rPr lang="ru-RU" sz="7200" dirty="0"/>
              <a:t>- (англ. «мягкие» навыки) универсальные компетенции, которые не поддаются количественному измерению. Иногда их называют личными качествами, потому что они зависят от характера человека и приобретаются с личным опытом. Примеры </a:t>
            </a:r>
            <a:r>
              <a:rPr lang="ru-RU" sz="7200" dirty="0" err="1"/>
              <a:t>soft</a:t>
            </a:r>
            <a:r>
              <a:rPr lang="ru-RU" sz="7200" dirty="0"/>
              <a:t> </a:t>
            </a:r>
            <a:r>
              <a:rPr lang="ru-RU" sz="7200" dirty="0" err="1"/>
              <a:t>skills</a:t>
            </a:r>
            <a:r>
              <a:rPr lang="ru-RU" sz="7200" dirty="0"/>
              <a:t>: такие социальные, интеллектуальные и волевые компетенции, как коммуникабельность, умение работать в команде, креативность, пунктуальность, уравновешенность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3806845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D080C8-4385-4429-8CA1-B9329E653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85945" cy="660111"/>
          </a:xfrm>
        </p:spPr>
        <p:txBody>
          <a:bodyPr>
            <a:normAutofit fontScale="90000"/>
          </a:bodyPr>
          <a:lstStyle/>
          <a:p>
            <a:r>
              <a:rPr lang="ru-RU" dirty="0"/>
              <a:t>Направление методического сопровождения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66A08DD4-847A-4755-B9B9-E8EC1F4D7D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80150"/>
              </p:ext>
            </p:extLst>
          </p:nvPr>
        </p:nvGraphicFramePr>
        <p:xfrm>
          <a:off x="267856" y="1025236"/>
          <a:ext cx="11325407" cy="56803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20262">
                  <a:extLst>
                    <a:ext uri="{9D8B030D-6E8A-4147-A177-3AD203B41FA5}">
                      <a16:colId xmlns:a16="http://schemas.microsoft.com/office/drawing/2014/main" val="236836930"/>
                    </a:ext>
                  </a:extLst>
                </a:gridCol>
                <a:gridCol w="681029">
                  <a:extLst>
                    <a:ext uri="{9D8B030D-6E8A-4147-A177-3AD203B41FA5}">
                      <a16:colId xmlns:a16="http://schemas.microsoft.com/office/drawing/2014/main" val="4176615599"/>
                    </a:ext>
                  </a:extLst>
                </a:gridCol>
                <a:gridCol w="681029">
                  <a:extLst>
                    <a:ext uri="{9D8B030D-6E8A-4147-A177-3AD203B41FA5}">
                      <a16:colId xmlns:a16="http://schemas.microsoft.com/office/drawing/2014/main" val="1006797177"/>
                    </a:ext>
                  </a:extLst>
                </a:gridCol>
                <a:gridCol w="681029">
                  <a:extLst>
                    <a:ext uri="{9D8B030D-6E8A-4147-A177-3AD203B41FA5}">
                      <a16:colId xmlns:a16="http://schemas.microsoft.com/office/drawing/2014/main" val="2836268792"/>
                    </a:ext>
                  </a:extLst>
                </a:gridCol>
                <a:gridCol w="681029">
                  <a:extLst>
                    <a:ext uri="{9D8B030D-6E8A-4147-A177-3AD203B41FA5}">
                      <a16:colId xmlns:a16="http://schemas.microsoft.com/office/drawing/2014/main" val="496962469"/>
                    </a:ext>
                  </a:extLst>
                </a:gridCol>
                <a:gridCol w="681029">
                  <a:extLst>
                    <a:ext uri="{9D8B030D-6E8A-4147-A177-3AD203B41FA5}">
                      <a16:colId xmlns:a16="http://schemas.microsoft.com/office/drawing/2014/main" val="628721129"/>
                    </a:ext>
                  </a:extLst>
                </a:gridCol>
              </a:tblGrid>
              <a:tr h="31911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2000" dirty="0">
                          <a:effectLst/>
                        </a:rPr>
                        <a:t>Направление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 dirty="0">
                          <a:effectLst/>
                        </a:rPr>
                        <a:t>Уровень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8540992"/>
                  </a:ext>
                </a:extLst>
              </a:tr>
              <a:tr h="2532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 dirty="0">
                          <a:effectLst/>
                        </a:rPr>
                        <a:t>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 dirty="0">
                          <a:effectLst/>
                        </a:rPr>
                        <a:t>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 dirty="0">
                          <a:effectLst/>
                        </a:rPr>
                        <a:t>3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 dirty="0">
                          <a:effectLst/>
                        </a:rPr>
                        <a:t>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 dirty="0">
                          <a:effectLst/>
                        </a:rPr>
                        <a:t>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extLst>
                  <a:ext uri="{0D108BD9-81ED-4DB2-BD59-A6C34878D82A}">
                    <a16:rowId xmlns:a16="http://schemas.microsoft.com/office/drawing/2014/main" val="1206200616"/>
                  </a:ext>
                </a:extLst>
              </a:tr>
              <a:tr h="2808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 b="0" dirty="0">
                          <a:effectLst/>
                        </a:rPr>
                        <a:t>Обеспечение личностного развития обучающихся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extLst>
                  <a:ext uri="{0D108BD9-81ED-4DB2-BD59-A6C34878D82A}">
                    <a16:rowId xmlns:a16="http://schemas.microsoft.com/office/drawing/2014/main" val="614999563"/>
                  </a:ext>
                </a:extLst>
              </a:tr>
              <a:tr h="2808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 b="0" dirty="0">
                          <a:effectLst/>
                        </a:rPr>
                        <a:t>Формирование системы предметных знаний и умений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extLst>
                  <a:ext uri="{0D108BD9-81ED-4DB2-BD59-A6C34878D82A}">
                    <a16:rowId xmlns:a16="http://schemas.microsoft.com/office/drawing/2014/main" val="1124755731"/>
                  </a:ext>
                </a:extLst>
              </a:tr>
              <a:tr h="2808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 b="0">
                          <a:effectLst/>
                        </a:rPr>
                        <a:t>Разработка рабочей программы</a:t>
                      </a:r>
                      <a:endParaRPr lang="ru-RU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extLst>
                  <a:ext uri="{0D108BD9-81ED-4DB2-BD59-A6C34878D82A}">
                    <a16:rowId xmlns:a16="http://schemas.microsoft.com/office/drawing/2014/main" val="1849630596"/>
                  </a:ext>
                </a:extLst>
              </a:tr>
              <a:tr h="2808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 b="0" dirty="0">
                          <a:effectLst/>
                        </a:rPr>
                        <a:t>Организация проектной деятельности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extLst>
                  <a:ext uri="{0D108BD9-81ED-4DB2-BD59-A6C34878D82A}">
                    <a16:rowId xmlns:a16="http://schemas.microsoft.com/office/drawing/2014/main" val="3807748117"/>
                  </a:ext>
                </a:extLst>
              </a:tr>
              <a:tr h="2808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 b="0" dirty="0">
                          <a:effectLst/>
                        </a:rPr>
                        <a:t>Организация исследовательской деятельности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extLst>
                  <a:ext uri="{0D108BD9-81ED-4DB2-BD59-A6C34878D82A}">
                    <a16:rowId xmlns:a16="http://schemas.microsoft.com/office/drawing/2014/main" val="3972029944"/>
                  </a:ext>
                </a:extLst>
              </a:tr>
              <a:tr h="2808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 b="0">
                          <a:effectLst/>
                        </a:rPr>
                        <a:t>Формирование информационной компетентности</a:t>
                      </a:r>
                      <a:endParaRPr lang="ru-RU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extLst>
                  <a:ext uri="{0D108BD9-81ED-4DB2-BD59-A6C34878D82A}">
                    <a16:rowId xmlns:a16="http://schemas.microsoft.com/office/drawing/2014/main" val="4154397692"/>
                  </a:ext>
                </a:extLst>
              </a:tr>
              <a:tr h="2808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 b="0" dirty="0">
                          <a:effectLst/>
                        </a:rPr>
                        <a:t>Проектирование урока на основе системно-деятельностного подхода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extLst>
                  <a:ext uri="{0D108BD9-81ED-4DB2-BD59-A6C34878D82A}">
                    <a16:rowId xmlns:a16="http://schemas.microsoft.com/office/drawing/2014/main" val="2724365350"/>
                  </a:ext>
                </a:extLst>
              </a:tr>
              <a:tr h="2808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 b="0" dirty="0">
                          <a:effectLst/>
                        </a:rPr>
                        <a:t>Развитие познавательной мотивации у учащихся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extLst>
                  <a:ext uri="{0D108BD9-81ED-4DB2-BD59-A6C34878D82A}">
                    <a16:rowId xmlns:a16="http://schemas.microsoft.com/office/drawing/2014/main" val="3436294697"/>
                  </a:ext>
                </a:extLst>
              </a:tr>
              <a:tr h="2808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 b="0" dirty="0">
                          <a:effectLst/>
                        </a:rPr>
                        <a:t>Проектирование планируемых результатов обучения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extLst>
                  <a:ext uri="{0D108BD9-81ED-4DB2-BD59-A6C34878D82A}">
                    <a16:rowId xmlns:a16="http://schemas.microsoft.com/office/drawing/2014/main" val="3587737151"/>
                  </a:ext>
                </a:extLst>
              </a:tr>
              <a:tr h="2808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 b="0" dirty="0">
                          <a:effectLst/>
                        </a:rPr>
                        <a:t>Оценивание достижения планируемых результатов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extLst>
                  <a:ext uri="{0D108BD9-81ED-4DB2-BD59-A6C34878D82A}">
                    <a16:rowId xmlns:a16="http://schemas.microsoft.com/office/drawing/2014/main" val="949710455"/>
                  </a:ext>
                </a:extLst>
              </a:tr>
              <a:tr h="2808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 b="0" dirty="0">
                          <a:effectLst/>
                        </a:rPr>
                        <a:t>Индивидуализация обучения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extLst>
                  <a:ext uri="{0D108BD9-81ED-4DB2-BD59-A6C34878D82A}">
                    <a16:rowId xmlns:a16="http://schemas.microsoft.com/office/drawing/2014/main" val="3107765126"/>
                  </a:ext>
                </a:extLst>
              </a:tr>
              <a:tr h="2808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 b="0" dirty="0">
                          <a:effectLst/>
                        </a:rPr>
                        <a:t>Возрастная психология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extLst>
                  <a:ext uri="{0D108BD9-81ED-4DB2-BD59-A6C34878D82A}">
                    <a16:rowId xmlns:a16="http://schemas.microsoft.com/office/drawing/2014/main" val="119644198"/>
                  </a:ext>
                </a:extLst>
              </a:tr>
              <a:tr h="2808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 b="0" dirty="0">
                          <a:effectLst/>
                        </a:rPr>
                        <a:t>Методы психологической диагностики особенностей учащихся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extLst>
                  <a:ext uri="{0D108BD9-81ED-4DB2-BD59-A6C34878D82A}">
                    <a16:rowId xmlns:a16="http://schemas.microsoft.com/office/drawing/2014/main" val="3670972712"/>
                  </a:ext>
                </a:extLst>
              </a:tr>
              <a:tr h="2808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 b="0" dirty="0">
                          <a:effectLst/>
                        </a:rPr>
                        <a:t>Методы психологической коррекции отклоняющегося поведения учащихся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extLst>
                  <a:ext uri="{0D108BD9-81ED-4DB2-BD59-A6C34878D82A}">
                    <a16:rowId xmlns:a16="http://schemas.microsoft.com/office/drawing/2014/main" val="2627253650"/>
                  </a:ext>
                </a:extLst>
              </a:tr>
              <a:tr h="2808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 b="0" dirty="0">
                          <a:effectLst/>
                        </a:rPr>
                        <a:t>Обучение детей с ОВЗ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extLst>
                  <a:ext uri="{0D108BD9-81ED-4DB2-BD59-A6C34878D82A}">
                    <a16:rowId xmlns:a16="http://schemas.microsoft.com/office/drawing/2014/main" val="3568860815"/>
                  </a:ext>
                </a:extLst>
              </a:tr>
              <a:tr h="3328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 b="0" dirty="0">
                          <a:effectLst/>
                        </a:rPr>
                        <a:t>Использование современных технических и программных средств обучения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extLst>
                  <a:ext uri="{0D108BD9-81ED-4DB2-BD59-A6C34878D82A}">
                    <a16:rowId xmlns:a16="http://schemas.microsoft.com/office/drawing/2014/main" val="2558764075"/>
                  </a:ext>
                </a:extLst>
              </a:tr>
              <a:tr h="2808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 b="0" dirty="0">
                          <a:effectLst/>
                        </a:rPr>
                        <a:t>Технологии развития творческих способностей учащихся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extLst>
                  <a:ext uri="{0D108BD9-81ED-4DB2-BD59-A6C34878D82A}">
                    <a16:rowId xmlns:a16="http://schemas.microsoft.com/office/drawing/2014/main" val="4285025021"/>
                  </a:ext>
                </a:extLst>
              </a:tr>
              <a:tr h="2808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 b="0" dirty="0">
                          <a:effectLst/>
                        </a:rPr>
                        <a:t>Совершенствование предметных знаний и умений у учителя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2" marR="60992" marT="0" marB="0"/>
                </a:tc>
                <a:extLst>
                  <a:ext uri="{0D108BD9-81ED-4DB2-BD59-A6C34878D82A}">
                    <a16:rowId xmlns:a16="http://schemas.microsoft.com/office/drawing/2014/main" val="22423446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083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CD56AA-9726-42AE-94C9-82EF06F83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036" y="208107"/>
            <a:ext cx="11085945" cy="1325563"/>
          </a:xfrm>
        </p:spPr>
        <p:txBody>
          <a:bodyPr>
            <a:noAutofit/>
          </a:bodyPr>
          <a:lstStyle/>
          <a:p>
            <a:r>
              <a:rPr lang="ru-RU" sz="3600" dirty="0"/>
              <a:t>3 этап. Проектирование и планирование программы наставничества. Направления программы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41657FFB-D5D6-4D3E-A673-57ADBC540B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0032451"/>
              </p:ext>
            </p:extLst>
          </p:nvPr>
        </p:nvGraphicFramePr>
        <p:xfrm>
          <a:off x="281184" y="3359733"/>
          <a:ext cx="11618148" cy="291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2716">
                  <a:extLst>
                    <a:ext uri="{9D8B030D-6E8A-4147-A177-3AD203B41FA5}">
                      <a16:colId xmlns:a16="http://schemas.microsoft.com/office/drawing/2014/main" val="2815542684"/>
                    </a:ext>
                  </a:extLst>
                </a:gridCol>
                <a:gridCol w="3872716">
                  <a:extLst>
                    <a:ext uri="{9D8B030D-6E8A-4147-A177-3AD203B41FA5}">
                      <a16:colId xmlns:a16="http://schemas.microsoft.com/office/drawing/2014/main" val="1031313707"/>
                    </a:ext>
                  </a:extLst>
                </a:gridCol>
                <a:gridCol w="3872716">
                  <a:extLst>
                    <a:ext uri="{9D8B030D-6E8A-4147-A177-3AD203B41FA5}">
                      <a16:colId xmlns:a16="http://schemas.microsoft.com/office/drawing/2014/main" val="14762643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Цикл «родители»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Цикл «администрация»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Цикл «команда»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11307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just">
                        <a:buAutoNum type="arabicPeriod"/>
                      </a:pPr>
                      <a:r>
                        <a:rPr lang="ru-RU" sz="1400" dirty="0"/>
                        <a:t>Связь или сотрудничество с родителями или опекунами.</a:t>
                      </a:r>
                    </a:p>
                    <a:p>
                      <a:pPr marL="0" indent="0" algn="just">
                        <a:buAutoNum type="arabicPeriod"/>
                      </a:pPr>
                      <a:r>
                        <a:rPr lang="ru-RU" sz="1400" dirty="0"/>
                        <a:t>Учащиеся, живущие в неблагоприятных социальных условиях</a:t>
                      </a:r>
                    </a:p>
                    <a:p>
                      <a:pPr marL="0" indent="0" algn="just">
                        <a:buAutoNum type="arabicPeriod"/>
                      </a:pPr>
                      <a:r>
                        <a:rPr lang="ru-RU" sz="1400" dirty="0"/>
                        <a:t>Развитие познавательной мотивации у учащихся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ru-RU" sz="1400" dirty="0"/>
                    </a:p>
                    <a:p>
                      <a:pPr marL="342900" indent="-342900">
                        <a:buAutoNum type="arabicPeriod"/>
                      </a:pP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AutoNum type="arabicPeriod"/>
                      </a:pPr>
                      <a:r>
                        <a:rPr lang="ru-RU" sz="1400" dirty="0"/>
                        <a:t>Общая административная работа</a:t>
                      </a:r>
                    </a:p>
                    <a:p>
                      <a:pPr marL="0" indent="0" algn="just">
                        <a:buAutoNum type="arabicPeriod"/>
                      </a:pPr>
                      <a:r>
                        <a:rPr lang="ru-RU" sz="1400" dirty="0"/>
                        <a:t>Разработка рабочей программы</a:t>
                      </a:r>
                    </a:p>
                    <a:p>
                      <a:pPr marL="0" indent="0" algn="just">
                        <a:buAutoNum type="arabicPeriod"/>
                      </a:pPr>
                      <a:r>
                        <a:rPr lang="ru-RU" sz="1400" dirty="0"/>
                        <a:t>Проектирование планируемых результатов обучения</a:t>
                      </a:r>
                    </a:p>
                    <a:p>
                      <a:pPr marL="0" indent="0">
                        <a:buNone/>
                      </a:pP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AutoNum type="arabicPeriod"/>
                      </a:pPr>
                      <a:r>
                        <a:rPr lang="ru-RU" sz="1400" dirty="0"/>
                        <a:t>Работа в команде и общение с педагогами, работающими в учреждении.</a:t>
                      </a:r>
                    </a:p>
                    <a:p>
                      <a:pPr marL="0" indent="0" algn="just">
                        <a:buAutoNum type="arabicPeriod"/>
                      </a:pPr>
                      <a:r>
                        <a:rPr lang="ru-RU" sz="1400" dirty="0"/>
                        <a:t>Учащиеся с ограниченными</a:t>
                      </a:r>
                      <a:r>
                        <a:rPr lang="ru-RU" sz="1400" baseline="0" dirty="0"/>
                        <a:t> возможностями здоровья.</a:t>
                      </a:r>
                    </a:p>
                    <a:p>
                      <a:pPr marL="0" indent="0" algn="just">
                        <a:buAutoNum type="arabicPeriod"/>
                      </a:pPr>
                      <a:r>
                        <a:rPr lang="ru-RU" sz="1400" baseline="0" dirty="0"/>
                        <a:t>Учащиеся с высоким уровнем способностей и потребностей.</a:t>
                      </a:r>
                    </a:p>
                    <a:p>
                      <a:pPr marL="0" indent="0" algn="just">
                        <a:buAutoNum type="arabicPeriod"/>
                      </a:pPr>
                      <a:r>
                        <a:rPr lang="ru-RU" sz="1400" baseline="0" dirty="0"/>
                        <a:t>Методы психологической диагностики особенностей учащихся.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627571"/>
                  </a:ext>
                </a:extLst>
              </a:tr>
              <a:tr h="741680">
                <a:tc gridSpan="3"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400" b="1" i="1" dirty="0"/>
                        <a:t>Социальное партнерство </a:t>
                      </a:r>
                      <a:r>
                        <a:rPr lang="ru-RU" sz="1400" dirty="0"/>
                        <a:t>- интеграция усилий различных специалистов и разных общественных институтов вокруг единого процесса наставничества.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5225560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F4C8D46-040C-4340-BA3E-EE7B5F51363C}"/>
              </a:ext>
            </a:extLst>
          </p:cNvPr>
          <p:cNvSpPr/>
          <p:nvPr/>
        </p:nvSpPr>
        <p:spPr>
          <a:xfrm>
            <a:off x="287523" y="1393591"/>
            <a:ext cx="1161814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263" algn="just"/>
            <a:r>
              <a:rPr lang="ru-RU" sz="1400" b="1" dirty="0"/>
              <a:t>Цел</a:t>
            </a:r>
            <a:r>
              <a:rPr lang="ru-RU" sz="1400" dirty="0"/>
              <a:t>ь наставничества «опытный учитель- молодой учитель» - успешное закрепление на месте работы или в должности педагога молодого специалиста, повышение его профессионального потенциала и уровня, а также создание комфортной профессиональной  среды внутри учебного заведения.</a:t>
            </a:r>
          </a:p>
          <a:p>
            <a:pPr indent="449263" algn="just"/>
            <a:r>
              <a:rPr lang="ru-RU" sz="1400" b="1" dirty="0"/>
              <a:t>Задачи:</a:t>
            </a:r>
            <a:r>
              <a:rPr lang="ru-RU" sz="1400" dirty="0"/>
              <a:t> способствовать формированию потребности заниматься анализом результатов своей профессиональной деятельности; развивать интерес к методике построения и организации результативного учебного процесса; ориентировать начинающего учителя на творческое использование передового педагогического опыта в своей деятельности; прививать молодому специалисту интерес к педагогической деятельности в целях его закрепления в образовательной организации; ускорить процесс профессионального становления учителя.</a:t>
            </a:r>
            <a:r>
              <a:rPr lang="en-US" sz="1400" dirty="0"/>
              <a:t>                           </a:t>
            </a:r>
            <a:endParaRPr lang="ru-RU" sz="1400" dirty="0"/>
          </a:p>
          <a:p>
            <a:pPr indent="449263" algn="just"/>
            <a:r>
              <a:rPr lang="ru-RU" sz="1400" b="1" dirty="0"/>
              <a:t>Направления программы</a:t>
            </a:r>
          </a:p>
        </p:txBody>
      </p:sp>
    </p:spTree>
    <p:extLst>
      <p:ext uri="{BB962C8B-B14F-4D97-AF65-F5344CB8AC3E}">
        <p14:creationId xmlns:p14="http://schemas.microsoft.com/office/powerpoint/2010/main" val="4370432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028A908-9149-4F0C-82DB-C31EAF338FDD}"/>
</file>

<file path=customXml/itemProps2.xml><?xml version="1.0" encoding="utf-8"?>
<ds:datastoreItem xmlns:ds="http://schemas.openxmlformats.org/officeDocument/2006/customXml" ds:itemID="{BA7CBB46-ADF3-4300-AFEC-879E0B6B39C4}"/>
</file>

<file path=customXml/itemProps3.xml><?xml version="1.0" encoding="utf-8"?>
<ds:datastoreItem xmlns:ds="http://schemas.openxmlformats.org/officeDocument/2006/customXml" ds:itemID="{4971073E-F70A-4FBB-8ADC-EE2B1D967968}"/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1969</Words>
  <Application>Microsoft Office PowerPoint</Application>
  <PresentationFormat>Широкоэкранный</PresentationFormat>
  <Paragraphs>276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Century Gothic</vt:lpstr>
      <vt:lpstr>Times New Roman</vt:lpstr>
      <vt:lpstr>Verdana</vt:lpstr>
      <vt:lpstr>Тема Office</vt:lpstr>
      <vt:lpstr>Презентация PowerPoint</vt:lpstr>
      <vt:lpstr>Цикл (греч. kyklos – круг) </vt:lpstr>
      <vt:lpstr>Цикличность наставничества</vt:lpstr>
      <vt:lpstr>1 этап. Определение смыслов и целей </vt:lpstr>
      <vt:lpstr>2 этап. Диагностика затруднений </vt:lpstr>
      <vt:lpstr> Анкета наставляемого. «Ожидания» </vt:lpstr>
      <vt:lpstr>Диагностика затруднений (дефицитов) наставника и наставляемого</vt:lpstr>
      <vt:lpstr>Направление методического сопровождения</vt:lpstr>
      <vt:lpstr>3 этап. Проектирование и планирование программы наставничества. Направления программы</vt:lpstr>
      <vt:lpstr>Образовательное событие - ?</vt:lpstr>
      <vt:lpstr>Образовательное событие - ?</vt:lpstr>
      <vt:lpstr>Принципы составления программы наставничества </vt:lpstr>
      <vt:lpstr>4 этап. Реализация плана</vt:lpstr>
      <vt:lpstr>4 этап. Реализация плана</vt:lpstr>
      <vt:lpstr>Формулировка цели, задачи для наставляемого</vt:lpstr>
      <vt:lpstr>5 этап. Диагностика результатов</vt:lpstr>
      <vt:lpstr>Практическая работа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aaa.duvakina@outlook.com</cp:lastModifiedBy>
  <cp:revision>14</cp:revision>
  <dcterms:created xsi:type="dcterms:W3CDTF">2022-01-24T11:09:18Z</dcterms:created>
  <dcterms:modified xsi:type="dcterms:W3CDTF">2022-02-16T06:38:15Z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