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BC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696215"/>
            <a:ext cx="3540988" cy="2000469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3420290" y="0"/>
            <a:ext cx="8842049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3681554" y="997432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Тема:</a:t>
            </a:r>
            <a:endParaRPr lang="ru-RU" sz="54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681554" y="4012490"/>
            <a:ext cx="19287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Спикер:</a:t>
            </a:r>
            <a:endParaRPr lang="ru-RU" sz="3200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3681554" y="98182"/>
            <a:ext cx="81788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9525" cmpd="sng">
                  <a:noFill/>
                  <a:prstDash val="solid"/>
                </a:ln>
                <a:solidFill>
                  <a:srgbClr val="FFC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Наставничество в дополнительном образовании</a:t>
            </a:r>
            <a:endParaRPr lang="ru-RU" sz="2400" b="1" cap="none" spc="50" dirty="0">
              <a:ln w="9525" cmpd="sng">
                <a:noFill/>
                <a:prstDash val="solid"/>
              </a:ln>
              <a:solidFill>
                <a:srgbClr val="FFC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pic>
        <p:nvPicPr>
          <p:cNvPr id="12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5" y="1786920"/>
            <a:ext cx="57531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/_layouts/images/titlegraphic.gif&#10;/koiro/Images1/logo_inst.jpg&#10;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634"/>
            <a:ext cx="3356106" cy="73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71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0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1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51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7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89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2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48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30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8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46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07594-D78B-48AB-9EC0-5220F2DE08A8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EEAE5-DB12-4CE5-910A-F9EE3BB13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92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6215"/>
            <a:ext cx="3540988" cy="20004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428528" y="-1"/>
            <a:ext cx="8842049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81554" y="997432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Тема:</a:t>
            </a:r>
            <a:endParaRPr lang="ru-RU" sz="54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81554" y="4012490"/>
            <a:ext cx="19287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Спикер:</a:t>
            </a:r>
            <a:endParaRPr lang="ru-RU" sz="3200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81554" y="98182"/>
            <a:ext cx="81788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9525" cmpd="sng">
                  <a:noFill/>
                  <a:prstDash val="solid"/>
                </a:ln>
                <a:solidFill>
                  <a:srgbClr val="FFC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Наставничество в дополнительном образовании</a:t>
            </a:r>
            <a:endParaRPr lang="ru-RU" sz="2400" b="1" cap="none" spc="50" dirty="0">
              <a:ln w="9525" cmpd="sng">
                <a:noFill/>
                <a:prstDash val="solid"/>
              </a:ln>
              <a:solidFill>
                <a:srgbClr val="FFC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pic>
        <p:nvPicPr>
          <p:cNvPr id="1032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8" y="1714499"/>
            <a:ext cx="57531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742710" y="965502"/>
            <a:ext cx="58510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организации наставничества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дополнительном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0287" y="3889869"/>
            <a:ext cx="585109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Вагина Александра Анатольевна, учитель математики МКОО Палкинская СШ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785" y="4960571"/>
            <a:ext cx="9721553" cy="13255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9216" y="231286"/>
            <a:ext cx="10515600" cy="4351338"/>
          </a:xfrm>
        </p:spPr>
        <p:txBody>
          <a:bodyPr/>
          <a:lstStyle/>
          <a:p>
            <a:pPr marL="342900" lvl="0" indent="-342900" algn="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ru-RU" altLang="ru-RU" sz="4400" b="1" dirty="0">
                <a:solidFill>
                  <a:srgbClr val="002060"/>
                </a:solidFill>
                <a:latin typeface="Times New Roman"/>
              </a:rPr>
              <a:t>Если я люблю, я забочусь, то есть я активно участвую в развитии и счастье другого человека, </a:t>
            </a:r>
            <a:r>
              <a:rPr lang="ru-RU" altLang="ru-RU" sz="4400" b="1" dirty="0">
                <a:solidFill>
                  <a:srgbClr val="003300"/>
                </a:solidFill>
                <a:latin typeface="Times New Roman"/>
              </a:rPr>
              <a:t>я не зритель</a:t>
            </a:r>
            <a:r>
              <a:rPr lang="ru-RU" altLang="ru-RU" sz="4400" dirty="0">
                <a:solidFill>
                  <a:srgbClr val="003300"/>
                </a:solidFill>
                <a:latin typeface="Times New Roman"/>
              </a:rPr>
              <a:t>.</a:t>
            </a:r>
            <a:r>
              <a:rPr lang="ru-RU" altLang="ru-RU" sz="4400" b="1" dirty="0">
                <a:solidFill>
                  <a:srgbClr val="000066"/>
                </a:solidFill>
                <a:latin typeface="Times New Roman"/>
                <a:cs typeface="Times New Roman" pitchFamily="18" charset="0"/>
              </a:rPr>
              <a:t>   </a:t>
            </a:r>
            <a:endParaRPr lang="ru-RU" altLang="ru-RU" sz="4400" b="1" dirty="0">
              <a:solidFill>
                <a:srgbClr val="002060"/>
              </a:solidFill>
              <a:latin typeface="Times New Roman"/>
              <a:cs typeface="Times New Roman" pitchFamily="18" charset="0"/>
            </a:endParaRPr>
          </a:p>
          <a:p>
            <a:pPr marL="342900" lvl="0" indent="-342900" algn="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ru-RU" altLang="ru-RU" b="1" dirty="0">
                <a:solidFill>
                  <a:srgbClr val="002060"/>
                </a:solidFill>
                <a:latin typeface="Times New Roman"/>
                <a:cs typeface="Times New Roman" pitchFamily="18" charset="0"/>
              </a:rPr>
              <a:t>                                                                    </a:t>
            </a:r>
            <a:r>
              <a:rPr lang="en-US" altLang="ru-RU" b="1" dirty="0" smtClean="0">
                <a:solidFill>
                  <a:srgbClr val="002060"/>
                </a:solidFill>
                <a:latin typeface="Times New Roman"/>
                <a:cs typeface="Times New Roman" pitchFamily="18" charset="0"/>
              </a:rPr>
              <a:t>                  </a:t>
            </a:r>
            <a:r>
              <a:rPr lang="ru-RU" altLang="ru-RU" b="1" dirty="0" smtClean="0">
                <a:solidFill>
                  <a:prstClr val="black"/>
                </a:solidFill>
                <a:latin typeface="Times New Roman"/>
              </a:rPr>
              <a:t>Эрих </a:t>
            </a:r>
            <a:r>
              <a:rPr lang="ru-RU" altLang="ru-RU" b="1" dirty="0" err="1">
                <a:solidFill>
                  <a:prstClr val="black"/>
                </a:solidFill>
                <a:latin typeface="Times New Roman"/>
              </a:rPr>
              <a:t>Фроим</a:t>
            </a:r>
            <a:r>
              <a:rPr lang="ru-RU" altLang="ru-RU" b="1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altLang="ru-RU" sz="4400" b="1" i="1" dirty="0">
                <a:solidFill>
                  <a:srgbClr val="C00000"/>
                </a:solidFill>
                <a:latin typeface="Times New Roman"/>
              </a:rPr>
              <a:t>		</a:t>
            </a:r>
            <a:r>
              <a:rPr lang="ru-RU" altLang="ru-RU" sz="3200" b="1" i="1" dirty="0">
                <a:solidFill>
                  <a:srgbClr val="C00000"/>
                </a:solidFill>
                <a:latin typeface="Times New Roman"/>
              </a:rPr>
              <a:t>	</a:t>
            </a:r>
            <a:endParaRPr lang="ru-RU" altLang="ru-RU" sz="3200" b="1" dirty="0">
              <a:solidFill>
                <a:srgbClr val="C00000"/>
              </a:solidFill>
              <a:latin typeface="Times New Roman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440" y="2422525"/>
            <a:ext cx="5150005" cy="404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416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ОРГАНИЗАЦИИ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39" y="975669"/>
            <a:ext cx="5034248" cy="5476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697414" y="1309190"/>
            <a:ext cx="600221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открытых источниках информации появилось описание разнообразных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форматов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наставничества.</a:t>
            </a:r>
          </a:p>
          <a:p>
            <a:pPr algn="just"/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Представляем вашему вниманию обзор наиболее интересных 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форматы, </a:t>
            </a:r>
            <a:r>
              <a:rPr lang="ru-RU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могут быть использованы в практической деятельности при организации наставничества</a:t>
            </a:r>
          </a:p>
        </p:txBody>
      </p:sp>
    </p:spTree>
    <p:extLst>
      <p:ext uri="{BB962C8B-B14F-4D97-AF65-F5344CB8AC3E}">
        <p14:creationId xmlns:p14="http://schemas.microsoft.com/office/powerpoint/2010/main" val="28823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55431" y="282453"/>
            <a:ext cx="10515600" cy="6110532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</a:t>
            </a:r>
            <a:endParaRPr lang="en-US" sz="3600" b="1" dirty="0" smtClean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НА ОДИН</a:t>
            </a:r>
            <a:r>
              <a:rPr lang="ru-RU" sz="36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3600" b="1" dirty="0" smtClean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КРАТКОСРОЧНОЕ ИЛИ</a:t>
            </a:r>
            <a:r>
              <a:rPr lang="en-US" sz="36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ЦЕЛЕПОЛАГАЮЩЕЕ </a:t>
            </a:r>
            <a:endParaRPr lang="en-US" sz="3600" b="1" dirty="0" smtClean="0">
              <a:solidFill>
                <a:srgbClr val="5B9BD5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smtClean="0">
                <a:solidFill>
                  <a:srgbClr val="5B9BD5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</a:t>
            </a:r>
          </a:p>
          <a:p>
            <a:pPr marL="0" indent="0">
              <a:buNone/>
            </a:pP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СКОРОСТНОЕ 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</a:t>
            </a:r>
          </a:p>
          <a:p>
            <a:pPr marL="0" indent="0">
              <a:buNone/>
            </a:pP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256" y="2131583"/>
            <a:ext cx="2428874" cy="2312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486" y="359933"/>
            <a:ext cx="22764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801" y="4661755"/>
            <a:ext cx="241935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88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8585"/>
            <a:ext cx="10515600" cy="577837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ФЛЭШ-НАСТАВНИЧЕСТВО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ВИРТУАЛЬНОЕ 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032" y="3026020"/>
            <a:ext cx="2473691" cy="2473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D:\Школа\Арсений\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615" y="557579"/>
            <a:ext cx="22479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58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0185"/>
            <a:ext cx="10515600" cy="5676778"/>
          </a:xfrm>
        </p:spPr>
        <p:txBody>
          <a:bodyPr/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РЕВЕРСИВНОЕ 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САМОРЕГУЛИРУЕМОЕ 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231" y="548218"/>
            <a:ext cx="4118708" cy="2991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5048" y="3403479"/>
            <a:ext cx="285750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928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 успешного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наставничества: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570" y="1098794"/>
            <a:ext cx="11723076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Успешность наставляемых в  учебно-познавательной деятельности; </a:t>
            </a:r>
          </a:p>
          <a:p>
            <a:pPr>
              <a:lnSpc>
                <a:spcPct val="100000"/>
              </a:lnSpc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бесконфликтность и удовлетворенность сложившейся системой взаимоотношений с окружающими; </a:t>
            </a:r>
          </a:p>
          <a:p>
            <a:pPr>
              <a:lnSpc>
                <a:spcPct val="100000"/>
              </a:lnSpc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процессом обучения; </a:t>
            </a:r>
          </a:p>
          <a:p>
            <a:pPr>
              <a:lnSpc>
                <a:spcPct val="100000"/>
              </a:lnSpc>
            </a:pP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учащимися активности в учебной и общественной деятельности</a:t>
            </a:r>
          </a:p>
          <a:p>
            <a:endParaRPr lang="ru-RU" sz="3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323" y="3127297"/>
            <a:ext cx="3188677" cy="3730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434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8037BE-97CC-40D1-A2C4-4480BAC3D665}"/>
</file>

<file path=customXml/itemProps2.xml><?xml version="1.0" encoding="utf-8"?>
<ds:datastoreItem xmlns:ds="http://schemas.openxmlformats.org/officeDocument/2006/customXml" ds:itemID="{B5BEA1CB-021D-4CD9-A133-1B898989A702}"/>
</file>

<file path=customXml/itemProps3.xml><?xml version="1.0" encoding="utf-8"?>
<ds:datastoreItem xmlns:ds="http://schemas.openxmlformats.org/officeDocument/2006/customXml" ds:itemID="{A4CF52E8-0C34-4DA6-A05C-01C166893B05}"/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137</Words>
  <Application>Microsoft Office PowerPoint</Application>
  <PresentationFormat>Широкоэкранный</PresentationFormat>
  <Paragraphs>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  <vt:lpstr>Презентация PowerPoint</vt:lpstr>
      <vt:lpstr>ФОРМАТ ОРГАНИЗАЦИИ ОРГАНИЗАЦИИ НАСТАВНИЧЕСТВА </vt:lpstr>
      <vt:lpstr>  </vt:lpstr>
      <vt:lpstr>Презентация PowerPoint</vt:lpstr>
      <vt:lpstr>Презентация PowerPoint</vt:lpstr>
      <vt:lpstr>Критерии  успешного наставничества: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21</cp:revision>
  <dcterms:created xsi:type="dcterms:W3CDTF">2022-01-24T11:09:18Z</dcterms:created>
  <dcterms:modified xsi:type="dcterms:W3CDTF">2022-02-09T06:40:55Z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